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57" r:id="rId2"/>
    <p:sldId id="259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85"/>
    <p:restoredTop sz="93134"/>
  </p:normalViewPr>
  <p:slideViewPr>
    <p:cSldViewPr snapToGrid="0" snapToObjects="1">
      <p:cViewPr varScale="1">
        <p:scale>
          <a:sx n="109" d="100"/>
          <a:sy n="109" d="100"/>
        </p:scale>
        <p:origin x="112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3A886-627B-DF44-A5CB-BC0646901264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C44D2-3E9F-C341-BBCA-11CE1BA59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57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650A-7CC8-8841-ABBF-86322EF665AA}" type="datetime1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97BA-DBE2-7D4A-936B-5413F1C06D5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0C9A9-B61C-4045-8A25-B59011C70E36}" type="datetime1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97BA-DBE2-7D4A-936B-5413F1C0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2310-535B-CE46-9FCD-7FAC748AE90C}" type="datetime1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97BA-DBE2-7D4A-936B-5413F1C0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7475-BC79-094F-95B9-0030D3FE6483}" type="datetime1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97BA-DBE2-7D4A-936B-5413F1C0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4E46-9A4F-C248-8801-DBE686D7DC75}" type="datetime1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97BA-DBE2-7D4A-936B-5413F1C06D5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5B972-6B1D-FB46-B72A-D15C39BCB62E}" type="datetime1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97BA-DBE2-7D4A-936B-5413F1C0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A5C8E-D766-A843-A780-8544D364EDE2}" type="datetime1">
              <a:rPr lang="en-US" smtClean="0"/>
              <a:t>10/26/2021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97BA-DBE2-7D4A-936B-5413F1C0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5235-2682-2B4F-974C-EE6779EC64A4}" type="datetime1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97BA-DBE2-7D4A-936B-5413F1C0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749F-CD6F-B24C-B90B-8DACF1A46D3C}" type="datetime1">
              <a:rPr lang="en-US" smtClean="0"/>
              <a:t>10/26/2021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97BA-DBE2-7D4A-936B-5413F1C0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CDA03B1-B494-E04D-A705-E1C3B7B01C86}" type="datetime1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7997BA-DBE2-7D4A-936B-5413F1C0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A39C-AE99-F049-9E7D-EC937630AA30}" type="datetime1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97BA-DBE2-7D4A-936B-5413F1C06D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49EB00F-8480-5B43-A513-F2B137D84241}" type="datetime1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17997BA-DBE2-7D4A-936B-5413F1C06D5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69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Second Language Acquisition</a:t>
            </a:r>
            <a:br>
              <a:rPr lang="en-US" sz="4800" dirty="0"/>
            </a:br>
            <a:r>
              <a:rPr lang="en-US" sz="4800" dirty="0"/>
              <a:t>Lecture #8: Classroom language learning</a:t>
            </a:r>
            <a:br>
              <a:rPr lang="en-US" sz="4800" dirty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					</a:t>
            </a:r>
            <a:r>
              <a:rPr lang="en-US" sz="3600" dirty="0"/>
              <a:t> 	Summary &amp; Conclusions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Don </a:t>
            </a:r>
            <a:r>
              <a:rPr lang="en-US" dirty="0" err="1"/>
              <a:t>Peckham</a:t>
            </a:r>
            <a:endParaRPr lang="en-US" dirty="0"/>
          </a:p>
          <a:p>
            <a:r>
              <a:rPr lang="en-US" dirty="0"/>
              <a:t>University of Szeged – Department of English Language Teacher Education and Applied linguistics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97BA-DBE2-7D4A-936B-5413F1C06D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19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language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Structure-based teaching and communicative teaching</a:t>
            </a:r>
          </a:p>
          <a:p>
            <a:pPr lvl="1">
              <a:buFont typeface="Wingdings" pitchFamily="2" charset="2"/>
              <a:buChar char="ü"/>
            </a:pPr>
            <a:r>
              <a:rPr lang="en-US" sz="2200" dirty="0"/>
              <a:t>Teacher-student interaction, communication and form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Student-student interaction: negotiation of meaning and negotiation of form</a:t>
            </a:r>
          </a:p>
          <a:p>
            <a:pPr lvl="1">
              <a:buFont typeface="Wingdings" pitchFamily="2" charset="2"/>
              <a:buChar char="ü"/>
            </a:pPr>
            <a:r>
              <a:rPr lang="en-US" sz="2200" dirty="0">
                <a:solidFill>
                  <a:schemeClr val="bg2">
                    <a:lumMod val="90000"/>
                  </a:schemeClr>
                </a:solidFill>
              </a:rPr>
              <a:t>Meaning only, or form and meaning focus?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Error correction</a:t>
            </a:r>
          </a:p>
          <a:p>
            <a:pPr lvl="1">
              <a:buFont typeface="Wingdings" pitchFamily="2" charset="2"/>
              <a:buChar char="ü"/>
            </a:pPr>
            <a:r>
              <a:rPr lang="en-US" sz="2200" dirty="0">
                <a:solidFill>
                  <a:schemeClr val="bg2">
                    <a:lumMod val="90000"/>
                  </a:schemeClr>
                </a:solidFill>
              </a:rPr>
              <a:t>Providing explicit knowledge to students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Form-focused instruction</a:t>
            </a:r>
          </a:p>
          <a:p>
            <a:pPr lvl="1">
              <a:buFont typeface="Wingdings" pitchFamily="2" charset="2"/>
              <a:buChar char="ü"/>
            </a:pPr>
            <a:r>
              <a:rPr lang="en-US" sz="2200" dirty="0">
                <a:solidFill>
                  <a:schemeClr val="bg2">
                    <a:lumMod val="90000"/>
                  </a:schemeClr>
                </a:solidFill>
              </a:rPr>
              <a:t>Grammar in communication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01168" lvl="1" indent="0">
              <a:buNone/>
            </a:pPr>
            <a:endParaRPr lang="en-US" sz="1600" dirty="0"/>
          </a:p>
          <a:p>
            <a:pPr marL="0">
              <a:buNone/>
            </a:pPr>
            <a:endParaRPr lang="en-US" sz="1600" dirty="0"/>
          </a:p>
          <a:p>
            <a:pPr marL="0">
              <a:buNone/>
            </a:pPr>
            <a:endParaRPr lang="en-US" sz="1600" dirty="0"/>
          </a:p>
          <a:p>
            <a:pPr marL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97BA-DBE2-7D4A-936B-5413F1C06D51}" type="slidenum">
              <a:rPr lang="en-US" smtClean="0"/>
              <a:t>2</a:t>
            </a:fld>
            <a:endParaRPr lang="en-US"/>
          </a:p>
        </p:txBody>
      </p:sp>
      <p:pic>
        <p:nvPicPr>
          <p:cNvPr id="5" name="Structure-based" descr="Structure-based">
            <a:hlinkClick r:id="" action="ppaction://media"/>
            <a:extLst>
              <a:ext uri="{FF2B5EF4-FFF2-40B4-BE49-F238E27FC236}">
                <a16:creationId xmlns:a16="http://schemas.microsoft.com/office/drawing/2014/main" id="{2D16289B-FDD7-474A-8508-19C469843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language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Structure-based teaching and communicative teaching</a:t>
            </a:r>
          </a:p>
          <a:p>
            <a:pPr lvl="1">
              <a:buFont typeface="Wingdings" pitchFamily="2" charset="2"/>
              <a:buChar char="ü"/>
            </a:pPr>
            <a:r>
              <a:rPr lang="en-US" sz="2200" dirty="0">
                <a:solidFill>
                  <a:schemeClr val="bg2">
                    <a:lumMod val="90000"/>
                  </a:schemeClr>
                </a:solidFill>
              </a:rPr>
              <a:t>Teacher-student interaction, communication and form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Student-student interaction: negotiation of meaning and negotiation of form</a:t>
            </a:r>
          </a:p>
          <a:p>
            <a:pPr lvl="1">
              <a:buFont typeface="Wingdings" pitchFamily="2" charset="2"/>
              <a:buChar char="ü"/>
            </a:pPr>
            <a:r>
              <a:rPr lang="en-US" sz="2200" dirty="0"/>
              <a:t>Meaning only, or form and meaning focus?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Error correction</a:t>
            </a:r>
          </a:p>
          <a:p>
            <a:pPr lvl="1">
              <a:buFont typeface="Wingdings" pitchFamily="2" charset="2"/>
              <a:buChar char="ü"/>
            </a:pPr>
            <a:r>
              <a:rPr lang="en-US" sz="2200" dirty="0">
                <a:solidFill>
                  <a:schemeClr val="bg2">
                    <a:lumMod val="90000"/>
                  </a:schemeClr>
                </a:solidFill>
              </a:rPr>
              <a:t>Providing explicit knowledge to students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Form-focused instruction</a:t>
            </a:r>
          </a:p>
          <a:p>
            <a:pPr lvl="1">
              <a:buFont typeface="Wingdings" pitchFamily="2" charset="2"/>
              <a:buChar char="ü"/>
            </a:pPr>
            <a:r>
              <a:rPr lang="en-US" sz="2200" dirty="0">
                <a:solidFill>
                  <a:schemeClr val="bg2">
                    <a:lumMod val="90000"/>
                  </a:schemeClr>
                </a:solidFill>
              </a:rPr>
              <a:t>Grammar in communication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01168" lvl="1" indent="0">
              <a:buNone/>
            </a:pPr>
            <a:endParaRPr lang="en-US" sz="1600" dirty="0"/>
          </a:p>
          <a:p>
            <a:pPr marL="0">
              <a:buNone/>
            </a:pPr>
            <a:endParaRPr lang="en-US" sz="1600" dirty="0"/>
          </a:p>
          <a:p>
            <a:pPr marL="0">
              <a:buNone/>
            </a:pPr>
            <a:endParaRPr lang="en-US" sz="1600" dirty="0"/>
          </a:p>
          <a:p>
            <a:pPr marL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97BA-DBE2-7D4A-936B-5413F1C06D51}" type="slidenum">
              <a:rPr lang="en-US" smtClean="0"/>
              <a:t>3</a:t>
            </a:fld>
            <a:endParaRPr lang="en-US"/>
          </a:p>
        </p:txBody>
      </p:sp>
      <p:pic>
        <p:nvPicPr>
          <p:cNvPr id="5" name="Student interaction" descr="Student interaction">
            <a:hlinkClick r:id="" action="ppaction://media"/>
            <a:extLst>
              <a:ext uri="{FF2B5EF4-FFF2-40B4-BE49-F238E27FC236}">
                <a16:creationId xmlns:a16="http://schemas.microsoft.com/office/drawing/2014/main" id="{24D1C9F6-E469-0F42-AB0F-0304C3BE1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7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language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Structure-based teaching and communicative teaching</a:t>
            </a:r>
          </a:p>
          <a:p>
            <a:pPr lvl="1">
              <a:buFont typeface="Wingdings" pitchFamily="2" charset="2"/>
              <a:buChar char="ü"/>
            </a:pPr>
            <a:r>
              <a:rPr lang="en-US" sz="2200" dirty="0">
                <a:solidFill>
                  <a:schemeClr val="bg2">
                    <a:lumMod val="90000"/>
                  </a:schemeClr>
                </a:solidFill>
              </a:rPr>
              <a:t>Teacher-student interaction, communication and form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Student-student interaction: negotiation of meaning and negotiation of form</a:t>
            </a:r>
          </a:p>
          <a:p>
            <a:pPr lvl="1">
              <a:buFont typeface="Wingdings" pitchFamily="2" charset="2"/>
              <a:buChar char="ü"/>
            </a:pPr>
            <a:r>
              <a:rPr lang="en-US" sz="2200" dirty="0">
                <a:solidFill>
                  <a:schemeClr val="bg2">
                    <a:lumMod val="90000"/>
                  </a:schemeClr>
                </a:solidFill>
              </a:rPr>
              <a:t>Meaning only, or form and meaning focus?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Error correction</a:t>
            </a:r>
          </a:p>
          <a:p>
            <a:pPr lvl="1">
              <a:buFont typeface="Wingdings" pitchFamily="2" charset="2"/>
              <a:buChar char="ü"/>
            </a:pPr>
            <a:r>
              <a:rPr lang="en-US" sz="2200" dirty="0"/>
              <a:t>Providing explicit knowledge to students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Form-focused instruction</a:t>
            </a:r>
          </a:p>
          <a:p>
            <a:pPr lvl="1">
              <a:buFont typeface="Wingdings" pitchFamily="2" charset="2"/>
              <a:buChar char="ü"/>
            </a:pPr>
            <a:r>
              <a:rPr lang="en-US" sz="2200" dirty="0">
                <a:solidFill>
                  <a:schemeClr val="bg2">
                    <a:lumMod val="90000"/>
                  </a:schemeClr>
                </a:solidFill>
              </a:rPr>
              <a:t>Grammar in communication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01168" lvl="1" indent="0">
              <a:buNone/>
            </a:pPr>
            <a:endParaRPr lang="en-US" sz="1600" dirty="0"/>
          </a:p>
          <a:p>
            <a:pPr marL="0">
              <a:buNone/>
            </a:pPr>
            <a:endParaRPr lang="en-US" sz="1600" dirty="0"/>
          </a:p>
          <a:p>
            <a:pPr marL="0">
              <a:buNone/>
            </a:pPr>
            <a:endParaRPr lang="en-US" sz="1600" dirty="0"/>
          </a:p>
          <a:p>
            <a:pPr marL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97BA-DBE2-7D4A-936B-5413F1C06D51}" type="slidenum">
              <a:rPr lang="en-US" smtClean="0"/>
              <a:t>4</a:t>
            </a:fld>
            <a:endParaRPr lang="en-US"/>
          </a:p>
        </p:txBody>
      </p:sp>
      <p:pic>
        <p:nvPicPr>
          <p:cNvPr id="5" name="Error correction" descr="Error correction">
            <a:hlinkClick r:id="" action="ppaction://media"/>
            <a:extLst>
              <a:ext uri="{FF2B5EF4-FFF2-40B4-BE49-F238E27FC236}">
                <a16:creationId xmlns:a16="http://schemas.microsoft.com/office/drawing/2014/main" id="{D48179E0-6B47-1341-BD27-4EBFA728B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1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language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Structure-based teaching and communicative teaching</a:t>
            </a:r>
          </a:p>
          <a:p>
            <a:pPr lvl="1">
              <a:buFont typeface="Wingdings" pitchFamily="2" charset="2"/>
              <a:buChar char="ü"/>
            </a:pPr>
            <a:r>
              <a:rPr lang="en-US" sz="2200" dirty="0">
                <a:solidFill>
                  <a:schemeClr val="bg2">
                    <a:lumMod val="90000"/>
                  </a:schemeClr>
                </a:solidFill>
              </a:rPr>
              <a:t>Teacher-student interaction, communication and form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Student-student interaction: negotiation of meaning and negotiation of form</a:t>
            </a:r>
          </a:p>
          <a:p>
            <a:pPr lvl="1">
              <a:buFont typeface="Wingdings" pitchFamily="2" charset="2"/>
              <a:buChar char="ü"/>
            </a:pPr>
            <a:r>
              <a:rPr lang="en-US" sz="2200" dirty="0">
                <a:solidFill>
                  <a:schemeClr val="bg2">
                    <a:lumMod val="90000"/>
                  </a:schemeClr>
                </a:solidFill>
              </a:rPr>
              <a:t>Meaning only, or form and meaning focus?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Error correction</a:t>
            </a:r>
          </a:p>
          <a:p>
            <a:pPr lvl="1">
              <a:buFont typeface="Wingdings" pitchFamily="2" charset="2"/>
              <a:buChar char="ü"/>
            </a:pPr>
            <a:r>
              <a:rPr lang="en-US" sz="2200" dirty="0">
                <a:solidFill>
                  <a:schemeClr val="bg2">
                    <a:lumMod val="90000"/>
                  </a:schemeClr>
                </a:solidFill>
              </a:rPr>
              <a:t>Providing explicit knowledge to students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Form-focused instruction</a:t>
            </a:r>
          </a:p>
          <a:p>
            <a:pPr lvl="1">
              <a:buFont typeface="Wingdings" pitchFamily="2" charset="2"/>
              <a:buChar char="ü"/>
            </a:pPr>
            <a:r>
              <a:rPr lang="en-US" sz="2200" dirty="0"/>
              <a:t>Grammar in communication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01168" lvl="1" indent="0">
              <a:buNone/>
            </a:pPr>
            <a:endParaRPr lang="en-US" sz="1600" dirty="0"/>
          </a:p>
          <a:p>
            <a:pPr marL="0">
              <a:buNone/>
            </a:pPr>
            <a:endParaRPr lang="en-US" sz="1600" dirty="0"/>
          </a:p>
          <a:p>
            <a:pPr marL="0">
              <a:buNone/>
            </a:pPr>
            <a:endParaRPr lang="en-US" sz="1600" dirty="0"/>
          </a:p>
          <a:p>
            <a:pPr marL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97BA-DBE2-7D4A-936B-5413F1C06D51}" type="slidenum">
              <a:rPr lang="en-US" smtClean="0"/>
              <a:t>5</a:t>
            </a:fld>
            <a:endParaRPr lang="en-US"/>
          </a:p>
        </p:txBody>
      </p:sp>
      <p:pic>
        <p:nvPicPr>
          <p:cNvPr id="5" name="Form focus" descr="Form focus">
            <a:hlinkClick r:id="" action="ppaction://media"/>
            <a:extLst>
              <a:ext uri="{FF2B5EF4-FFF2-40B4-BE49-F238E27FC236}">
                <a16:creationId xmlns:a16="http://schemas.microsoft.com/office/drawing/2014/main" id="{1846F4D4-6F74-F74A-925C-E9172DE59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0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9402" y="1845734"/>
            <a:ext cx="5535637" cy="4023360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teaching material has been made at the University of Szeged, and supported by the European Union.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identity number: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EFOP-3.4.3-16-2016-00014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997BA-DBE2-7D4A-936B-5413F1C06D51}" type="slidenum">
              <a:rPr lang="en-US" smtClean="0"/>
              <a:t>6</a:t>
            </a:fld>
            <a:endParaRPr lang="en-US"/>
          </a:p>
        </p:txBody>
      </p:sp>
      <p:pic>
        <p:nvPicPr>
          <p:cNvPr id="1026" name="Kép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545" y="2962980"/>
            <a:ext cx="5636455" cy="389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9390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5">
      <a:dk1>
        <a:srgbClr val="000000"/>
      </a:dk1>
      <a:lt1>
        <a:srgbClr val="FFFFFF"/>
      </a:lt1>
      <a:dk2>
        <a:srgbClr val="344068"/>
      </a:dk2>
      <a:lt2>
        <a:srgbClr val="D9E0E6"/>
      </a:lt2>
      <a:accent1>
        <a:srgbClr val="E4921C"/>
      </a:accent1>
      <a:accent2>
        <a:srgbClr val="E5972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251</Words>
  <Application>Microsoft Office PowerPoint</Application>
  <PresentationFormat>Szélesvásznú</PresentationFormat>
  <Paragraphs>61</Paragraphs>
  <Slides>6</Slides>
  <Notes>0</Notes>
  <HiddenSlides>0</HiddenSlides>
  <MMClips>4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Wingdings</vt:lpstr>
      <vt:lpstr>Retrospect</vt:lpstr>
      <vt:lpstr>Second Language Acquisition Lecture #8: Classroom language learning          Summary &amp; Conclusions</vt:lpstr>
      <vt:lpstr>Classroom language learning</vt:lpstr>
      <vt:lpstr>Classroom language learning</vt:lpstr>
      <vt:lpstr>Classroom language learning</vt:lpstr>
      <vt:lpstr>Classroom language learning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 1</dc:creator>
  <cp:lastModifiedBy>Sikó Beáta</cp:lastModifiedBy>
  <cp:revision>55</cp:revision>
  <dcterms:created xsi:type="dcterms:W3CDTF">2019-05-07T18:46:45Z</dcterms:created>
  <dcterms:modified xsi:type="dcterms:W3CDTF">2021-10-26T18:45:43Z</dcterms:modified>
</cp:coreProperties>
</file>