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306" r:id="rId4"/>
    <p:sldId id="257" r:id="rId5"/>
    <p:sldId id="313" r:id="rId6"/>
    <p:sldId id="339" r:id="rId7"/>
    <p:sldId id="338" r:id="rId8"/>
    <p:sldId id="309" r:id="rId9"/>
    <p:sldId id="336" r:id="rId10"/>
    <p:sldId id="337" r:id="rId11"/>
    <p:sldId id="340" r:id="rId12"/>
    <p:sldId id="262" r:id="rId13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75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E4055D-A2FC-47BF-8616-3AD57E0D6E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03833E-E669-4553-B1DE-78D9CBA683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25A10C-F45E-44E8-8A7E-80773A0AC9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4B435-72FB-46ED-B07B-A7C98DE9DFB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2497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34BB46-03F4-4BE2-901D-33076EEEBE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509675-0F5B-4C42-BDA2-4CDAB7488F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F0C651-F43A-44AB-9444-C4D6B6D13A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B303D6-7293-4BDD-BBE2-1EFFD700072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5265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C50DF6-65D0-4C74-B97C-EA62F264EC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3A887-81FF-4341-9C51-5726AB62E4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4BE467-7531-4118-B54A-6233667D3D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1FF74-DCAC-4699-AC6D-15F710230EB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25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E43512-6857-4FE6-8CBB-0F240286F4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0B13CB-79DC-4A93-A0EB-F94D4DAF5F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593F52-AA31-43D2-8C5E-0C81439F60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9575F-1A3B-4003-A84F-FB40206469A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00050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7D7737-36F8-4EB5-AC81-FD815ECCAB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C9E5CB-726D-4AA6-9AE1-AB1562FD86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8A43CE-F645-40CB-996E-87A994A5B7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7D1E8-A5F2-4264-99B9-E31427F716A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5345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A36448-51FB-4F97-9AA0-E90D2EC07D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A86C66-5954-4935-8BDB-ED90B74FE7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51B58F-18BF-44C9-8616-43DEE4180F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C6CFDB-21F5-4912-B3F2-C912301D0CE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2309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31C9EE5-A357-452E-9786-A610274F3A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3C73B56-91F9-44C9-81C0-DD68C3164A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12314A-F84C-43A3-BA4A-61B2E06D3C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2D3C68-5DFC-4987-8B64-AC38E350F6C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6623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C6DDD6C-8D9D-487F-9903-CC1147C85F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3807D3A-4029-405A-B6F4-295620B6C4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DEBF92-0979-49C7-B549-AC9DEE9337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B4304-EF72-42F0-A035-B58BBDEF7F5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60073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DD959BC-2AF4-4C69-A289-8C05ED254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B1F572C-7B3E-42AD-9CB2-6C3DEDB6D2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319AA4-EB0B-40E2-96E5-FF1A637196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5EA47-C6DF-4D31-93D2-B45D21361A2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9161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6F13B1-D5C4-49C2-AA14-F46B21558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5CCE88-BD22-4255-8A22-70FB87FA8D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9DB0B5-9CE4-4F24-AB13-54C576A8EA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68AD1-D7AC-4D0E-A2C0-0283098BF55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5707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705120-FD95-4B6A-A18A-3A55A5F63B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5D247-DC49-4D7B-ABBC-05968BC345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1FE812-DEED-45FC-B23D-B64567BB13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C8533C-9703-4F93-B520-6C156AB0361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4490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132B1DA-F1E3-438B-A5AC-E47F0D92C8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99B1792-4DDE-4F60-90D8-D39B5E7B62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2136D0B-4AF7-49C6-9900-D3CB66CD2D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48B8313-B9C2-4C86-959B-D2565CDA1F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3C108AC-926D-4860-95F7-AF8A70BAF4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8758A17-0640-4A76-92D7-C5B94FE5B8C6}" type="slidenum">
              <a:rPr lang="hu-HU" altLang="hu-HU"/>
              <a:pPr/>
              <a:t>‹#›</a:t>
            </a:fld>
            <a:endParaRPr lang="hu-HU" altLang="hu-HU"/>
          </a:p>
        </p:txBody>
      </p:sp>
      <p:pic>
        <p:nvPicPr>
          <p:cNvPr id="1031" name="Picture 7" descr="SZTE_hun2">
            <a:extLst>
              <a:ext uri="{FF2B5EF4-FFF2-40B4-BE49-F238E27FC236}">
                <a16:creationId xmlns:a16="http://schemas.microsoft.com/office/drawing/2014/main" id="{463D14D5-B498-4B1D-9D0B-B640BC121B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SZTE_hun">
            <a:extLst>
              <a:ext uri="{FF2B5EF4-FFF2-40B4-BE49-F238E27FC236}">
                <a16:creationId xmlns:a16="http://schemas.microsoft.com/office/drawing/2014/main" id="{D6122AF4-5823-48AC-9CF6-DDD578D69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5">
            <a:extLst>
              <a:ext uri="{FF2B5EF4-FFF2-40B4-BE49-F238E27FC236}">
                <a16:creationId xmlns:a16="http://schemas.microsoft.com/office/drawing/2014/main" id="{18AAEBB7-4C7A-47D8-B878-193322789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48680"/>
            <a:ext cx="77724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400" b="1" dirty="0" err="1">
                <a:solidFill>
                  <a:schemeClr val="bg2"/>
                </a:solidFill>
              </a:rPr>
              <a:t>Université</a:t>
            </a:r>
            <a:r>
              <a:rPr lang="hu-HU" altLang="hu-HU" sz="4400" b="1" dirty="0">
                <a:solidFill>
                  <a:schemeClr val="bg2"/>
                </a:solidFill>
              </a:rPr>
              <a:t> de Szeged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400" b="1" dirty="0" err="1">
                <a:solidFill>
                  <a:schemeClr val="bg2"/>
                </a:solidFill>
              </a:rPr>
              <a:t>Année</a:t>
            </a:r>
            <a:r>
              <a:rPr lang="hu-HU" altLang="hu-HU" sz="4400" b="1" dirty="0">
                <a:solidFill>
                  <a:schemeClr val="bg2"/>
                </a:solidFill>
              </a:rPr>
              <a:t> </a:t>
            </a:r>
            <a:r>
              <a:rPr lang="hu-HU" altLang="hu-HU" sz="4400" b="1" dirty="0" err="1">
                <a:solidFill>
                  <a:schemeClr val="bg2"/>
                </a:solidFill>
              </a:rPr>
              <a:t>académique</a:t>
            </a:r>
            <a:r>
              <a:rPr lang="hu-HU" altLang="hu-HU" sz="4400" b="1" dirty="0">
                <a:solidFill>
                  <a:schemeClr val="bg2"/>
                </a:solidFill>
              </a:rPr>
              <a:t> 2019/2020, 2</a:t>
            </a:r>
            <a:r>
              <a:rPr lang="hu-HU" altLang="hu-HU" sz="4400" b="1" baseline="30000" dirty="0">
                <a:solidFill>
                  <a:schemeClr val="bg2"/>
                </a:solidFill>
              </a:rPr>
              <a:t>e</a:t>
            </a:r>
            <a:r>
              <a:rPr lang="hu-HU" altLang="hu-HU" sz="4400" b="1" dirty="0">
                <a:solidFill>
                  <a:schemeClr val="bg2"/>
                </a:solidFill>
              </a:rPr>
              <a:t> </a:t>
            </a:r>
            <a:r>
              <a:rPr lang="hu-HU" altLang="hu-HU" sz="4400" b="1" dirty="0" err="1">
                <a:solidFill>
                  <a:schemeClr val="bg2"/>
                </a:solidFill>
              </a:rPr>
              <a:t>semestre</a:t>
            </a:r>
            <a:endParaRPr lang="hu-HU" altLang="hu-HU" sz="4400" b="1" dirty="0">
              <a:solidFill>
                <a:schemeClr val="bg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400" b="1" dirty="0" err="1">
                <a:solidFill>
                  <a:schemeClr val="bg2"/>
                </a:solidFill>
              </a:rPr>
              <a:t>Genres</a:t>
            </a:r>
            <a:r>
              <a:rPr lang="hu-HU" altLang="hu-HU" sz="4400" b="1" dirty="0">
                <a:solidFill>
                  <a:schemeClr val="bg2"/>
                </a:solidFill>
              </a:rPr>
              <a:t>, </a:t>
            </a:r>
            <a:r>
              <a:rPr lang="hu-HU" altLang="hu-HU" sz="4400" b="1" dirty="0" err="1">
                <a:solidFill>
                  <a:schemeClr val="bg2"/>
                </a:solidFill>
              </a:rPr>
              <a:t>codes</a:t>
            </a:r>
            <a:r>
              <a:rPr lang="hu-HU" altLang="hu-HU" sz="4400" b="1" dirty="0">
                <a:solidFill>
                  <a:schemeClr val="bg2"/>
                </a:solidFill>
              </a:rPr>
              <a:t> </a:t>
            </a:r>
            <a:r>
              <a:rPr lang="hu-HU" altLang="hu-HU" sz="4400" b="1" dirty="0" err="1">
                <a:solidFill>
                  <a:schemeClr val="bg2"/>
                </a:solidFill>
              </a:rPr>
              <a:t>modernes</a:t>
            </a:r>
            <a:r>
              <a:rPr lang="hu-HU" altLang="hu-HU" sz="4400" b="1" dirty="0">
                <a:solidFill>
                  <a:schemeClr val="bg2"/>
                </a:solidFill>
              </a:rPr>
              <a:t> </a:t>
            </a:r>
            <a:r>
              <a:rPr lang="hu-HU" altLang="hu-HU" sz="4400" b="1" dirty="0" err="1">
                <a:solidFill>
                  <a:schemeClr val="bg2"/>
                </a:solidFill>
              </a:rPr>
              <a:t>et</a:t>
            </a:r>
            <a:r>
              <a:rPr lang="hu-HU" altLang="hu-HU" sz="4400" b="1" dirty="0">
                <a:solidFill>
                  <a:schemeClr val="bg2"/>
                </a:solidFill>
              </a:rPr>
              <a:t> </a:t>
            </a:r>
            <a:r>
              <a:rPr lang="hu-HU" altLang="hu-HU" sz="4400" b="1" dirty="0" err="1">
                <a:solidFill>
                  <a:schemeClr val="bg2"/>
                </a:solidFill>
              </a:rPr>
              <a:t>postmodernes</a:t>
            </a:r>
            <a:r>
              <a:rPr lang="hu-HU" altLang="hu-HU" sz="4400" b="1" dirty="0">
                <a:solidFill>
                  <a:schemeClr val="bg2"/>
                </a:solidFill>
              </a:rPr>
              <a:t> 3</a:t>
            </a:r>
          </a:p>
        </p:txBody>
      </p:sp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4FC75500-BC2A-48D6-AE0F-54690E8FF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8"/>
    </mc:Choice>
    <mc:Fallback xmlns="">
      <p:transition spd="slow" advTm="11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DF17BE-E0BB-4429-9356-395DC6A4D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</a:t>
            </a:r>
            <a:r>
              <a:rPr lang="hu-HU" sz="3600" dirty="0" err="1"/>
              <a:t>umières</a:t>
            </a:r>
            <a:r>
              <a:rPr lang="hu-HU" sz="3600" dirty="0"/>
              <a:t> </a:t>
            </a:r>
            <a:r>
              <a:rPr lang="hu-HU" sz="3600" dirty="0" err="1"/>
              <a:t>et</a:t>
            </a:r>
            <a:r>
              <a:rPr lang="hu-HU" sz="3600" dirty="0"/>
              <a:t> </a:t>
            </a:r>
            <a:r>
              <a:rPr lang="hu-HU" sz="3600" dirty="0" err="1"/>
              <a:t>utopie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A83767-4E84-43E6-BF32-96C4421BE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XVIII</a:t>
            </a:r>
            <a:r>
              <a:rPr lang="hu-HU" sz="2400" dirty="0"/>
              <a:t>e &gt; </a:t>
            </a:r>
            <a:r>
              <a:rPr lang="fr-FR" sz="2400" dirty="0"/>
              <a:t>recherche du bonheur individuel</a:t>
            </a:r>
            <a:endParaRPr lang="hu-HU" sz="2400" dirty="0"/>
          </a:p>
          <a:p>
            <a:r>
              <a:rPr lang="fr-FR" sz="2400" dirty="0"/>
              <a:t>goût pour les écrits mythiques</a:t>
            </a:r>
            <a:r>
              <a:rPr lang="hu-HU" sz="2400" dirty="0"/>
              <a:t>/</a:t>
            </a:r>
            <a:r>
              <a:rPr lang="fr-FR" sz="2400" dirty="0"/>
              <a:t>utopiques </a:t>
            </a:r>
            <a:endParaRPr lang="hu-HU" sz="2400" dirty="0"/>
          </a:p>
          <a:p>
            <a:r>
              <a:rPr lang="fr-FR" sz="2400" dirty="0"/>
              <a:t>sortir du présent</a:t>
            </a:r>
            <a:r>
              <a:rPr lang="hu-HU" sz="2400" dirty="0"/>
              <a:t> </a:t>
            </a:r>
            <a:r>
              <a:rPr lang="fr-FR" sz="2400" dirty="0"/>
              <a:t>pour mieux </a:t>
            </a:r>
            <a:r>
              <a:rPr lang="hu-HU" sz="2400" dirty="0"/>
              <a:t>le </a:t>
            </a:r>
            <a:r>
              <a:rPr lang="fr-FR" sz="2400" dirty="0"/>
              <a:t>critiquer</a:t>
            </a:r>
            <a:endParaRPr lang="hu-HU" sz="2400" dirty="0"/>
          </a:p>
          <a:p>
            <a:r>
              <a:rPr lang="hu-HU" sz="2400" dirty="0"/>
              <a:t>H</a:t>
            </a:r>
            <a:r>
              <a:rPr lang="fr-FR" sz="2400" dirty="0"/>
              <a:t>abitants de</a:t>
            </a:r>
            <a:r>
              <a:rPr lang="hu-HU" sz="2400" dirty="0"/>
              <a:t>s</a:t>
            </a:r>
            <a:r>
              <a:rPr lang="fr-FR" sz="2400" dirty="0"/>
              <a:t> pays prospères</a:t>
            </a:r>
            <a:r>
              <a:rPr lang="hu-HU" sz="2400" dirty="0"/>
              <a:t> &gt; </a:t>
            </a:r>
            <a:r>
              <a:rPr lang="fr-FR" sz="2400" dirty="0"/>
              <a:t>critiques</a:t>
            </a:r>
            <a:endParaRPr lang="hu-HU" sz="2400" dirty="0"/>
          </a:p>
          <a:p>
            <a:r>
              <a:rPr lang="hu-HU" sz="2400" dirty="0" err="1"/>
              <a:t>Généralisation</a:t>
            </a:r>
            <a:r>
              <a:rPr lang="hu-HU" sz="2400" dirty="0"/>
              <a:t> &gt; </a:t>
            </a:r>
            <a:r>
              <a:rPr lang="fr-FR" sz="2400" dirty="0"/>
              <a:t>procédé de renversement</a:t>
            </a:r>
            <a:endParaRPr lang="hu-HU" sz="2400" dirty="0"/>
          </a:p>
          <a:p>
            <a:r>
              <a:rPr lang="fr-FR" sz="2400" dirty="0"/>
              <a:t>monde utopique </a:t>
            </a:r>
            <a:r>
              <a:rPr lang="hu-HU" sz="2400" dirty="0"/>
              <a:t>&gt; </a:t>
            </a:r>
            <a:r>
              <a:rPr lang="fr-FR" sz="2400" dirty="0"/>
              <a:t>envers idéal d</a:t>
            </a:r>
            <a:r>
              <a:rPr lang="hu-HU" sz="2400" dirty="0"/>
              <a:t>u</a:t>
            </a:r>
            <a:r>
              <a:rPr lang="fr-FR" sz="2400" dirty="0"/>
              <a:t> monde</a:t>
            </a:r>
            <a:endParaRPr lang="hu-HU" sz="2400" dirty="0"/>
          </a:p>
          <a:p>
            <a:r>
              <a:rPr lang="fr-FR" sz="2400" dirty="0"/>
              <a:t>Propos</a:t>
            </a:r>
            <a:r>
              <a:rPr lang="hu-HU" sz="2400" dirty="0" err="1"/>
              <a:t>ition</a:t>
            </a:r>
            <a:r>
              <a:rPr lang="hu-HU" sz="2400" dirty="0"/>
              <a:t> d’</a:t>
            </a:r>
            <a:r>
              <a:rPr lang="fr-FR" sz="2400" dirty="0"/>
              <a:t>une réflexion sans</a:t>
            </a:r>
            <a:r>
              <a:rPr lang="hu-HU" sz="2400" dirty="0"/>
              <a:t> </a:t>
            </a:r>
            <a:r>
              <a:rPr lang="fr-FR" sz="2400" dirty="0"/>
              <a:t>exactitude </a:t>
            </a:r>
            <a:r>
              <a:rPr lang="hu-HU" sz="2400" dirty="0"/>
              <a:t>&gt; </a:t>
            </a:r>
            <a:r>
              <a:rPr lang="hu-HU" sz="2400" dirty="0" err="1"/>
              <a:t>lois</a:t>
            </a:r>
            <a:endParaRPr lang="hu-HU" sz="2400" dirty="0"/>
          </a:p>
          <a:p>
            <a:r>
              <a:rPr lang="fr-FR" sz="2400" dirty="0"/>
              <a:t>XVIII</a:t>
            </a:r>
            <a:r>
              <a:rPr lang="hu-HU" sz="2400" dirty="0"/>
              <a:t>e &gt; </a:t>
            </a:r>
            <a:r>
              <a:rPr lang="fr-FR" sz="2400" dirty="0"/>
              <a:t>Nature</a:t>
            </a:r>
            <a:r>
              <a:rPr lang="hu-HU" sz="2400" dirty="0"/>
              <a:t>;</a:t>
            </a:r>
            <a:r>
              <a:rPr lang="fr-FR" sz="2400" dirty="0"/>
              <a:t> Raison </a:t>
            </a:r>
            <a:r>
              <a:rPr lang="hu-HU" sz="2400" dirty="0"/>
              <a:t>&gt;</a:t>
            </a:r>
            <a:r>
              <a:rPr lang="fr-FR" sz="2400" dirty="0"/>
              <a:t> principes régisseurs</a:t>
            </a:r>
            <a:endParaRPr lang="hu-HU" sz="2400" dirty="0"/>
          </a:p>
          <a:p>
            <a:r>
              <a:rPr lang="hu-HU" sz="2400" dirty="0"/>
              <a:t>U</a:t>
            </a:r>
            <a:r>
              <a:rPr lang="fr-FR" sz="2400" dirty="0"/>
              <a:t>topies </a:t>
            </a:r>
            <a:r>
              <a:rPr lang="hu-HU" sz="2400" dirty="0"/>
              <a:t>&lt;&gt;</a:t>
            </a:r>
            <a:r>
              <a:rPr lang="fr-FR" sz="2400" dirty="0"/>
              <a:t> dilemme éternel </a:t>
            </a:r>
            <a:endParaRPr lang="hu-HU" sz="2400" dirty="0"/>
          </a:p>
          <a:p>
            <a:r>
              <a:rPr lang="fr-FR" sz="2400" dirty="0"/>
              <a:t>bonheur individuel </a:t>
            </a:r>
            <a:r>
              <a:rPr lang="hu-HU" sz="2400" dirty="0" err="1"/>
              <a:t>vs</a:t>
            </a:r>
            <a:r>
              <a:rPr lang="hu-HU" sz="2400" dirty="0"/>
              <a:t>. </a:t>
            </a:r>
            <a:r>
              <a:rPr lang="fr-FR" sz="2400" dirty="0"/>
              <a:t>bonheur de la collectivité</a:t>
            </a:r>
            <a:endParaRPr lang="hu-HU" sz="2400" dirty="0"/>
          </a:p>
        </p:txBody>
      </p:sp>
      <p:pic>
        <p:nvPicPr>
          <p:cNvPr id="5" name="Hang 4">
            <a:hlinkClick r:id="" action="ppaction://media"/>
            <a:extLst>
              <a:ext uri="{FF2B5EF4-FFF2-40B4-BE49-F238E27FC236}">
                <a16:creationId xmlns:a16="http://schemas.microsoft.com/office/drawing/2014/main" id="{1756A187-AE20-49B7-A08D-6724B1818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663"/>
    </mc:Choice>
    <mc:Fallback>
      <p:transition spd="slow" advTm="148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64C2B6-075D-48C3-BEB5-0D4782EAD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Le </a:t>
            </a:r>
            <a:r>
              <a:rPr lang="hu-HU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réel</a:t>
            </a:r>
            <a:r>
              <a:rPr lang="hu-H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le </a:t>
            </a:r>
            <a:r>
              <a:rPr lang="hu-HU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fictif</a:t>
            </a:r>
            <a:r>
              <a:rPr lang="hu-H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hu-H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l’imaginaire</a:t>
            </a:r>
            <a:r>
              <a:rPr lang="hu-H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</a:t>
            </a:r>
            <a:r>
              <a:rPr lang="hu-H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hu-HU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récit</a:t>
            </a:r>
            <a:r>
              <a:rPr lang="hu-H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hu-HU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voyage</a:t>
            </a:r>
            <a:endParaRPr lang="hu-HU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87703E-33D8-4D39-811B-D61E10950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R</a:t>
            </a:r>
            <a:r>
              <a:rPr lang="hu-HU" sz="2400" dirty="0" err="1"/>
              <a:t>écit</a:t>
            </a:r>
            <a:r>
              <a:rPr lang="hu-HU" sz="2400" dirty="0"/>
              <a:t> de </a:t>
            </a:r>
            <a:r>
              <a:rPr lang="hu-HU" sz="2400" dirty="0" err="1"/>
              <a:t>voyage</a:t>
            </a:r>
            <a:r>
              <a:rPr lang="hu-HU" sz="2400" dirty="0"/>
              <a:t> </a:t>
            </a:r>
            <a:r>
              <a:rPr lang="fr-FR" sz="2400" dirty="0"/>
              <a:t>moderne av</a:t>
            </a:r>
            <a:r>
              <a:rPr lang="hu-HU" sz="2400" dirty="0" err="1"/>
              <a:t>ant</a:t>
            </a:r>
            <a:r>
              <a:rPr lang="fr-FR" sz="2400" dirty="0"/>
              <a:t> le </a:t>
            </a:r>
            <a:r>
              <a:rPr lang="hu-HU" sz="2400" dirty="0"/>
              <a:t>XVIII</a:t>
            </a:r>
            <a:r>
              <a:rPr lang="fr-FR" sz="2400" baseline="30000" dirty="0"/>
              <a:t>e</a:t>
            </a:r>
            <a:r>
              <a:rPr lang="hu-HU" sz="2400" baseline="30000" dirty="0"/>
              <a:t> </a:t>
            </a:r>
            <a:r>
              <a:rPr lang="hu-HU" sz="2400" dirty="0"/>
              <a:t>s.</a:t>
            </a:r>
          </a:p>
          <a:p>
            <a:r>
              <a:rPr lang="fr-FR" sz="2400" dirty="0"/>
              <a:t>place obligatoire aux figures imaginaires</a:t>
            </a:r>
            <a:endParaRPr lang="hu-HU" sz="2400" dirty="0"/>
          </a:p>
          <a:p>
            <a:r>
              <a:rPr lang="fr-FR" sz="2400" dirty="0"/>
              <a:t>monstres humains et animaliers </a:t>
            </a:r>
            <a:r>
              <a:rPr lang="hu-HU" sz="2400" dirty="0"/>
              <a:t>&lt;</a:t>
            </a:r>
            <a:r>
              <a:rPr lang="fr-FR" sz="2400" dirty="0"/>
              <a:t> Sud</a:t>
            </a:r>
            <a:endParaRPr lang="hu-HU" sz="2400" dirty="0"/>
          </a:p>
          <a:p>
            <a:r>
              <a:rPr lang="fr-FR" sz="2400" dirty="0"/>
              <a:t>Léry, </a:t>
            </a:r>
            <a:r>
              <a:rPr lang="fr-FR" sz="2400" i="1" dirty="0"/>
              <a:t>Voyage au Brésil</a:t>
            </a:r>
            <a:r>
              <a:rPr lang="hu-HU" sz="2400" i="1" dirty="0"/>
              <a:t> </a:t>
            </a:r>
            <a:r>
              <a:rPr lang="hu-HU" sz="2400" dirty="0"/>
              <a:t>&lt;&gt; </a:t>
            </a:r>
            <a:r>
              <a:rPr lang="hu-HU" sz="2400" dirty="0" err="1"/>
              <a:t>monstres</a:t>
            </a:r>
            <a:r>
              <a:rPr lang="fr-FR" sz="2400" dirty="0"/>
              <a:t> </a:t>
            </a:r>
            <a:endParaRPr lang="hu-HU" sz="2400" dirty="0"/>
          </a:p>
          <a:p>
            <a:r>
              <a:rPr lang="fr-FR" sz="2400" dirty="0"/>
              <a:t>rdv réel &gt; le voyage a eu lieu </a:t>
            </a:r>
            <a:r>
              <a:rPr lang="hu-HU" sz="2400" dirty="0"/>
              <a:t>&gt; </a:t>
            </a:r>
            <a:r>
              <a:rPr lang="fr-FR" sz="2400" dirty="0"/>
              <a:t>itinéraire présenté, les faits rapportés peuvent être justifiés par d’autres textes</a:t>
            </a:r>
            <a:endParaRPr lang="hu-HU" sz="2400" dirty="0"/>
          </a:p>
          <a:p>
            <a:r>
              <a:rPr lang="fr-FR" sz="2400" dirty="0"/>
              <a:t>rdv fictif (terme non utilisé) &gt; pure invention dans tous ses éléments &gt; fiction ? rdv fictif = rdv inexistant, qu’on ne peut pas lire</a:t>
            </a:r>
            <a:endParaRPr lang="hu-HU" sz="2400" dirty="0"/>
          </a:p>
          <a:p>
            <a:r>
              <a:rPr lang="fr-FR" sz="2400" dirty="0"/>
              <a:t>récit d’un voyage imaginaire &gt; se lit comme un rdv, mais sert un autre but &gt; parodie, critique</a:t>
            </a:r>
            <a:r>
              <a:rPr lang="hu-HU" sz="2400" dirty="0"/>
              <a:t>… &lt; </a:t>
            </a:r>
            <a:r>
              <a:rPr lang="fr-FR" sz="2400" dirty="0"/>
              <a:t>utopies</a:t>
            </a:r>
            <a:endParaRPr lang="hu-HU" sz="2400" dirty="0"/>
          </a:p>
          <a:p>
            <a:endParaRPr lang="hu-HU" dirty="0"/>
          </a:p>
        </p:txBody>
      </p:sp>
      <p:pic>
        <p:nvPicPr>
          <p:cNvPr id="5" name="Hang 4">
            <a:hlinkClick r:id="" action="ppaction://media"/>
            <a:extLst>
              <a:ext uri="{FF2B5EF4-FFF2-40B4-BE49-F238E27FC236}">
                <a16:creationId xmlns:a16="http://schemas.microsoft.com/office/drawing/2014/main" id="{62707D58-3B08-4D4A-A0BC-C7558E944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0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509"/>
    </mc:Choice>
    <mc:Fallback>
      <p:transition spd="slow" advTm="169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églalap 1">
            <a:extLst>
              <a:ext uri="{FF2B5EF4-FFF2-40B4-BE49-F238E27FC236}">
                <a16:creationId xmlns:a16="http://schemas.microsoft.com/office/drawing/2014/main" id="{32257F1A-0E5C-4AC5-B067-740A60216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2205038"/>
            <a:ext cx="5133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3600"/>
              <a:t>Merci de votre attention!</a:t>
            </a:r>
          </a:p>
        </p:txBody>
      </p:sp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131E567F-5780-43FA-8F82-3E7BB6E53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0"/>
    </mc:Choice>
    <mc:Fallback xmlns="">
      <p:transition spd="slow" advTm="10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1">
            <a:extLst>
              <a:ext uri="{FF2B5EF4-FFF2-40B4-BE49-F238E27FC236}">
                <a16:creationId xmlns:a16="http://schemas.microsoft.com/office/drawing/2014/main" id="{79CF8AE3-9315-4E60-A02D-2C4D1F61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57862"/>
          </a:xfrm>
        </p:spPr>
        <p:txBody>
          <a:bodyPr/>
          <a:lstStyle/>
          <a:p>
            <a:pPr eaLnBrk="1" hangingPunct="1"/>
            <a:r>
              <a:rPr lang="hu-HU" altLang="hu-HU" b="1" dirty="0" err="1"/>
              <a:t>Voyage</a:t>
            </a:r>
            <a:r>
              <a:rPr lang="hu-HU" altLang="hu-HU" b="1" dirty="0"/>
              <a:t> </a:t>
            </a:r>
            <a:r>
              <a:rPr lang="hu-HU" altLang="hu-HU" b="1" dirty="0" err="1"/>
              <a:t>et</a:t>
            </a:r>
            <a:r>
              <a:rPr lang="hu-HU" altLang="hu-HU" b="1" dirty="0"/>
              <a:t> </a:t>
            </a:r>
            <a:r>
              <a:rPr lang="hu-HU" altLang="hu-HU" b="1" dirty="0" err="1"/>
              <a:t>utopie</a:t>
            </a:r>
            <a:br>
              <a:rPr lang="hu-HU" altLang="hu-HU" b="1" dirty="0"/>
            </a:br>
            <a:br>
              <a:rPr lang="hu-HU" altLang="hu-HU"/>
            </a:br>
            <a:r>
              <a:rPr lang="hu-HU" altLang="hu-HU" sz="3600"/>
              <a:t>(„voyageetutopie2020</a:t>
            </a:r>
            <a:r>
              <a:rPr lang="hu-HU" altLang="hu-HU" sz="3600" dirty="0"/>
              <a:t>.docx”)</a:t>
            </a:r>
            <a:br>
              <a:rPr lang="hu-HU" altLang="hu-HU" sz="3600" b="1" i="1" dirty="0"/>
            </a:br>
            <a:br>
              <a:rPr lang="hu-HU" altLang="hu-HU" sz="3600" b="1" dirty="0"/>
            </a:br>
            <a:r>
              <a:rPr lang="hu-HU" altLang="hu-HU" sz="2400" b="1" dirty="0"/>
              <a:t>Géza Szász</a:t>
            </a:r>
            <a:br>
              <a:rPr lang="hu-HU" altLang="hu-HU" sz="2400" b="1" dirty="0"/>
            </a:br>
            <a:r>
              <a:rPr lang="hu-HU" altLang="hu-HU" sz="2400" b="1" dirty="0" err="1"/>
              <a:t>Université</a:t>
            </a:r>
            <a:r>
              <a:rPr lang="hu-HU" altLang="hu-HU" sz="2400" b="1" dirty="0"/>
              <a:t> de Szeged</a:t>
            </a:r>
            <a:br>
              <a:rPr lang="hu-HU" altLang="hu-HU" sz="2400" b="1" dirty="0"/>
            </a:br>
            <a:r>
              <a:rPr lang="hu-HU" altLang="hu-HU" sz="2400" b="1" dirty="0"/>
              <a:t>Département </a:t>
            </a:r>
            <a:r>
              <a:rPr lang="hu-HU" altLang="hu-HU" sz="2400" b="1" dirty="0" err="1"/>
              <a:t>d’études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françaises</a:t>
            </a:r>
            <a:br>
              <a:rPr lang="hu-HU" altLang="hu-HU" b="1" dirty="0"/>
            </a:br>
            <a:endParaRPr lang="hu-HU" altLang="hu-HU" dirty="0"/>
          </a:p>
        </p:txBody>
      </p:sp>
      <p:pic>
        <p:nvPicPr>
          <p:cNvPr id="7" name="Hang 6">
            <a:hlinkClick r:id="" action="ppaction://media"/>
            <a:extLst>
              <a:ext uri="{FF2B5EF4-FFF2-40B4-BE49-F238E27FC236}">
                <a16:creationId xmlns:a16="http://schemas.microsoft.com/office/drawing/2014/main" id="{17E8E299-F415-41E5-B218-D5B4479EB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0"/>
    </mc:Choice>
    <mc:Fallback>
      <p:transition spd="slow" advTm="16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91DCE8F-7883-44C8-881E-4F1C5CDCF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29" y="859971"/>
            <a:ext cx="9138781" cy="5138055"/>
          </a:xfrm>
          <a:prstGeom prst="rect">
            <a:avLst/>
          </a:prstGeom>
        </p:spPr>
      </p:pic>
      <p:pic>
        <p:nvPicPr>
          <p:cNvPr id="5" name="Hang 4">
            <a:hlinkClick r:id="" action="ppaction://media"/>
            <a:extLst>
              <a:ext uri="{FF2B5EF4-FFF2-40B4-BE49-F238E27FC236}">
                <a16:creationId xmlns:a16="http://schemas.microsoft.com/office/drawing/2014/main" id="{57E08829-9BF3-4BD9-A952-16A3BC1D6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5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2"/>
    </mc:Choice>
    <mc:Fallback xmlns="">
      <p:transition spd="slow" advTm="14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281AB44-2BA5-4BBE-8D35-E841F84C4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2275" y="260350"/>
            <a:ext cx="6994525" cy="1296988"/>
          </a:xfrm>
        </p:spPr>
        <p:txBody>
          <a:bodyPr/>
          <a:lstStyle/>
          <a:p>
            <a:pPr eaLnBrk="1" hangingPunct="1">
              <a:defRPr/>
            </a:pPr>
            <a:r>
              <a:rPr lang="hu-H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Les </a:t>
            </a:r>
            <a:r>
              <a:rPr lang="hu-HU" sz="28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Voyages</a:t>
            </a:r>
            <a:r>
              <a:rPr lang="hu-H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imaginaires</a:t>
            </a:r>
            <a:br>
              <a:rPr lang="hu-HU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u-HU" sz="365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44466FD-91E1-469B-8933-702BDD4A5C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7813" y="1470991"/>
            <a:ext cx="7138987" cy="4655172"/>
          </a:xfrm>
        </p:spPr>
        <p:txBody>
          <a:bodyPr/>
          <a:lstStyle/>
          <a:p>
            <a:r>
              <a:rPr lang="fr-FR" sz="2400" dirty="0"/>
              <a:t>XVII</a:t>
            </a:r>
            <a:r>
              <a:rPr lang="fr-FR" sz="2400" baseline="30000" dirty="0"/>
              <a:t>e</a:t>
            </a:r>
            <a:r>
              <a:rPr lang="fr-FR" sz="2400" dirty="0"/>
              <a:t> &gt; province nouvelle </a:t>
            </a:r>
            <a:r>
              <a:rPr lang="hu-HU" sz="2400" dirty="0"/>
              <a:t>&lt; </a:t>
            </a:r>
            <a:r>
              <a:rPr lang="fr-FR" sz="2400" dirty="0"/>
              <a:t>genre romanesque</a:t>
            </a:r>
            <a:endParaRPr lang="hu-HU" sz="2400" dirty="0"/>
          </a:p>
          <a:p>
            <a:r>
              <a:rPr lang="fr-FR" sz="2400" dirty="0"/>
              <a:t>XVIII</a:t>
            </a:r>
            <a:r>
              <a:rPr lang="fr-FR" sz="2400" baseline="30000" dirty="0"/>
              <a:t>e </a:t>
            </a:r>
            <a:r>
              <a:rPr lang="fr-FR" sz="2400" dirty="0"/>
              <a:t>&gt; réussite + grand développement</a:t>
            </a:r>
            <a:endParaRPr lang="hu-HU" sz="2400" dirty="0"/>
          </a:p>
          <a:p>
            <a:r>
              <a:rPr lang="fr-FR" sz="2400" dirty="0"/>
              <a:t>déception du voyage ; Grandes Découvertes</a:t>
            </a:r>
            <a:endParaRPr lang="hu-HU" sz="2400" dirty="0"/>
          </a:p>
          <a:p>
            <a:r>
              <a:rPr lang="fr-FR" sz="2400" dirty="0"/>
              <a:t>Rêve adamique</a:t>
            </a:r>
            <a:r>
              <a:rPr lang="hu-HU" sz="2400" dirty="0"/>
              <a:t>; </a:t>
            </a:r>
            <a:r>
              <a:rPr lang="fr-FR" sz="2400" dirty="0"/>
              <a:t>évasion</a:t>
            </a:r>
            <a:r>
              <a:rPr lang="hu-HU" sz="2400" dirty="0"/>
              <a:t>;</a:t>
            </a:r>
            <a:r>
              <a:rPr lang="fr-FR" sz="2400" dirty="0"/>
              <a:t> tendance réformiste</a:t>
            </a:r>
            <a:endParaRPr lang="hu-HU" sz="2400" dirty="0"/>
          </a:p>
          <a:p>
            <a:r>
              <a:rPr lang="fr-FR" sz="2400" u="sng" dirty="0"/>
              <a:t>influences anglaises</a:t>
            </a:r>
            <a:r>
              <a:rPr lang="fr-FR" sz="2400" dirty="0"/>
              <a:t> (Bacon, De Foe, Swift)</a:t>
            </a:r>
            <a:endParaRPr lang="hu-HU" sz="2400" dirty="0"/>
          </a:p>
          <a:p>
            <a:r>
              <a:rPr lang="fr-FR" sz="2400" dirty="0"/>
              <a:t>immense succès + imitateurs</a:t>
            </a:r>
            <a:endParaRPr lang="hu-HU" sz="2400" dirty="0"/>
          </a:p>
          <a:p>
            <a:r>
              <a:rPr lang="fr-FR" sz="2400" u="sng" dirty="0"/>
              <a:t>Types de voyageurs</a:t>
            </a:r>
            <a:r>
              <a:rPr lang="fr-FR" sz="2400" dirty="0"/>
              <a:t> d’imagination :</a:t>
            </a:r>
            <a:endParaRPr lang="hu-HU" sz="2400" dirty="0"/>
          </a:p>
          <a:p>
            <a:r>
              <a:rPr lang="hu-HU" sz="2400" dirty="0"/>
              <a:t>D</a:t>
            </a:r>
            <a:r>
              <a:rPr lang="fr-FR" sz="2400" dirty="0"/>
              <a:t>écouvreurs </a:t>
            </a:r>
            <a:r>
              <a:rPr lang="hu-HU" sz="2400" dirty="0"/>
              <a:t>&gt; </a:t>
            </a:r>
            <a:r>
              <a:rPr lang="fr-FR" sz="2400" dirty="0"/>
              <a:t>îles</a:t>
            </a:r>
            <a:r>
              <a:rPr lang="hu-HU" sz="2400" dirty="0"/>
              <a:t>; </a:t>
            </a:r>
            <a:r>
              <a:rPr lang="fr-FR" sz="2400" dirty="0"/>
              <a:t>mondes souterrains</a:t>
            </a:r>
            <a:endParaRPr lang="hu-HU" sz="2400" dirty="0"/>
          </a:p>
          <a:p>
            <a:r>
              <a:rPr lang="fr-FR" sz="2400" dirty="0"/>
              <a:t>patrie des rêves &gt; Antiquité </a:t>
            </a:r>
            <a:endParaRPr lang="hu-HU" sz="2400" dirty="0"/>
          </a:p>
        </p:txBody>
      </p:sp>
      <p:pic>
        <p:nvPicPr>
          <p:cNvPr id="8" name="Hang 7">
            <a:hlinkClick r:id="" action="ppaction://media"/>
            <a:extLst>
              <a:ext uri="{FF2B5EF4-FFF2-40B4-BE49-F238E27FC236}">
                <a16:creationId xmlns:a16="http://schemas.microsoft.com/office/drawing/2014/main" id="{17B50CB2-8A39-4750-BFF6-731CADEE1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195"/>
    </mc:Choice>
    <mc:Fallback>
      <p:transition spd="slow" advTm="118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281AB44-2BA5-4BBE-8D35-E841F84C4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2275" y="260350"/>
            <a:ext cx="6994525" cy="1296988"/>
          </a:xfrm>
        </p:spPr>
        <p:txBody>
          <a:bodyPr/>
          <a:lstStyle/>
          <a:p>
            <a:pPr eaLnBrk="1" hangingPunct="1">
              <a:defRPr/>
            </a:pPr>
            <a:r>
              <a:rPr lang="hu-HU" sz="3650" b="1" dirty="0" err="1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Découvreurs</a:t>
            </a:r>
            <a:r>
              <a:rPr lang="hu-HU" sz="365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50" b="1" dirty="0" err="1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d’îles</a:t>
            </a:r>
            <a:r>
              <a:rPr lang="hu-HU" sz="365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50" b="1" dirty="0" err="1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désertiques</a:t>
            </a:r>
            <a:r>
              <a:rPr lang="hu-HU" sz="365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50" b="1" dirty="0" err="1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hu-HU" sz="365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hu-HU" sz="3650" b="1" dirty="0" err="1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mondes</a:t>
            </a:r>
            <a:r>
              <a:rPr lang="hu-HU" sz="365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50" b="1" dirty="0" err="1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souterrains</a:t>
            </a:r>
            <a:endParaRPr lang="hu-HU" sz="3650" b="1" dirty="0">
              <a:solidFill>
                <a:srgbClr val="33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44466FD-91E1-469B-8933-702BDD4A5C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7813" y="1412875"/>
            <a:ext cx="7138987" cy="4713288"/>
          </a:xfrm>
        </p:spPr>
        <p:txBody>
          <a:bodyPr/>
          <a:lstStyle/>
          <a:p>
            <a:endParaRPr lang="hu-HU" sz="2400" dirty="0"/>
          </a:p>
          <a:p>
            <a:r>
              <a:rPr lang="fr-FR" sz="2400" dirty="0"/>
              <a:t>nostalgi</a:t>
            </a:r>
            <a:r>
              <a:rPr lang="hu-HU" sz="2400" dirty="0"/>
              <a:t>e</a:t>
            </a:r>
            <a:r>
              <a:rPr lang="fr-FR" sz="2400" dirty="0"/>
              <a:t> de la solitude</a:t>
            </a:r>
            <a:endParaRPr lang="hu-HU" sz="2400" dirty="0"/>
          </a:p>
          <a:p>
            <a:r>
              <a:rPr lang="fr-FR" sz="2400" dirty="0"/>
              <a:t>l’aventure du couple primitif</a:t>
            </a:r>
            <a:endParaRPr lang="hu-HU" sz="2400" dirty="0"/>
          </a:p>
          <a:p>
            <a:r>
              <a:rPr lang="fr-FR" sz="2400" dirty="0"/>
              <a:t>aventure exotique </a:t>
            </a:r>
            <a:r>
              <a:rPr lang="hu-HU" sz="2400" dirty="0"/>
              <a:t>&lt;</a:t>
            </a:r>
            <a:r>
              <a:rPr lang="fr-FR" sz="2400" dirty="0"/>
              <a:t>&gt; félicité</a:t>
            </a:r>
            <a:r>
              <a:rPr lang="hu-HU" sz="2400" dirty="0"/>
              <a:t> </a:t>
            </a:r>
            <a:r>
              <a:rPr lang="hu-HU" sz="2400" dirty="0" err="1"/>
              <a:t>individuelle</a:t>
            </a:r>
            <a:endParaRPr lang="hu-HU" sz="2400" dirty="0"/>
          </a:p>
          <a:p>
            <a:r>
              <a:rPr lang="fr-FR" sz="2400" dirty="0"/>
              <a:t>découvrir/instituer une </a:t>
            </a:r>
            <a:r>
              <a:rPr lang="fr-FR" sz="2400" u="sng" dirty="0"/>
              <a:t>société heureuse</a:t>
            </a:r>
            <a:endParaRPr lang="hu-HU" sz="2400" dirty="0"/>
          </a:p>
          <a:p>
            <a:r>
              <a:rPr lang="fr-FR" sz="2400" dirty="0"/>
              <a:t>communautés </a:t>
            </a:r>
            <a:r>
              <a:rPr lang="hu-HU" sz="2400" dirty="0"/>
              <a:t>&gt;</a:t>
            </a:r>
            <a:r>
              <a:rPr lang="fr-FR" sz="2400" dirty="0"/>
              <a:t> la nature </a:t>
            </a:r>
            <a:r>
              <a:rPr lang="hu-HU" sz="2400" dirty="0"/>
              <a:t>+</a:t>
            </a:r>
            <a:r>
              <a:rPr lang="fr-FR" sz="2400" dirty="0"/>
              <a:t> droits de l’homme</a:t>
            </a:r>
            <a:endParaRPr lang="hu-HU" sz="2400" dirty="0"/>
          </a:p>
          <a:p>
            <a:r>
              <a:rPr lang="fr-FR" sz="2400" dirty="0"/>
              <a:t>réformes religieuses, urbanisme</a:t>
            </a:r>
            <a:r>
              <a:rPr lang="hu-HU" sz="2400" dirty="0"/>
              <a:t>, </a:t>
            </a:r>
            <a:r>
              <a:rPr lang="fr-FR" sz="2400" dirty="0"/>
              <a:t>hygiène</a:t>
            </a:r>
            <a:endParaRPr lang="hu-HU" sz="2400" dirty="0"/>
          </a:p>
          <a:p>
            <a:r>
              <a:rPr lang="fr-FR" sz="2400" dirty="0"/>
              <a:t>réformes sociales, régime républicain</a:t>
            </a:r>
            <a:endParaRPr lang="hu-HU" sz="2400" dirty="0"/>
          </a:p>
          <a:p>
            <a:r>
              <a:rPr lang="fr-FR" sz="2400" dirty="0"/>
              <a:t>tolérance, érotisme...</a:t>
            </a:r>
            <a:endParaRPr lang="hu-HU" sz="2400" dirty="0"/>
          </a:p>
        </p:txBody>
      </p:sp>
      <p:pic>
        <p:nvPicPr>
          <p:cNvPr id="6" name="Hang 5">
            <a:hlinkClick r:id="" action="ppaction://media"/>
            <a:extLst>
              <a:ext uri="{FF2B5EF4-FFF2-40B4-BE49-F238E27FC236}">
                <a16:creationId xmlns:a16="http://schemas.microsoft.com/office/drawing/2014/main" id="{24B7EE64-EFFF-4603-A07D-6996AAAB5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7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10"/>
    </mc:Choice>
    <mc:Fallback>
      <p:transition spd="slow" advTm="91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16B8EB-A251-41E9-977B-EE8A820D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wrap="square" anchor="b">
            <a:normAutofit/>
          </a:bodyPr>
          <a:lstStyle/>
          <a:p>
            <a:r>
              <a:rPr lang="hu-HU" dirty="0" err="1"/>
              <a:t>Antiquité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B4F7EE7-B3FD-43A5-9897-03A140590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-1" b="8397"/>
          <a:stretch/>
        </p:blipFill>
        <p:spPr>
          <a:xfrm>
            <a:off x="3575050" y="273050"/>
            <a:ext cx="5111750" cy="5853113"/>
          </a:xfrm>
          <a:prstGeom prst="rect">
            <a:avLst/>
          </a:prstGeom>
          <a:noFill/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7AEAEED9-D3B4-4323-8B3E-5D0977C9F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wrap="square" anchor="t">
            <a:normAutofit/>
          </a:bodyPr>
          <a:lstStyle/>
          <a:p>
            <a:r>
              <a:rPr lang="hu-HU" dirty="0" err="1"/>
              <a:t>Patrie</a:t>
            </a:r>
            <a:r>
              <a:rPr lang="hu-HU" dirty="0"/>
              <a:t> </a:t>
            </a:r>
            <a:r>
              <a:rPr lang="hu-HU" dirty="0" err="1"/>
              <a:t>des</a:t>
            </a:r>
            <a:r>
              <a:rPr lang="hu-HU" dirty="0"/>
              <a:t> </a:t>
            </a:r>
            <a:r>
              <a:rPr lang="hu-HU" dirty="0" err="1"/>
              <a:t>rêves</a:t>
            </a:r>
            <a:r>
              <a:rPr lang="hu-HU" dirty="0"/>
              <a:t> &gt; </a:t>
            </a:r>
            <a:r>
              <a:rPr lang="hu-HU" dirty="0" err="1"/>
              <a:t>Antiquité</a:t>
            </a:r>
            <a:endParaRPr lang="hu-HU" dirty="0"/>
          </a:p>
          <a:p>
            <a:pPr marL="285750" indent="-285750">
              <a:buFont typeface="Symbol" panose="05050102010706020507" pitchFamily="18" charset="2"/>
              <a:buChar char="¨"/>
            </a:pPr>
            <a:r>
              <a:rPr lang="hu-HU" dirty="0"/>
              <a:t>&lt;&gt; </a:t>
            </a:r>
            <a:r>
              <a:rPr lang="hu-HU" dirty="0" err="1"/>
              <a:t>Continents</a:t>
            </a:r>
            <a:r>
              <a:rPr lang="hu-HU" dirty="0"/>
              <a:t> </a:t>
            </a:r>
            <a:r>
              <a:rPr lang="hu-HU" dirty="0" err="1"/>
              <a:t>lointains</a:t>
            </a:r>
            <a:endParaRPr lang="hu-HU" dirty="0"/>
          </a:p>
          <a:p>
            <a:pPr marL="285750" indent="-285750">
              <a:buFont typeface="Symbol" panose="05050102010706020507" pitchFamily="18" charset="2"/>
              <a:buChar char="¨"/>
            </a:pPr>
            <a:r>
              <a:rPr lang="hu-HU" dirty="0" err="1"/>
              <a:t>Fénelon</a:t>
            </a:r>
            <a:r>
              <a:rPr lang="hu-HU" dirty="0"/>
              <a:t> (1651-1715)</a:t>
            </a:r>
          </a:p>
          <a:p>
            <a:pPr marL="285750" indent="-285750">
              <a:buFont typeface="Symbol" panose="05050102010706020507" pitchFamily="18" charset="2"/>
              <a:buChar char="¨"/>
            </a:pPr>
            <a:r>
              <a:rPr lang="hu-HU" dirty="0" err="1"/>
              <a:t>archev</a:t>
            </a:r>
            <a:r>
              <a:rPr lang="hu-HU" b="1" dirty="0" err="1"/>
              <a:t>ê</a:t>
            </a:r>
            <a:r>
              <a:rPr lang="hu-HU" dirty="0" err="1"/>
              <a:t>que</a:t>
            </a:r>
            <a:r>
              <a:rPr lang="hu-HU" dirty="0"/>
              <a:t> de </a:t>
            </a:r>
            <a:r>
              <a:rPr lang="hu-HU" dirty="0" err="1"/>
              <a:t>Cambrai</a:t>
            </a:r>
            <a:endParaRPr lang="hu-HU" dirty="0"/>
          </a:p>
          <a:p>
            <a:pPr marL="285750" indent="-285750">
              <a:buFont typeface="Symbol" panose="05050102010706020507" pitchFamily="18" charset="2"/>
              <a:buChar char="¨"/>
            </a:pPr>
            <a:r>
              <a:rPr lang="hu-HU" i="1" dirty="0" err="1"/>
              <a:t>Aventures</a:t>
            </a:r>
            <a:r>
              <a:rPr lang="hu-HU" i="1" dirty="0"/>
              <a:t> de</a:t>
            </a:r>
            <a:r>
              <a:rPr lang="hu-HU" dirty="0"/>
              <a:t> </a:t>
            </a:r>
            <a:r>
              <a:rPr lang="hu-HU" i="1" dirty="0" err="1"/>
              <a:t>Télémaque</a:t>
            </a:r>
            <a:endParaRPr lang="hu-HU" i="1" dirty="0"/>
          </a:p>
          <a:p>
            <a:pPr marL="285750" indent="-285750">
              <a:buFont typeface="Symbol" panose="05050102010706020507" pitchFamily="18" charset="2"/>
              <a:buChar char="¨"/>
            </a:pPr>
            <a:r>
              <a:rPr lang="hu-HU" dirty="0"/>
              <a:t>1699</a:t>
            </a:r>
          </a:p>
          <a:p>
            <a:pPr marL="285750" indent="-285750">
              <a:buFont typeface="Symbol" panose="05050102010706020507" pitchFamily="18" charset="2"/>
              <a:buChar char="¨"/>
            </a:pPr>
            <a:endParaRPr lang="hu-HU" dirty="0"/>
          </a:p>
          <a:p>
            <a:pPr marL="285750" indent="-285750">
              <a:buFont typeface="Symbol" panose="05050102010706020507" pitchFamily="18" charset="2"/>
              <a:buChar char="¨"/>
            </a:pPr>
            <a:endParaRPr lang="hu-HU" i="1" dirty="0"/>
          </a:p>
        </p:txBody>
      </p:sp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69F27BEA-7BF3-45CA-929B-718EFA1FD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2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63"/>
    </mc:Choice>
    <mc:Fallback>
      <p:transition spd="slow" advTm="30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03B3016-49C0-464B-A203-EC26B5643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De Thomas More à </a:t>
            </a:r>
            <a:r>
              <a:rPr lang="hu-HU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Étienne</a:t>
            </a:r>
            <a:r>
              <a:rPr lang="hu-HU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Cabet</a:t>
            </a:r>
            <a:endParaRPr lang="en-US" sz="32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379356A-884B-4045-8D98-AC8D39FA8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hu-HU" dirty="0"/>
              <a:t>Thomas More</a:t>
            </a:r>
          </a:p>
          <a:p>
            <a:r>
              <a:rPr lang="hu-HU" dirty="0"/>
              <a:t>1478-1535</a:t>
            </a:r>
          </a:p>
          <a:p>
            <a:r>
              <a:rPr lang="hu-HU" i="1" dirty="0" err="1"/>
              <a:t>Utopia</a:t>
            </a:r>
            <a:r>
              <a:rPr lang="hu-HU" i="1" dirty="0"/>
              <a:t> </a:t>
            </a:r>
            <a:r>
              <a:rPr lang="hu-HU" dirty="0"/>
              <a:t>(1516)</a:t>
            </a:r>
          </a:p>
          <a:p>
            <a:endParaRPr lang="hu-HU" dirty="0"/>
          </a:p>
          <a:p>
            <a:r>
              <a:rPr lang="hu-HU" u="sng" dirty="0"/>
              <a:t>«</a:t>
            </a:r>
            <a:r>
              <a:rPr lang="hu-HU" u="sng" dirty="0" err="1"/>
              <a:t>utopie</a:t>
            </a:r>
            <a:r>
              <a:rPr lang="hu-HU" u="sng" dirty="0"/>
              <a:t>»</a:t>
            </a:r>
            <a:r>
              <a:rPr lang="hu-HU" dirty="0"/>
              <a:t> (</a:t>
            </a:r>
            <a:r>
              <a:rPr lang="hu-HU" i="1" dirty="0" err="1"/>
              <a:t>ou</a:t>
            </a:r>
            <a:r>
              <a:rPr lang="hu-HU" i="1" dirty="0"/>
              <a:t>-topos</a:t>
            </a:r>
            <a:r>
              <a:rPr lang="hu-HU" dirty="0"/>
              <a:t>)</a:t>
            </a:r>
          </a:p>
          <a:p>
            <a:r>
              <a:rPr lang="fr-FR" dirty="0"/>
              <a:t>un non-lieu, lointain, insulaire, isolé, inaccessible</a:t>
            </a:r>
            <a:endParaRPr lang="en-US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3A19408-D3C8-4BA0-9508-825CED7215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3852" y="1600200"/>
            <a:ext cx="3647296" cy="4525963"/>
          </a:xfrm>
          <a:prstGeom prst="rect">
            <a:avLst/>
          </a:prstGeom>
          <a:noFill/>
        </p:spPr>
      </p:pic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970D9020-E887-4A2F-973A-8428C7C28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1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49"/>
    </mc:Choice>
    <mc:Fallback>
      <p:transition spd="slow" advTm="36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3C9739-F86D-49D6-AF3F-32412A3AA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/>
              <a:t>Les </a:t>
            </a:r>
            <a:r>
              <a:rPr lang="hu-HU" sz="2800" dirty="0" err="1"/>
              <a:t>premières</a:t>
            </a:r>
            <a:r>
              <a:rPr lang="hu-HU" sz="2800" dirty="0"/>
              <a:t> </a:t>
            </a:r>
            <a:r>
              <a:rPr lang="hu-HU" sz="2800" dirty="0" err="1"/>
              <a:t>Utopies</a:t>
            </a:r>
            <a:endParaRPr lang="hu-HU" sz="28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0260CB-49CC-494D-9A4D-31233B8C7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renouvelées de l’Antiquité</a:t>
            </a:r>
            <a:endParaRPr lang="hu-HU" sz="2800" dirty="0"/>
          </a:p>
          <a:p>
            <a:r>
              <a:rPr lang="fr-FR" sz="2800" dirty="0"/>
              <a:t>instrumentalisation du discours viatique</a:t>
            </a:r>
            <a:endParaRPr lang="hu-HU" sz="2800" dirty="0"/>
          </a:p>
          <a:p>
            <a:r>
              <a:rPr lang="fr-FR" sz="2800" dirty="0"/>
              <a:t>Ailleurs &lt; Ici ; par-delà &lt; par-deçà</a:t>
            </a:r>
            <a:endParaRPr lang="hu-HU" sz="2800" dirty="0"/>
          </a:p>
          <a:p>
            <a:r>
              <a:rPr lang="fr-FR" sz="2800" dirty="0"/>
              <a:t>négation du voyage</a:t>
            </a:r>
            <a:r>
              <a:rPr lang="hu-HU" sz="2800" dirty="0"/>
              <a:t>/</a:t>
            </a:r>
            <a:r>
              <a:rPr lang="fr-FR" sz="2800" dirty="0"/>
              <a:t>déplacement &gt; temps figé</a:t>
            </a:r>
            <a:endParaRPr lang="hu-HU" sz="2800" dirty="0"/>
          </a:p>
          <a:p>
            <a:r>
              <a:rPr lang="fr-FR" sz="2800" dirty="0"/>
              <a:t>pensée utopique &lt;&gt; aventure</a:t>
            </a:r>
            <a:endParaRPr lang="hu-HU" sz="2800" dirty="0"/>
          </a:p>
          <a:p>
            <a:r>
              <a:rPr lang="fr-FR" sz="2800" dirty="0"/>
              <a:t>géographie imaginaire</a:t>
            </a:r>
            <a:r>
              <a:rPr lang="hu-HU" sz="2800" dirty="0"/>
              <a:t>; </a:t>
            </a:r>
            <a:r>
              <a:rPr lang="fr-FR" sz="2800" dirty="0"/>
              <a:t>quête de vérité humaine</a:t>
            </a:r>
            <a:endParaRPr lang="hu-HU" sz="2800" dirty="0"/>
          </a:p>
          <a:p>
            <a:r>
              <a:rPr lang="fr-FR" sz="2800" dirty="0"/>
              <a:t>source d’inspiration pour les voyages réels</a:t>
            </a:r>
            <a:endParaRPr lang="hu-HU" sz="2800" dirty="0"/>
          </a:p>
          <a:p>
            <a:r>
              <a:rPr lang="fr-FR" sz="2800" dirty="0"/>
              <a:t>réalité des choses vues &gt; nostalgie des pays inaccessibles</a:t>
            </a:r>
            <a:endParaRPr lang="hu-HU" sz="2800" dirty="0"/>
          </a:p>
        </p:txBody>
      </p:sp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7EFED835-9B7A-42BE-83DB-1426A0AD3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29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342"/>
    </mc:Choice>
    <mc:Fallback>
      <p:transition spd="slow" advTm="118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DF17BE-E0BB-4429-9356-395DC6A4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10" y="476672"/>
            <a:ext cx="8229600" cy="1456903"/>
          </a:xfrm>
        </p:spPr>
        <p:txBody>
          <a:bodyPr/>
          <a:lstStyle/>
          <a:p>
            <a:r>
              <a:rPr lang="hu-HU" sz="3600" dirty="0" err="1"/>
              <a:t>Quelques</a:t>
            </a:r>
            <a:r>
              <a:rPr lang="hu-HU" sz="3600" dirty="0"/>
              <a:t> </a:t>
            </a:r>
            <a:r>
              <a:rPr lang="hu-HU" sz="3600" dirty="0" err="1"/>
              <a:t>utopies</a:t>
            </a:r>
            <a:r>
              <a:rPr lang="hu-HU" sz="3600" dirty="0"/>
              <a:t> </a:t>
            </a:r>
            <a:r>
              <a:rPr lang="hu-HU" sz="3600" dirty="0" err="1"/>
              <a:t>et</a:t>
            </a:r>
            <a:r>
              <a:rPr lang="hu-HU" sz="3600" dirty="0"/>
              <a:t> </a:t>
            </a:r>
            <a:r>
              <a:rPr lang="hu-HU" sz="3600" dirty="0" err="1"/>
              <a:t>voyages</a:t>
            </a:r>
            <a:r>
              <a:rPr lang="hu-HU" sz="3600" dirty="0"/>
              <a:t> </a:t>
            </a:r>
            <a:r>
              <a:rPr lang="hu-HU" sz="3600" dirty="0" err="1"/>
              <a:t>imaginaires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A83767-4E84-43E6-BF32-96C4421BE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Utopies</a:t>
            </a:r>
            <a:r>
              <a:rPr lang="hu-HU" sz="2400" dirty="0"/>
              <a:t> &gt; </a:t>
            </a:r>
            <a:r>
              <a:rPr lang="fr-FR" sz="2400" dirty="0"/>
              <a:t>modèles exemplaires de société</a:t>
            </a:r>
            <a:endParaRPr lang="hu-HU" sz="2400" dirty="0"/>
          </a:p>
          <a:p>
            <a:r>
              <a:rPr lang="fr-FR" sz="2400" dirty="0"/>
              <a:t>cités organisées rigoureusement et durablement</a:t>
            </a:r>
            <a:endParaRPr lang="hu-HU" sz="2400" dirty="0"/>
          </a:p>
          <a:p>
            <a:r>
              <a:rPr lang="fr-FR" sz="2400" dirty="0"/>
              <a:t>Thomas More, </a:t>
            </a:r>
            <a:r>
              <a:rPr lang="fr-FR" sz="2400" i="1" dirty="0"/>
              <a:t>Utopia</a:t>
            </a:r>
            <a:r>
              <a:rPr lang="fr-FR" sz="2400" dirty="0"/>
              <a:t> (1516)</a:t>
            </a:r>
            <a:endParaRPr lang="hu-HU" sz="2400" dirty="0"/>
          </a:p>
          <a:p>
            <a:r>
              <a:rPr lang="fr-FR" sz="2400" dirty="0"/>
              <a:t>Tommaso Campanella, </a:t>
            </a:r>
            <a:r>
              <a:rPr lang="fr-FR" sz="2400" i="1" dirty="0"/>
              <a:t>La Cité du Soleil</a:t>
            </a:r>
            <a:r>
              <a:rPr lang="fr-FR" sz="2400" dirty="0"/>
              <a:t> (1623)</a:t>
            </a:r>
            <a:endParaRPr lang="hu-HU" sz="2400" dirty="0"/>
          </a:p>
          <a:p>
            <a:endParaRPr lang="hu-HU" sz="2400" dirty="0"/>
          </a:p>
          <a:p>
            <a:r>
              <a:rPr lang="fr-FR" sz="2400" dirty="0"/>
              <a:t>Daniel De Foe, </a:t>
            </a:r>
            <a:r>
              <a:rPr lang="fr-FR" sz="2400" i="1" dirty="0"/>
              <a:t>Robinson Crusoé</a:t>
            </a:r>
            <a:r>
              <a:rPr lang="fr-FR" sz="2400" dirty="0"/>
              <a:t> (1719)</a:t>
            </a:r>
            <a:endParaRPr lang="hu-HU" sz="2400" dirty="0"/>
          </a:p>
          <a:p>
            <a:r>
              <a:rPr lang="fr-FR" sz="2400" dirty="0"/>
              <a:t>Jonathan Swift, </a:t>
            </a:r>
            <a:r>
              <a:rPr lang="fr-FR" sz="2400" i="1" dirty="0"/>
              <a:t>Voyages de Gulliver</a:t>
            </a:r>
            <a:r>
              <a:rPr lang="fr-FR" sz="2400" dirty="0"/>
              <a:t> (1726)</a:t>
            </a:r>
            <a:endParaRPr lang="hu-HU" sz="2400" dirty="0"/>
          </a:p>
          <a:p>
            <a:endParaRPr lang="hu-HU" sz="2400" dirty="0"/>
          </a:p>
          <a:p>
            <a:r>
              <a:rPr lang="fr-FR" sz="2400" dirty="0"/>
              <a:t>E</a:t>
            </a:r>
            <a:r>
              <a:rPr lang="hu-HU" sz="2400" dirty="0"/>
              <a:t>.</a:t>
            </a:r>
            <a:r>
              <a:rPr lang="fr-FR" sz="2400" dirty="0"/>
              <a:t> Cabet, </a:t>
            </a:r>
            <a:r>
              <a:rPr lang="fr-FR" sz="2400" i="1" dirty="0"/>
              <a:t>Voyage en Icarie</a:t>
            </a:r>
            <a:r>
              <a:rPr lang="fr-FR" sz="2400" dirty="0"/>
              <a:t> (1840-1842) &gt; communisme</a:t>
            </a:r>
            <a:endParaRPr lang="hu-HU" sz="2400" dirty="0"/>
          </a:p>
        </p:txBody>
      </p:sp>
      <p:pic>
        <p:nvPicPr>
          <p:cNvPr id="7" name="Hang 6">
            <a:hlinkClick r:id="" action="ppaction://media"/>
            <a:extLst>
              <a:ext uri="{FF2B5EF4-FFF2-40B4-BE49-F238E27FC236}">
                <a16:creationId xmlns:a16="http://schemas.microsoft.com/office/drawing/2014/main" id="{F0063C68-7BE5-46B0-A960-3F2AA4926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5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47"/>
    </mc:Choice>
    <mc:Fallback>
      <p:transition spd="slow" advTm="83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517</Words>
  <Application>Microsoft Office PowerPoint</Application>
  <PresentationFormat>Diavetítés a képernyőre (4:3 oldalarány)</PresentationFormat>
  <Paragraphs>77</Paragraphs>
  <Slides>12</Slides>
  <Notes>0</Notes>
  <HiddenSlides>0</HiddenSlides>
  <MMClips>12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6" baseType="lpstr">
      <vt:lpstr>Arial</vt:lpstr>
      <vt:lpstr>Calibri</vt:lpstr>
      <vt:lpstr>Symbol</vt:lpstr>
      <vt:lpstr>Alapértelmezett terv</vt:lpstr>
      <vt:lpstr>PowerPoint-bemutató</vt:lpstr>
      <vt:lpstr>Voyage et utopie  („voyageetutopie2020.docx”)  Géza Szász Université de Szeged Département d’études françaises </vt:lpstr>
      <vt:lpstr>PowerPoint-bemutató</vt:lpstr>
      <vt:lpstr>1. Les Voyages imaginaires </vt:lpstr>
      <vt:lpstr>Découvreurs d’îles désertiques ou de mondes souterrains</vt:lpstr>
      <vt:lpstr>Antiquité</vt:lpstr>
      <vt:lpstr>2. De Thomas More à Étienne Cabet</vt:lpstr>
      <vt:lpstr>Les premières Utopies</vt:lpstr>
      <vt:lpstr>Quelques utopies et voyages imaginaires </vt:lpstr>
      <vt:lpstr>Lumières et utopie</vt:lpstr>
      <vt:lpstr>3. Le réel, le fictif et l’imaginaire dans le récit de voyage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Géza</dc:creator>
  <cp:lastModifiedBy>Géza</cp:lastModifiedBy>
  <cp:revision>15</cp:revision>
  <dcterms:created xsi:type="dcterms:W3CDTF">2020-04-23T14:23:30Z</dcterms:created>
  <dcterms:modified xsi:type="dcterms:W3CDTF">2020-04-29T10:17:11Z</dcterms:modified>
</cp:coreProperties>
</file>