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306" r:id="rId4"/>
    <p:sldId id="257" r:id="rId5"/>
    <p:sldId id="313" r:id="rId6"/>
    <p:sldId id="309" r:id="rId7"/>
    <p:sldId id="268" r:id="rId8"/>
    <p:sldId id="328" r:id="rId9"/>
    <p:sldId id="329" r:id="rId10"/>
    <p:sldId id="330" r:id="rId11"/>
    <p:sldId id="269" r:id="rId12"/>
    <p:sldId id="331" r:id="rId13"/>
    <p:sldId id="332" r:id="rId14"/>
    <p:sldId id="270" r:id="rId15"/>
    <p:sldId id="271" r:id="rId16"/>
    <p:sldId id="314" r:id="rId17"/>
    <p:sldId id="262" r:id="rId18"/>
  </p:sldIdLst>
  <p:sldSz cx="9144000" cy="6858000" type="screen4x3"/>
  <p:notesSz cx="6858000" cy="9144000"/>
  <p:defaultTextStyle>
    <a:defPPr>
      <a:defRPr lang="hu-H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72" d="100"/>
          <a:sy n="72" d="100"/>
        </p:scale>
        <p:origin x="1752"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a:extLst>
              <a:ext uri="{FF2B5EF4-FFF2-40B4-BE49-F238E27FC236}">
                <a16:creationId xmlns:a16="http://schemas.microsoft.com/office/drawing/2014/main" id="{8FE4055D-A2FC-47BF-8616-3AD57E0D6E2D}"/>
              </a:ext>
            </a:extLst>
          </p:cNvPr>
          <p:cNvSpPr>
            <a:spLocks noGrp="1" noChangeArrowheads="1"/>
          </p:cNvSpPr>
          <p:nvPr>
            <p:ph type="dt" sz="half" idx="10"/>
          </p:nvPr>
        </p:nvSpPr>
        <p:spPr>
          <a:ln/>
        </p:spPr>
        <p:txBody>
          <a:bodyPr/>
          <a:lstStyle>
            <a:lvl1pPr>
              <a:defRPr/>
            </a:lvl1pPr>
          </a:lstStyle>
          <a:p>
            <a:pPr>
              <a:defRPr/>
            </a:pPr>
            <a:endParaRPr lang="hu-HU"/>
          </a:p>
        </p:txBody>
      </p:sp>
      <p:sp>
        <p:nvSpPr>
          <p:cNvPr id="5" name="Rectangle 5">
            <a:extLst>
              <a:ext uri="{FF2B5EF4-FFF2-40B4-BE49-F238E27FC236}">
                <a16:creationId xmlns:a16="http://schemas.microsoft.com/office/drawing/2014/main" id="{F303833E-E669-4553-B1DE-78D9CBA68388}"/>
              </a:ext>
            </a:extLst>
          </p:cNvPr>
          <p:cNvSpPr>
            <a:spLocks noGrp="1" noChangeArrowheads="1"/>
          </p:cNvSpPr>
          <p:nvPr>
            <p:ph type="ftr" sz="quarter" idx="11"/>
          </p:nvPr>
        </p:nvSpPr>
        <p:spPr>
          <a:ln/>
        </p:spPr>
        <p:txBody>
          <a:bodyPr/>
          <a:lstStyle>
            <a:lvl1pPr>
              <a:defRPr/>
            </a:lvl1pPr>
          </a:lstStyle>
          <a:p>
            <a:pPr>
              <a:defRPr/>
            </a:pPr>
            <a:endParaRPr lang="hu-HU"/>
          </a:p>
        </p:txBody>
      </p:sp>
      <p:sp>
        <p:nvSpPr>
          <p:cNvPr id="6" name="Rectangle 6">
            <a:extLst>
              <a:ext uri="{FF2B5EF4-FFF2-40B4-BE49-F238E27FC236}">
                <a16:creationId xmlns:a16="http://schemas.microsoft.com/office/drawing/2014/main" id="{5625A10C-F45E-44E8-8A7E-80773A0AC981}"/>
              </a:ext>
            </a:extLst>
          </p:cNvPr>
          <p:cNvSpPr>
            <a:spLocks noGrp="1" noChangeArrowheads="1"/>
          </p:cNvSpPr>
          <p:nvPr>
            <p:ph type="sldNum" sz="quarter" idx="12"/>
          </p:nvPr>
        </p:nvSpPr>
        <p:spPr>
          <a:ln/>
        </p:spPr>
        <p:txBody>
          <a:bodyPr/>
          <a:lstStyle>
            <a:lvl1pPr>
              <a:defRPr/>
            </a:lvl1pPr>
          </a:lstStyle>
          <a:p>
            <a:fld id="{AFA4B435-72FB-46ED-B07B-A7C98DE9DFB5}" type="slidenum">
              <a:rPr lang="hu-HU" altLang="hu-HU"/>
              <a:pPr/>
              <a:t>‹#›</a:t>
            </a:fld>
            <a:endParaRPr lang="hu-HU" altLang="hu-HU"/>
          </a:p>
        </p:txBody>
      </p:sp>
    </p:spTree>
    <p:extLst>
      <p:ext uri="{BB962C8B-B14F-4D97-AF65-F5344CB8AC3E}">
        <p14:creationId xmlns:p14="http://schemas.microsoft.com/office/powerpoint/2010/main" val="412497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a:extLst>
              <a:ext uri="{FF2B5EF4-FFF2-40B4-BE49-F238E27FC236}">
                <a16:creationId xmlns:a16="http://schemas.microsoft.com/office/drawing/2014/main" id="{D634BB46-03F4-4BE2-901D-33076EEEBEE4}"/>
              </a:ext>
            </a:extLst>
          </p:cNvPr>
          <p:cNvSpPr>
            <a:spLocks noGrp="1" noChangeArrowheads="1"/>
          </p:cNvSpPr>
          <p:nvPr>
            <p:ph type="dt" sz="half" idx="10"/>
          </p:nvPr>
        </p:nvSpPr>
        <p:spPr>
          <a:ln/>
        </p:spPr>
        <p:txBody>
          <a:bodyPr/>
          <a:lstStyle>
            <a:lvl1pPr>
              <a:defRPr/>
            </a:lvl1pPr>
          </a:lstStyle>
          <a:p>
            <a:pPr>
              <a:defRPr/>
            </a:pPr>
            <a:endParaRPr lang="hu-HU"/>
          </a:p>
        </p:txBody>
      </p:sp>
      <p:sp>
        <p:nvSpPr>
          <p:cNvPr id="5" name="Rectangle 5">
            <a:extLst>
              <a:ext uri="{FF2B5EF4-FFF2-40B4-BE49-F238E27FC236}">
                <a16:creationId xmlns:a16="http://schemas.microsoft.com/office/drawing/2014/main" id="{6C509675-0F5B-4C42-BDA2-4CDAB7488FA7}"/>
              </a:ext>
            </a:extLst>
          </p:cNvPr>
          <p:cNvSpPr>
            <a:spLocks noGrp="1" noChangeArrowheads="1"/>
          </p:cNvSpPr>
          <p:nvPr>
            <p:ph type="ftr" sz="quarter" idx="11"/>
          </p:nvPr>
        </p:nvSpPr>
        <p:spPr>
          <a:ln/>
        </p:spPr>
        <p:txBody>
          <a:bodyPr/>
          <a:lstStyle>
            <a:lvl1pPr>
              <a:defRPr/>
            </a:lvl1pPr>
          </a:lstStyle>
          <a:p>
            <a:pPr>
              <a:defRPr/>
            </a:pPr>
            <a:endParaRPr lang="hu-HU"/>
          </a:p>
        </p:txBody>
      </p:sp>
      <p:sp>
        <p:nvSpPr>
          <p:cNvPr id="6" name="Rectangle 6">
            <a:extLst>
              <a:ext uri="{FF2B5EF4-FFF2-40B4-BE49-F238E27FC236}">
                <a16:creationId xmlns:a16="http://schemas.microsoft.com/office/drawing/2014/main" id="{E9F0C651-F43A-44AB-9444-C4D6B6D13A9A}"/>
              </a:ext>
            </a:extLst>
          </p:cNvPr>
          <p:cNvSpPr>
            <a:spLocks noGrp="1" noChangeArrowheads="1"/>
          </p:cNvSpPr>
          <p:nvPr>
            <p:ph type="sldNum" sz="quarter" idx="12"/>
          </p:nvPr>
        </p:nvSpPr>
        <p:spPr>
          <a:ln/>
        </p:spPr>
        <p:txBody>
          <a:bodyPr/>
          <a:lstStyle>
            <a:lvl1pPr>
              <a:defRPr/>
            </a:lvl1pPr>
          </a:lstStyle>
          <a:p>
            <a:fld id="{31B303D6-7293-4BDD-BBE2-1EFFD7000720}" type="slidenum">
              <a:rPr lang="hu-HU" altLang="hu-HU"/>
              <a:pPr/>
              <a:t>‹#›</a:t>
            </a:fld>
            <a:endParaRPr lang="hu-HU" altLang="hu-HU"/>
          </a:p>
        </p:txBody>
      </p:sp>
    </p:spTree>
    <p:extLst>
      <p:ext uri="{BB962C8B-B14F-4D97-AF65-F5344CB8AC3E}">
        <p14:creationId xmlns:p14="http://schemas.microsoft.com/office/powerpoint/2010/main" val="2552652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a:extLst>
              <a:ext uri="{FF2B5EF4-FFF2-40B4-BE49-F238E27FC236}">
                <a16:creationId xmlns:a16="http://schemas.microsoft.com/office/drawing/2014/main" id="{DDC50DF6-65D0-4C74-B97C-EA62F264EC3A}"/>
              </a:ext>
            </a:extLst>
          </p:cNvPr>
          <p:cNvSpPr>
            <a:spLocks noGrp="1" noChangeArrowheads="1"/>
          </p:cNvSpPr>
          <p:nvPr>
            <p:ph type="dt" sz="half" idx="10"/>
          </p:nvPr>
        </p:nvSpPr>
        <p:spPr>
          <a:ln/>
        </p:spPr>
        <p:txBody>
          <a:bodyPr/>
          <a:lstStyle>
            <a:lvl1pPr>
              <a:defRPr/>
            </a:lvl1pPr>
          </a:lstStyle>
          <a:p>
            <a:pPr>
              <a:defRPr/>
            </a:pPr>
            <a:endParaRPr lang="hu-HU"/>
          </a:p>
        </p:txBody>
      </p:sp>
      <p:sp>
        <p:nvSpPr>
          <p:cNvPr id="5" name="Rectangle 5">
            <a:extLst>
              <a:ext uri="{FF2B5EF4-FFF2-40B4-BE49-F238E27FC236}">
                <a16:creationId xmlns:a16="http://schemas.microsoft.com/office/drawing/2014/main" id="{0663A887-81FF-4341-9C51-5726AB62E455}"/>
              </a:ext>
            </a:extLst>
          </p:cNvPr>
          <p:cNvSpPr>
            <a:spLocks noGrp="1" noChangeArrowheads="1"/>
          </p:cNvSpPr>
          <p:nvPr>
            <p:ph type="ftr" sz="quarter" idx="11"/>
          </p:nvPr>
        </p:nvSpPr>
        <p:spPr>
          <a:ln/>
        </p:spPr>
        <p:txBody>
          <a:bodyPr/>
          <a:lstStyle>
            <a:lvl1pPr>
              <a:defRPr/>
            </a:lvl1pPr>
          </a:lstStyle>
          <a:p>
            <a:pPr>
              <a:defRPr/>
            </a:pPr>
            <a:endParaRPr lang="hu-HU"/>
          </a:p>
        </p:txBody>
      </p:sp>
      <p:sp>
        <p:nvSpPr>
          <p:cNvPr id="6" name="Rectangle 6">
            <a:extLst>
              <a:ext uri="{FF2B5EF4-FFF2-40B4-BE49-F238E27FC236}">
                <a16:creationId xmlns:a16="http://schemas.microsoft.com/office/drawing/2014/main" id="{904BE467-7531-4118-B54A-6233667D3D80}"/>
              </a:ext>
            </a:extLst>
          </p:cNvPr>
          <p:cNvSpPr>
            <a:spLocks noGrp="1" noChangeArrowheads="1"/>
          </p:cNvSpPr>
          <p:nvPr>
            <p:ph type="sldNum" sz="quarter" idx="12"/>
          </p:nvPr>
        </p:nvSpPr>
        <p:spPr>
          <a:ln/>
        </p:spPr>
        <p:txBody>
          <a:bodyPr/>
          <a:lstStyle>
            <a:lvl1pPr>
              <a:defRPr/>
            </a:lvl1pPr>
          </a:lstStyle>
          <a:p>
            <a:fld id="{6C71FF74-DCAC-4699-AC6D-15F710230EB1}" type="slidenum">
              <a:rPr lang="hu-HU" altLang="hu-HU"/>
              <a:pPr/>
              <a:t>‹#›</a:t>
            </a:fld>
            <a:endParaRPr lang="hu-HU" altLang="hu-HU"/>
          </a:p>
        </p:txBody>
      </p:sp>
    </p:spTree>
    <p:extLst>
      <p:ext uri="{BB962C8B-B14F-4D97-AF65-F5344CB8AC3E}">
        <p14:creationId xmlns:p14="http://schemas.microsoft.com/office/powerpoint/2010/main" val="5254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a:extLst>
              <a:ext uri="{FF2B5EF4-FFF2-40B4-BE49-F238E27FC236}">
                <a16:creationId xmlns:a16="http://schemas.microsoft.com/office/drawing/2014/main" id="{D0E43512-6857-4FE6-8CBB-0F240286F4EB}"/>
              </a:ext>
            </a:extLst>
          </p:cNvPr>
          <p:cNvSpPr>
            <a:spLocks noGrp="1" noChangeArrowheads="1"/>
          </p:cNvSpPr>
          <p:nvPr>
            <p:ph type="dt" sz="half" idx="10"/>
          </p:nvPr>
        </p:nvSpPr>
        <p:spPr>
          <a:ln/>
        </p:spPr>
        <p:txBody>
          <a:bodyPr/>
          <a:lstStyle>
            <a:lvl1pPr>
              <a:defRPr/>
            </a:lvl1pPr>
          </a:lstStyle>
          <a:p>
            <a:pPr>
              <a:defRPr/>
            </a:pPr>
            <a:endParaRPr lang="hu-HU"/>
          </a:p>
        </p:txBody>
      </p:sp>
      <p:sp>
        <p:nvSpPr>
          <p:cNvPr id="5" name="Rectangle 5">
            <a:extLst>
              <a:ext uri="{FF2B5EF4-FFF2-40B4-BE49-F238E27FC236}">
                <a16:creationId xmlns:a16="http://schemas.microsoft.com/office/drawing/2014/main" id="{A10B13CB-79DC-4A93-A0EB-F94D4DAF5F4D}"/>
              </a:ext>
            </a:extLst>
          </p:cNvPr>
          <p:cNvSpPr>
            <a:spLocks noGrp="1" noChangeArrowheads="1"/>
          </p:cNvSpPr>
          <p:nvPr>
            <p:ph type="ftr" sz="quarter" idx="11"/>
          </p:nvPr>
        </p:nvSpPr>
        <p:spPr>
          <a:ln/>
        </p:spPr>
        <p:txBody>
          <a:bodyPr/>
          <a:lstStyle>
            <a:lvl1pPr>
              <a:defRPr/>
            </a:lvl1pPr>
          </a:lstStyle>
          <a:p>
            <a:pPr>
              <a:defRPr/>
            </a:pPr>
            <a:endParaRPr lang="hu-HU"/>
          </a:p>
        </p:txBody>
      </p:sp>
      <p:sp>
        <p:nvSpPr>
          <p:cNvPr id="6" name="Rectangle 6">
            <a:extLst>
              <a:ext uri="{FF2B5EF4-FFF2-40B4-BE49-F238E27FC236}">
                <a16:creationId xmlns:a16="http://schemas.microsoft.com/office/drawing/2014/main" id="{22593F52-AA31-43D2-8C5E-0C81439F6086}"/>
              </a:ext>
            </a:extLst>
          </p:cNvPr>
          <p:cNvSpPr>
            <a:spLocks noGrp="1" noChangeArrowheads="1"/>
          </p:cNvSpPr>
          <p:nvPr>
            <p:ph type="sldNum" sz="quarter" idx="12"/>
          </p:nvPr>
        </p:nvSpPr>
        <p:spPr>
          <a:ln/>
        </p:spPr>
        <p:txBody>
          <a:bodyPr/>
          <a:lstStyle>
            <a:lvl1pPr>
              <a:defRPr/>
            </a:lvl1pPr>
          </a:lstStyle>
          <a:p>
            <a:fld id="{6E69575F-1A3B-4003-A84F-FB40206469A9}" type="slidenum">
              <a:rPr lang="hu-HU" altLang="hu-HU"/>
              <a:pPr/>
              <a:t>‹#›</a:t>
            </a:fld>
            <a:endParaRPr lang="hu-HU" altLang="hu-HU"/>
          </a:p>
        </p:txBody>
      </p:sp>
    </p:spTree>
    <p:extLst>
      <p:ext uri="{BB962C8B-B14F-4D97-AF65-F5344CB8AC3E}">
        <p14:creationId xmlns:p14="http://schemas.microsoft.com/office/powerpoint/2010/main" val="3200050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a:extLst>
              <a:ext uri="{FF2B5EF4-FFF2-40B4-BE49-F238E27FC236}">
                <a16:creationId xmlns:a16="http://schemas.microsoft.com/office/drawing/2014/main" id="{0A7D7737-36F8-4EB5-AC81-FD815ECCAB1E}"/>
              </a:ext>
            </a:extLst>
          </p:cNvPr>
          <p:cNvSpPr>
            <a:spLocks noGrp="1" noChangeArrowheads="1"/>
          </p:cNvSpPr>
          <p:nvPr>
            <p:ph type="dt" sz="half" idx="10"/>
          </p:nvPr>
        </p:nvSpPr>
        <p:spPr>
          <a:ln/>
        </p:spPr>
        <p:txBody>
          <a:bodyPr/>
          <a:lstStyle>
            <a:lvl1pPr>
              <a:defRPr/>
            </a:lvl1pPr>
          </a:lstStyle>
          <a:p>
            <a:pPr>
              <a:defRPr/>
            </a:pPr>
            <a:endParaRPr lang="hu-HU"/>
          </a:p>
        </p:txBody>
      </p:sp>
      <p:sp>
        <p:nvSpPr>
          <p:cNvPr id="5" name="Rectangle 5">
            <a:extLst>
              <a:ext uri="{FF2B5EF4-FFF2-40B4-BE49-F238E27FC236}">
                <a16:creationId xmlns:a16="http://schemas.microsoft.com/office/drawing/2014/main" id="{13C9E5CB-726D-4AA6-9AE1-AB1562FD8686}"/>
              </a:ext>
            </a:extLst>
          </p:cNvPr>
          <p:cNvSpPr>
            <a:spLocks noGrp="1" noChangeArrowheads="1"/>
          </p:cNvSpPr>
          <p:nvPr>
            <p:ph type="ftr" sz="quarter" idx="11"/>
          </p:nvPr>
        </p:nvSpPr>
        <p:spPr>
          <a:ln/>
        </p:spPr>
        <p:txBody>
          <a:bodyPr/>
          <a:lstStyle>
            <a:lvl1pPr>
              <a:defRPr/>
            </a:lvl1pPr>
          </a:lstStyle>
          <a:p>
            <a:pPr>
              <a:defRPr/>
            </a:pPr>
            <a:endParaRPr lang="hu-HU"/>
          </a:p>
        </p:txBody>
      </p:sp>
      <p:sp>
        <p:nvSpPr>
          <p:cNvPr id="6" name="Rectangle 6">
            <a:extLst>
              <a:ext uri="{FF2B5EF4-FFF2-40B4-BE49-F238E27FC236}">
                <a16:creationId xmlns:a16="http://schemas.microsoft.com/office/drawing/2014/main" id="{D48A43CE-F645-40CB-996E-87A994A5B7B6}"/>
              </a:ext>
            </a:extLst>
          </p:cNvPr>
          <p:cNvSpPr>
            <a:spLocks noGrp="1" noChangeArrowheads="1"/>
          </p:cNvSpPr>
          <p:nvPr>
            <p:ph type="sldNum" sz="quarter" idx="12"/>
          </p:nvPr>
        </p:nvSpPr>
        <p:spPr>
          <a:ln/>
        </p:spPr>
        <p:txBody>
          <a:bodyPr/>
          <a:lstStyle>
            <a:lvl1pPr>
              <a:defRPr/>
            </a:lvl1pPr>
          </a:lstStyle>
          <a:p>
            <a:fld id="{8417D1E8-A5F2-4264-99B9-E31427F716AB}" type="slidenum">
              <a:rPr lang="hu-HU" altLang="hu-HU"/>
              <a:pPr/>
              <a:t>‹#›</a:t>
            </a:fld>
            <a:endParaRPr lang="hu-HU" altLang="hu-HU"/>
          </a:p>
        </p:txBody>
      </p:sp>
    </p:spTree>
    <p:extLst>
      <p:ext uri="{BB962C8B-B14F-4D97-AF65-F5344CB8AC3E}">
        <p14:creationId xmlns:p14="http://schemas.microsoft.com/office/powerpoint/2010/main" val="3653454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a:extLst>
              <a:ext uri="{FF2B5EF4-FFF2-40B4-BE49-F238E27FC236}">
                <a16:creationId xmlns:a16="http://schemas.microsoft.com/office/drawing/2014/main" id="{E9A36448-51FB-4F97-9AA0-E90D2EC07DBE}"/>
              </a:ext>
            </a:extLst>
          </p:cNvPr>
          <p:cNvSpPr>
            <a:spLocks noGrp="1" noChangeArrowheads="1"/>
          </p:cNvSpPr>
          <p:nvPr>
            <p:ph type="dt" sz="half" idx="10"/>
          </p:nvPr>
        </p:nvSpPr>
        <p:spPr>
          <a:ln/>
        </p:spPr>
        <p:txBody>
          <a:bodyPr/>
          <a:lstStyle>
            <a:lvl1pPr>
              <a:defRPr/>
            </a:lvl1pPr>
          </a:lstStyle>
          <a:p>
            <a:pPr>
              <a:defRPr/>
            </a:pPr>
            <a:endParaRPr lang="hu-HU"/>
          </a:p>
        </p:txBody>
      </p:sp>
      <p:sp>
        <p:nvSpPr>
          <p:cNvPr id="6" name="Rectangle 5">
            <a:extLst>
              <a:ext uri="{FF2B5EF4-FFF2-40B4-BE49-F238E27FC236}">
                <a16:creationId xmlns:a16="http://schemas.microsoft.com/office/drawing/2014/main" id="{9DA86C66-5954-4935-8BDB-ED90B74FE7BC}"/>
              </a:ext>
            </a:extLst>
          </p:cNvPr>
          <p:cNvSpPr>
            <a:spLocks noGrp="1" noChangeArrowheads="1"/>
          </p:cNvSpPr>
          <p:nvPr>
            <p:ph type="ftr" sz="quarter" idx="11"/>
          </p:nvPr>
        </p:nvSpPr>
        <p:spPr>
          <a:ln/>
        </p:spPr>
        <p:txBody>
          <a:bodyPr/>
          <a:lstStyle>
            <a:lvl1pPr>
              <a:defRPr/>
            </a:lvl1pPr>
          </a:lstStyle>
          <a:p>
            <a:pPr>
              <a:defRPr/>
            </a:pPr>
            <a:endParaRPr lang="hu-HU"/>
          </a:p>
        </p:txBody>
      </p:sp>
      <p:sp>
        <p:nvSpPr>
          <p:cNvPr id="7" name="Rectangle 6">
            <a:extLst>
              <a:ext uri="{FF2B5EF4-FFF2-40B4-BE49-F238E27FC236}">
                <a16:creationId xmlns:a16="http://schemas.microsoft.com/office/drawing/2014/main" id="{4A51B58F-18BF-44C9-8616-43DEE4180F08}"/>
              </a:ext>
            </a:extLst>
          </p:cNvPr>
          <p:cNvSpPr>
            <a:spLocks noGrp="1" noChangeArrowheads="1"/>
          </p:cNvSpPr>
          <p:nvPr>
            <p:ph type="sldNum" sz="quarter" idx="12"/>
          </p:nvPr>
        </p:nvSpPr>
        <p:spPr>
          <a:ln/>
        </p:spPr>
        <p:txBody>
          <a:bodyPr/>
          <a:lstStyle>
            <a:lvl1pPr>
              <a:defRPr/>
            </a:lvl1pPr>
          </a:lstStyle>
          <a:p>
            <a:fld id="{22C6CFDB-21F5-4912-B3F2-C912301D0CE2}" type="slidenum">
              <a:rPr lang="hu-HU" altLang="hu-HU"/>
              <a:pPr/>
              <a:t>‹#›</a:t>
            </a:fld>
            <a:endParaRPr lang="hu-HU" altLang="hu-HU"/>
          </a:p>
        </p:txBody>
      </p:sp>
    </p:spTree>
    <p:extLst>
      <p:ext uri="{BB962C8B-B14F-4D97-AF65-F5344CB8AC3E}">
        <p14:creationId xmlns:p14="http://schemas.microsoft.com/office/powerpoint/2010/main" val="523096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a:extLst>
              <a:ext uri="{FF2B5EF4-FFF2-40B4-BE49-F238E27FC236}">
                <a16:creationId xmlns:a16="http://schemas.microsoft.com/office/drawing/2014/main" id="{031C9EE5-A357-452E-9786-A610274F3AFE}"/>
              </a:ext>
            </a:extLst>
          </p:cNvPr>
          <p:cNvSpPr>
            <a:spLocks noGrp="1" noChangeArrowheads="1"/>
          </p:cNvSpPr>
          <p:nvPr>
            <p:ph type="dt" sz="half" idx="10"/>
          </p:nvPr>
        </p:nvSpPr>
        <p:spPr>
          <a:ln/>
        </p:spPr>
        <p:txBody>
          <a:bodyPr/>
          <a:lstStyle>
            <a:lvl1pPr>
              <a:defRPr/>
            </a:lvl1pPr>
          </a:lstStyle>
          <a:p>
            <a:pPr>
              <a:defRPr/>
            </a:pPr>
            <a:endParaRPr lang="hu-HU"/>
          </a:p>
        </p:txBody>
      </p:sp>
      <p:sp>
        <p:nvSpPr>
          <p:cNvPr id="8" name="Rectangle 5">
            <a:extLst>
              <a:ext uri="{FF2B5EF4-FFF2-40B4-BE49-F238E27FC236}">
                <a16:creationId xmlns:a16="http://schemas.microsoft.com/office/drawing/2014/main" id="{03C73B56-91F9-44C9-81C0-DD68C3164AC8}"/>
              </a:ext>
            </a:extLst>
          </p:cNvPr>
          <p:cNvSpPr>
            <a:spLocks noGrp="1" noChangeArrowheads="1"/>
          </p:cNvSpPr>
          <p:nvPr>
            <p:ph type="ftr" sz="quarter" idx="11"/>
          </p:nvPr>
        </p:nvSpPr>
        <p:spPr>
          <a:ln/>
        </p:spPr>
        <p:txBody>
          <a:bodyPr/>
          <a:lstStyle>
            <a:lvl1pPr>
              <a:defRPr/>
            </a:lvl1pPr>
          </a:lstStyle>
          <a:p>
            <a:pPr>
              <a:defRPr/>
            </a:pPr>
            <a:endParaRPr lang="hu-HU"/>
          </a:p>
        </p:txBody>
      </p:sp>
      <p:sp>
        <p:nvSpPr>
          <p:cNvPr id="9" name="Rectangle 6">
            <a:extLst>
              <a:ext uri="{FF2B5EF4-FFF2-40B4-BE49-F238E27FC236}">
                <a16:creationId xmlns:a16="http://schemas.microsoft.com/office/drawing/2014/main" id="{4712314A-F84C-43A3-BA4A-61B2E06D3C84}"/>
              </a:ext>
            </a:extLst>
          </p:cNvPr>
          <p:cNvSpPr>
            <a:spLocks noGrp="1" noChangeArrowheads="1"/>
          </p:cNvSpPr>
          <p:nvPr>
            <p:ph type="sldNum" sz="quarter" idx="12"/>
          </p:nvPr>
        </p:nvSpPr>
        <p:spPr>
          <a:ln/>
        </p:spPr>
        <p:txBody>
          <a:bodyPr/>
          <a:lstStyle>
            <a:lvl1pPr>
              <a:defRPr/>
            </a:lvl1pPr>
          </a:lstStyle>
          <a:p>
            <a:fld id="{3E2D3C68-5DFC-4987-8B64-AC38E350F6C1}" type="slidenum">
              <a:rPr lang="hu-HU" altLang="hu-HU"/>
              <a:pPr/>
              <a:t>‹#›</a:t>
            </a:fld>
            <a:endParaRPr lang="hu-HU" altLang="hu-HU"/>
          </a:p>
        </p:txBody>
      </p:sp>
    </p:spTree>
    <p:extLst>
      <p:ext uri="{BB962C8B-B14F-4D97-AF65-F5344CB8AC3E}">
        <p14:creationId xmlns:p14="http://schemas.microsoft.com/office/powerpoint/2010/main" val="3266231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a:extLst>
              <a:ext uri="{FF2B5EF4-FFF2-40B4-BE49-F238E27FC236}">
                <a16:creationId xmlns:a16="http://schemas.microsoft.com/office/drawing/2014/main" id="{AC6DDD6C-8D9D-487F-9903-CC1147C85FDC}"/>
              </a:ext>
            </a:extLst>
          </p:cNvPr>
          <p:cNvSpPr>
            <a:spLocks noGrp="1" noChangeArrowheads="1"/>
          </p:cNvSpPr>
          <p:nvPr>
            <p:ph type="dt" sz="half" idx="10"/>
          </p:nvPr>
        </p:nvSpPr>
        <p:spPr>
          <a:ln/>
        </p:spPr>
        <p:txBody>
          <a:bodyPr/>
          <a:lstStyle>
            <a:lvl1pPr>
              <a:defRPr/>
            </a:lvl1pPr>
          </a:lstStyle>
          <a:p>
            <a:pPr>
              <a:defRPr/>
            </a:pPr>
            <a:endParaRPr lang="hu-HU"/>
          </a:p>
        </p:txBody>
      </p:sp>
      <p:sp>
        <p:nvSpPr>
          <p:cNvPr id="4" name="Rectangle 5">
            <a:extLst>
              <a:ext uri="{FF2B5EF4-FFF2-40B4-BE49-F238E27FC236}">
                <a16:creationId xmlns:a16="http://schemas.microsoft.com/office/drawing/2014/main" id="{53807D3A-4029-405A-B6F4-295620B6C47B}"/>
              </a:ext>
            </a:extLst>
          </p:cNvPr>
          <p:cNvSpPr>
            <a:spLocks noGrp="1" noChangeArrowheads="1"/>
          </p:cNvSpPr>
          <p:nvPr>
            <p:ph type="ftr" sz="quarter" idx="11"/>
          </p:nvPr>
        </p:nvSpPr>
        <p:spPr>
          <a:ln/>
        </p:spPr>
        <p:txBody>
          <a:bodyPr/>
          <a:lstStyle>
            <a:lvl1pPr>
              <a:defRPr/>
            </a:lvl1pPr>
          </a:lstStyle>
          <a:p>
            <a:pPr>
              <a:defRPr/>
            </a:pPr>
            <a:endParaRPr lang="hu-HU"/>
          </a:p>
        </p:txBody>
      </p:sp>
      <p:sp>
        <p:nvSpPr>
          <p:cNvPr id="5" name="Rectangle 6">
            <a:extLst>
              <a:ext uri="{FF2B5EF4-FFF2-40B4-BE49-F238E27FC236}">
                <a16:creationId xmlns:a16="http://schemas.microsoft.com/office/drawing/2014/main" id="{7DDEBF92-0979-49C7-B549-AC9DEE9337EA}"/>
              </a:ext>
            </a:extLst>
          </p:cNvPr>
          <p:cNvSpPr>
            <a:spLocks noGrp="1" noChangeArrowheads="1"/>
          </p:cNvSpPr>
          <p:nvPr>
            <p:ph type="sldNum" sz="quarter" idx="12"/>
          </p:nvPr>
        </p:nvSpPr>
        <p:spPr>
          <a:ln/>
        </p:spPr>
        <p:txBody>
          <a:bodyPr/>
          <a:lstStyle>
            <a:lvl1pPr>
              <a:defRPr/>
            </a:lvl1pPr>
          </a:lstStyle>
          <a:p>
            <a:fld id="{8E2B4304-EF72-42F0-A035-B58BBDEF7F5D}" type="slidenum">
              <a:rPr lang="hu-HU" altLang="hu-HU"/>
              <a:pPr/>
              <a:t>‹#›</a:t>
            </a:fld>
            <a:endParaRPr lang="hu-HU" altLang="hu-HU"/>
          </a:p>
        </p:txBody>
      </p:sp>
    </p:spTree>
    <p:extLst>
      <p:ext uri="{BB962C8B-B14F-4D97-AF65-F5344CB8AC3E}">
        <p14:creationId xmlns:p14="http://schemas.microsoft.com/office/powerpoint/2010/main" val="1060073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DD959BC-2AF4-4C69-A289-8C05ED254675}"/>
              </a:ext>
            </a:extLst>
          </p:cNvPr>
          <p:cNvSpPr>
            <a:spLocks noGrp="1" noChangeArrowheads="1"/>
          </p:cNvSpPr>
          <p:nvPr>
            <p:ph type="dt" sz="half" idx="10"/>
          </p:nvPr>
        </p:nvSpPr>
        <p:spPr>
          <a:ln/>
        </p:spPr>
        <p:txBody>
          <a:bodyPr/>
          <a:lstStyle>
            <a:lvl1pPr>
              <a:defRPr/>
            </a:lvl1pPr>
          </a:lstStyle>
          <a:p>
            <a:pPr>
              <a:defRPr/>
            </a:pPr>
            <a:endParaRPr lang="hu-HU"/>
          </a:p>
        </p:txBody>
      </p:sp>
      <p:sp>
        <p:nvSpPr>
          <p:cNvPr id="3" name="Rectangle 5">
            <a:extLst>
              <a:ext uri="{FF2B5EF4-FFF2-40B4-BE49-F238E27FC236}">
                <a16:creationId xmlns:a16="http://schemas.microsoft.com/office/drawing/2014/main" id="{1B1F572C-7B3E-42AD-9CB2-6C3DEDB6D232}"/>
              </a:ext>
            </a:extLst>
          </p:cNvPr>
          <p:cNvSpPr>
            <a:spLocks noGrp="1" noChangeArrowheads="1"/>
          </p:cNvSpPr>
          <p:nvPr>
            <p:ph type="ftr" sz="quarter" idx="11"/>
          </p:nvPr>
        </p:nvSpPr>
        <p:spPr>
          <a:ln/>
        </p:spPr>
        <p:txBody>
          <a:bodyPr/>
          <a:lstStyle>
            <a:lvl1pPr>
              <a:defRPr/>
            </a:lvl1pPr>
          </a:lstStyle>
          <a:p>
            <a:pPr>
              <a:defRPr/>
            </a:pPr>
            <a:endParaRPr lang="hu-HU"/>
          </a:p>
        </p:txBody>
      </p:sp>
      <p:sp>
        <p:nvSpPr>
          <p:cNvPr id="4" name="Rectangle 6">
            <a:extLst>
              <a:ext uri="{FF2B5EF4-FFF2-40B4-BE49-F238E27FC236}">
                <a16:creationId xmlns:a16="http://schemas.microsoft.com/office/drawing/2014/main" id="{5C319AA4-EB0B-40E2-96E5-FF1A637196BD}"/>
              </a:ext>
            </a:extLst>
          </p:cNvPr>
          <p:cNvSpPr>
            <a:spLocks noGrp="1" noChangeArrowheads="1"/>
          </p:cNvSpPr>
          <p:nvPr>
            <p:ph type="sldNum" sz="quarter" idx="12"/>
          </p:nvPr>
        </p:nvSpPr>
        <p:spPr>
          <a:ln/>
        </p:spPr>
        <p:txBody>
          <a:bodyPr/>
          <a:lstStyle>
            <a:lvl1pPr>
              <a:defRPr/>
            </a:lvl1pPr>
          </a:lstStyle>
          <a:p>
            <a:fld id="{32B5EA47-C6DF-4D31-93D2-B45D21361A2E}" type="slidenum">
              <a:rPr lang="hu-HU" altLang="hu-HU"/>
              <a:pPr/>
              <a:t>‹#›</a:t>
            </a:fld>
            <a:endParaRPr lang="hu-HU" altLang="hu-HU"/>
          </a:p>
        </p:txBody>
      </p:sp>
    </p:spTree>
    <p:extLst>
      <p:ext uri="{BB962C8B-B14F-4D97-AF65-F5344CB8AC3E}">
        <p14:creationId xmlns:p14="http://schemas.microsoft.com/office/powerpoint/2010/main" val="3691614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a:extLst>
              <a:ext uri="{FF2B5EF4-FFF2-40B4-BE49-F238E27FC236}">
                <a16:creationId xmlns:a16="http://schemas.microsoft.com/office/drawing/2014/main" id="{016F13B1-D5C4-49C2-AA14-F46B21558F20}"/>
              </a:ext>
            </a:extLst>
          </p:cNvPr>
          <p:cNvSpPr>
            <a:spLocks noGrp="1" noChangeArrowheads="1"/>
          </p:cNvSpPr>
          <p:nvPr>
            <p:ph type="dt" sz="half" idx="10"/>
          </p:nvPr>
        </p:nvSpPr>
        <p:spPr>
          <a:ln/>
        </p:spPr>
        <p:txBody>
          <a:bodyPr/>
          <a:lstStyle>
            <a:lvl1pPr>
              <a:defRPr/>
            </a:lvl1pPr>
          </a:lstStyle>
          <a:p>
            <a:pPr>
              <a:defRPr/>
            </a:pPr>
            <a:endParaRPr lang="hu-HU"/>
          </a:p>
        </p:txBody>
      </p:sp>
      <p:sp>
        <p:nvSpPr>
          <p:cNvPr id="6" name="Rectangle 5">
            <a:extLst>
              <a:ext uri="{FF2B5EF4-FFF2-40B4-BE49-F238E27FC236}">
                <a16:creationId xmlns:a16="http://schemas.microsoft.com/office/drawing/2014/main" id="{455CCE88-BD22-4255-8A22-70FB87FA8D7D}"/>
              </a:ext>
            </a:extLst>
          </p:cNvPr>
          <p:cNvSpPr>
            <a:spLocks noGrp="1" noChangeArrowheads="1"/>
          </p:cNvSpPr>
          <p:nvPr>
            <p:ph type="ftr" sz="quarter" idx="11"/>
          </p:nvPr>
        </p:nvSpPr>
        <p:spPr>
          <a:ln/>
        </p:spPr>
        <p:txBody>
          <a:bodyPr/>
          <a:lstStyle>
            <a:lvl1pPr>
              <a:defRPr/>
            </a:lvl1pPr>
          </a:lstStyle>
          <a:p>
            <a:pPr>
              <a:defRPr/>
            </a:pPr>
            <a:endParaRPr lang="hu-HU"/>
          </a:p>
        </p:txBody>
      </p:sp>
      <p:sp>
        <p:nvSpPr>
          <p:cNvPr id="7" name="Rectangle 6">
            <a:extLst>
              <a:ext uri="{FF2B5EF4-FFF2-40B4-BE49-F238E27FC236}">
                <a16:creationId xmlns:a16="http://schemas.microsoft.com/office/drawing/2014/main" id="{D99DB0B5-9CE4-4F24-AB13-54C576A8EAFD}"/>
              </a:ext>
            </a:extLst>
          </p:cNvPr>
          <p:cNvSpPr>
            <a:spLocks noGrp="1" noChangeArrowheads="1"/>
          </p:cNvSpPr>
          <p:nvPr>
            <p:ph type="sldNum" sz="quarter" idx="12"/>
          </p:nvPr>
        </p:nvSpPr>
        <p:spPr>
          <a:ln/>
        </p:spPr>
        <p:txBody>
          <a:bodyPr/>
          <a:lstStyle>
            <a:lvl1pPr>
              <a:defRPr/>
            </a:lvl1pPr>
          </a:lstStyle>
          <a:p>
            <a:fld id="{90B68AD1-D7AC-4D0E-A2C0-0283098BF55F}" type="slidenum">
              <a:rPr lang="hu-HU" altLang="hu-HU"/>
              <a:pPr/>
              <a:t>‹#›</a:t>
            </a:fld>
            <a:endParaRPr lang="hu-HU" altLang="hu-HU"/>
          </a:p>
        </p:txBody>
      </p:sp>
    </p:spTree>
    <p:extLst>
      <p:ext uri="{BB962C8B-B14F-4D97-AF65-F5344CB8AC3E}">
        <p14:creationId xmlns:p14="http://schemas.microsoft.com/office/powerpoint/2010/main" val="3857078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a:extLst>
              <a:ext uri="{FF2B5EF4-FFF2-40B4-BE49-F238E27FC236}">
                <a16:creationId xmlns:a16="http://schemas.microsoft.com/office/drawing/2014/main" id="{A4705120-FD95-4B6A-A18A-3A55A5F63B33}"/>
              </a:ext>
            </a:extLst>
          </p:cNvPr>
          <p:cNvSpPr>
            <a:spLocks noGrp="1" noChangeArrowheads="1"/>
          </p:cNvSpPr>
          <p:nvPr>
            <p:ph type="dt" sz="half" idx="10"/>
          </p:nvPr>
        </p:nvSpPr>
        <p:spPr>
          <a:ln/>
        </p:spPr>
        <p:txBody>
          <a:bodyPr/>
          <a:lstStyle>
            <a:lvl1pPr>
              <a:defRPr/>
            </a:lvl1pPr>
          </a:lstStyle>
          <a:p>
            <a:pPr>
              <a:defRPr/>
            </a:pPr>
            <a:endParaRPr lang="hu-HU"/>
          </a:p>
        </p:txBody>
      </p:sp>
      <p:sp>
        <p:nvSpPr>
          <p:cNvPr id="6" name="Rectangle 5">
            <a:extLst>
              <a:ext uri="{FF2B5EF4-FFF2-40B4-BE49-F238E27FC236}">
                <a16:creationId xmlns:a16="http://schemas.microsoft.com/office/drawing/2014/main" id="{5575D247-DC49-4D7B-ABBC-05968BC345F6}"/>
              </a:ext>
            </a:extLst>
          </p:cNvPr>
          <p:cNvSpPr>
            <a:spLocks noGrp="1" noChangeArrowheads="1"/>
          </p:cNvSpPr>
          <p:nvPr>
            <p:ph type="ftr" sz="quarter" idx="11"/>
          </p:nvPr>
        </p:nvSpPr>
        <p:spPr>
          <a:ln/>
        </p:spPr>
        <p:txBody>
          <a:bodyPr/>
          <a:lstStyle>
            <a:lvl1pPr>
              <a:defRPr/>
            </a:lvl1pPr>
          </a:lstStyle>
          <a:p>
            <a:pPr>
              <a:defRPr/>
            </a:pPr>
            <a:endParaRPr lang="hu-HU"/>
          </a:p>
        </p:txBody>
      </p:sp>
      <p:sp>
        <p:nvSpPr>
          <p:cNvPr id="7" name="Rectangle 6">
            <a:extLst>
              <a:ext uri="{FF2B5EF4-FFF2-40B4-BE49-F238E27FC236}">
                <a16:creationId xmlns:a16="http://schemas.microsoft.com/office/drawing/2014/main" id="{111FE812-DEED-45FC-B23D-B64567BB13B6}"/>
              </a:ext>
            </a:extLst>
          </p:cNvPr>
          <p:cNvSpPr>
            <a:spLocks noGrp="1" noChangeArrowheads="1"/>
          </p:cNvSpPr>
          <p:nvPr>
            <p:ph type="sldNum" sz="quarter" idx="12"/>
          </p:nvPr>
        </p:nvSpPr>
        <p:spPr>
          <a:ln/>
        </p:spPr>
        <p:txBody>
          <a:bodyPr/>
          <a:lstStyle>
            <a:lvl1pPr>
              <a:defRPr/>
            </a:lvl1pPr>
          </a:lstStyle>
          <a:p>
            <a:fld id="{D8C8533C-9703-4F93-B520-6C156AB03619}" type="slidenum">
              <a:rPr lang="hu-HU" altLang="hu-HU"/>
              <a:pPr/>
              <a:t>‹#›</a:t>
            </a:fld>
            <a:endParaRPr lang="hu-HU" altLang="hu-HU"/>
          </a:p>
        </p:txBody>
      </p:sp>
    </p:spTree>
    <p:extLst>
      <p:ext uri="{BB962C8B-B14F-4D97-AF65-F5344CB8AC3E}">
        <p14:creationId xmlns:p14="http://schemas.microsoft.com/office/powerpoint/2010/main" val="4144904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132B1DA-F1E3-438B-A5AC-E47F0D92C85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u-HU" altLang="hu-HU"/>
              <a:t>Mintacím szerkesztése</a:t>
            </a:r>
          </a:p>
        </p:txBody>
      </p:sp>
      <p:sp>
        <p:nvSpPr>
          <p:cNvPr id="1027" name="Rectangle 3">
            <a:extLst>
              <a:ext uri="{FF2B5EF4-FFF2-40B4-BE49-F238E27FC236}">
                <a16:creationId xmlns:a16="http://schemas.microsoft.com/office/drawing/2014/main" id="{D99B1792-4DDE-4F60-90D8-D39B5E7B627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ltLang="hu-HU"/>
              <a:t>Mintaszöveg szerkesztése</a:t>
            </a:r>
          </a:p>
          <a:p>
            <a:pPr lvl="1"/>
            <a:r>
              <a:rPr lang="hu-HU" altLang="hu-HU"/>
              <a:t>Második szint</a:t>
            </a:r>
          </a:p>
          <a:p>
            <a:pPr lvl="2"/>
            <a:r>
              <a:rPr lang="hu-HU" altLang="hu-HU"/>
              <a:t>Harmadik szint</a:t>
            </a:r>
          </a:p>
          <a:p>
            <a:pPr lvl="3"/>
            <a:r>
              <a:rPr lang="hu-HU" altLang="hu-HU"/>
              <a:t>Negyedik szint</a:t>
            </a:r>
          </a:p>
          <a:p>
            <a:pPr lvl="4"/>
            <a:r>
              <a:rPr lang="hu-HU" altLang="hu-HU"/>
              <a:t>Ötödik szint</a:t>
            </a:r>
          </a:p>
        </p:txBody>
      </p:sp>
      <p:sp>
        <p:nvSpPr>
          <p:cNvPr id="1028" name="Rectangle 4">
            <a:extLst>
              <a:ext uri="{FF2B5EF4-FFF2-40B4-BE49-F238E27FC236}">
                <a16:creationId xmlns:a16="http://schemas.microsoft.com/office/drawing/2014/main" id="{02136D0B-4AF7-49C6-9900-D3CB66CD2D8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hu-HU"/>
          </a:p>
        </p:txBody>
      </p:sp>
      <p:sp>
        <p:nvSpPr>
          <p:cNvPr id="1029" name="Rectangle 5">
            <a:extLst>
              <a:ext uri="{FF2B5EF4-FFF2-40B4-BE49-F238E27FC236}">
                <a16:creationId xmlns:a16="http://schemas.microsoft.com/office/drawing/2014/main" id="{E48B8313-B9C2-4C86-959B-D2565CDA1F5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hu-HU"/>
          </a:p>
        </p:txBody>
      </p:sp>
      <p:sp>
        <p:nvSpPr>
          <p:cNvPr id="1030" name="Rectangle 6">
            <a:extLst>
              <a:ext uri="{FF2B5EF4-FFF2-40B4-BE49-F238E27FC236}">
                <a16:creationId xmlns:a16="http://schemas.microsoft.com/office/drawing/2014/main" id="{C3C108AC-926D-4860-95F7-AF8A70BAF44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38758A17-0640-4A76-92D7-C5B94FE5B8C6}" type="slidenum">
              <a:rPr lang="hu-HU" altLang="hu-HU"/>
              <a:pPr/>
              <a:t>‹#›</a:t>
            </a:fld>
            <a:endParaRPr lang="hu-HU" altLang="hu-HU"/>
          </a:p>
        </p:txBody>
      </p:sp>
      <p:pic>
        <p:nvPicPr>
          <p:cNvPr id="1031" name="Picture 7" descr="SZTE_hun2">
            <a:extLst>
              <a:ext uri="{FF2B5EF4-FFF2-40B4-BE49-F238E27FC236}">
                <a16:creationId xmlns:a16="http://schemas.microsoft.com/office/drawing/2014/main" id="{463D14D5-B498-4B1D-9D0B-B640BC121B15}"/>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hyperlink" Target="https://flaubert.univ-rouen.fr/oeuvres/orient/orient.html"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hyperlink" Target="https://unt.univ-reunion.fr/uoh/ldv/lecrivain-voyageur"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SZTE_hun">
            <a:extLst>
              <a:ext uri="{FF2B5EF4-FFF2-40B4-BE49-F238E27FC236}">
                <a16:creationId xmlns:a16="http://schemas.microsoft.com/office/drawing/2014/main" id="{D6122AF4-5823-48AC-9CF6-DDD578D697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5">
            <a:extLst>
              <a:ext uri="{FF2B5EF4-FFF2-40B4-BE49-F238E27FC236}">
                <a16:creationId xmlns:a16="http://schemas.microsoft.com/office/drawing/2014/main" id="{18AAEBB7-4C7A-47D8-B878-193322789BFA}"/>
              </a:ext>
            </a:extLst>
          </p:cNvPr>
          <p:cNvSpPr>
            <a:spLocks noChangeArrowheads="1"/>
          </p:cNvSpPr>
          <p:nvPr/>
        </p:nvSpPr>
        <p:spPr bwMode="auto">
          <a:xfrm>
            <a:off x="685800" y="548680"/>
            <a:ext cx="7772400"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4400" b="1" dirty="0" err="1">
                <a:solidFill>
                  <a:schemeClr val="bg2"/>
                </a:solidFill>
              </a:rPr>
              <a:t>Université</a:t>
            </a:r>
            <a:r>
              <a:rPr lang="hu-HU" altLang="hu-HU" sz="4400" b="1" dirty="0">
                <a:solidFill>
                  <a:schemeClr val="bg2"/>
                </a:solidFill>
              </a:rPr>
              <a:t> de Szeged</a:t>
            </a:r>
          </a:p>
          <a:p>
            <a:pPr algn="ctr" eaLnBrk="1" hangingPunct="1">
              <a:spcBef>
                <a:spcPct val="0"/>
              </a:spcBef>
              <a:buFontTx/>
              <a:buNone/>
            </a:pPr>
            <a:r>
              <a:rPr lang="hu-HU" altLang="hu-HU" sz="4400" b="1" dirty="0" err="1">
                <a:solidFill>
                  <a:schemeClr val="bg2"/>
                </a:solidFill>
              </a:rPr>
              <a:t>Année</a:t>
            </a:r>
            <a:r>
              <a:rPr lang="hu-HU" altLang="hu-HU" sz="4400" b="1" dirty="0">
                <a:solidFill>
                  <a:schemeClr val="bg2"/>
                </a:solidFill>
              </a:rPr>
              <a:t> </a:t>
            </a:r>
            <a:r>
              <a:rPr lang="hu-HU" altLang="hu-HU" sz="4400" b="1" dirty="0" err="1">
                <a:solidFill>
                  <a:schemeClr val="bg2"/>
                </a:solidFill>
              </a:rPr>
              <a:t>académique</a:t>
            </a:r>
            <a:r>
              <a:rPr lang="hu-HU" altLang="hu-HU" sz="4400" b="1" dirty="0">
                <a:solidFill>
                  <a:schemeClr val="bg2"/>
                </a:solidFill>
              </a:rPr>
              <a:t> 2019/2020, 2</a:t>
            </a:r>
            <a:r>
              <a:rPr lang="hu-HU" altLang="hu-HU" sz="4400" b="1" baseline="30000" dirty="0">
                <a:solidFill>
                  <a:schemeClr val="bg2"/>
                </a:solidFill>
              </a:rPr>
              <a:t>e</a:t>
            </a:r>
            <a:r>
              <a:rPr lang="hu-HU" altLang="hu-HU" sz="4400" b="1" dirty="0">
                <a:solidFill>
                  <a:schemeClr val="bg2"/>
                </a:solidFill>
              </a:rPr>
              <a:t> </a:t>
            </a:r>
            <a:r>
              <a:rPr lang="hu-HU" altLang="hu-HU" sz="4400" b="1" dirty="0" err="1">
                <a:solidFill>
                  <a:schemeClr val="bg2"/>
                </a:solidFill>
              </a:rPr>
              <a:t>semestre</a:t>
            </a:r>
            <a:endParaRPr lang="hu-HU" altLang="hu-HU" sz="4400" b="1" dirty="0">
              <a:solidFill>
                <a:schemeClr val="bg2"/>
              </a:solidFill>
            </a:endParaRPr>
          </a:p>
          <a:p>
            <a:pPr algn="ctr" eaLnBrk="1" hangingPunct="1">
              <a:spcBef>
                <a:spcPct val="0"/>
              </a:spcBef>
              <a:buFontTx/>
              <a:buNone/>
            </a:pPr>
            <a:r>
              <a:rPr lang="hu-HU" altLang="hu-HU" sz="4400" b="1" dirty="0" err="1">
                <a:solidFill>
                  <a:schemeClr val="bg2"/>
                </a:solidFill>
              </a:rPr>
              <a:t>Genres</a:t>
            </a:r>
            <a:r>
              <a:rPr lang="hu-HU" altLang="hu-HU" sz="4400" b="1" dirty="0">
                <a:solidFill>
                  <a:schemeClr val="bg2"/>
                </a:solidFill>
              </a:rPr>
              <a:t>, </a:t>
            </a:r>
            <a:r>
              <a:rPr lang="hu-HU" altLang="hu-HU" sz="4400" b="1" dirty="0" err="1">
                <a:solidFill>
                  <a:schemeClr val="bg2"/>
                </a:solidFill>
              </a:rPr>
              <a:t>codes</a:t>
            </a:r>
            <a:r>
              <a:rPr lang="hu-HU" altLang="hu-HU" sz="4400" b="1" dirty="0">
                <a:solidFill>
                  <a:schemeClr val="bg2"/>
                </a:solidFill>
              </a:rPr>
              <a:t> </a:t>
            </a:r>
            <a:r>
              <a:rPr lang="hu-HU" altLang="hu-HU" sz="4400" b="1" dirty="0" err="1">
                <a:solidFill>
                  <a:schemeClr val="bg2"/>
                </a:solidFill>
              </a:rPr>
              <a:t>modernes</a:t>
            </a:r>
            <a:r>
              <a:rPr lang="hu-HU" altLang="hu-HU" sz="4400" b="1" dirty="0">
                <a:solidFill>
                  <a:schemeClr val="bg2"/>
                </a:solidFill>
              </a:rPr>
              <a:t> </a:t>
            </a:r>
            <a:r>
              <a:rPr lang="hu-HU" altLang="hu-HU" sz="4400" b="1" dirty="0" err="1">
                <a:solidFill>
                  <a:schemeClr val="bg2"/>
                </a:solidFill>
              </a:rPr>
              <a:t>et</a:t>
            </a:r>
            <a:r>
              <a:rPr lang="hu-HU" altLang="hu-HU" sz="4400" b="1" dirty="0">
                <a:solidFill>
                  <a:schemeClr val="bg2"/>
                </a:solidFill>
              </a:rPr>
              <a:t> </a:t>
            </a:r>
            <a:r>
              <a:rPr lang="hu-HU" altLang="hu-HU" sz="4400" b="1" dirty="0" err="1">
                <a:solidFill>
                  <a:schemeClr val="bg2"/>
                </a:solidFill>
              </a:rPr>
              <a:t>postmodernes</a:t>
            </a:r>
            <a:r>
              <a:rPr lang="hu-HU" altLang="hu-HU" sz="4400" b="1" dirty="0">
                <a:solidFill>
                  <a:schemeClr val="bg2"/>
                </a:solidFill>
              </a:rPr>
              <a:t> 3</a:t>
            </a:r>
          </a:p>
        </p:txBody>
      </p:sp>
      <p:pic>
        <p:nvPicPr>
          <p:cNvPr id="3" name="Hang 2">
            <a:hlinkClick r:id="" action="ppaction://media"/>
            <a:extLst>
              <a:ext uri="{FF2B5EF4-FFF2-40B4-BE49-F238E27FC236}">
                <a16:creationId xmlns:a16="http://schemas.microsoft.com/office/drawing/2014/main" id="{4FC75500-BC2A-48D6-AE0F-54690E8FF9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428"/>
    </mc:Choice>
    <mc:Fallback xmlns="">
      <p:transition spd="slow" advTm="11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E5C5A26-EC2E-494E-A063-C076245736BC}"/>
              </a:ext>
            </a:extLst>
          </p:cNvPr>
          <p:cNvSpPr>
            <a:spLocks noGrp="1"/>
          </p:cNvSpPr>
          <p:nvPr>
            <p:ph type="title"/>
          </p:nvPr>
        </p:nvSpPr>
        <p:spPr/>
        <p:txBody>
          <a:bodyPr/>
          <a:lstStyle/>
          <a:p>
            <a:r>
              <a:rPr lang="hu-HU" sz="2800" b="1" dirty="0">
                <a:solidFill>
                  <a:srgbClr val="0070C0"/>
                </a:solidFill>
                <a:latin typeface="Calibri" panose="020F0502020204030204" pitchFamily="34" charset="0"/>
                <a:cs typeface="Calibri" panose="020F0502020204030204" pitchFamily="34" charset="0"/>
              </a:rPr>
              <a:t>3. </a:t>
            </a:r>
            <a:r>
              <a:rPr lang="fr-FR" sz="2800" b="1" dirty="0">
                <a:solidFill>
                  <a:srgbClr val="0070C0"/>
                </a:solidFill>
                <a:latin typeface="Calibri" panose="020F0502020204030204" pitchFamily="34" charset="0"/>
                <a:cs typeface="Calibri" panose="020F0502020204030204" pitchFamily="34" charset="0"/>
              </a:rPr>
              <a:t>Nerval, ou la tentation de l’amour à l’orientale</a:t>
            </a:r>
            <a:endParaRPr lang="hu-HU" sz="2800" dirty="0">
              <a:solidFill>
                <a:srgbClr val="0070C0"/>
              </a:solidFill>
              <a:latin typeface="Calibri" panose="020F0502020204030204" pitchFamily="34" charset="0"/>
              <a:cs typeface="Calibri" panose="020F0502020204030204" pitchFamily="34" charset="0"/>
            </a:endParaRPr>
          </a:p>
        </p:txBody>
      </p:sp>
      <p:sp>
        <p:nvSpPr>
          <p:cNvPr id="3" name="Tartalom helye 2">
            <a:extLst>
              <a:ext uri="{FF2B5EF4-FFF2-40B4-BE49-F238E27FC236}">
                <a16:creationId xmlns:a16="http://schemas.microsoft.com/office/drawing/2014/main" id="{34FDB157-8F72-4819-8440-7155F324ED47}"/>
              </a:ext>
            </a:extLst>
          </p:cNvPr>
          <p:cNvSpPr>
            <a:spLocks noGrp="1"/>
          </p:cNvSpPr>
          <p:nvPr>
            <p:ph idx="1"/>
          </p:nvPr>
        </p:nvSpPr>
        <p:spPr/>
        <p:txBody>
          <a:bodyPr/>
          <a:lstStyle/>
          <a:p>
            <a:r>
              <a:rPr lang="fr-FR" sz="2400" dirty="0"/>
              <a:t>voyage </a:t>
            </a:r>
            <a:r>
              <a:rPr lang="hu-HU" sz="2400" dirty="0"/>
              <a:t>&lt;</a:t>
            </a:r>
            <a:r>
              <a:rPr lang="fr-FR" sz="2400" dirty="0"/>
              <a:t> tradition romantique &gt; </a:t>
            </a:r>
            <a:r>
              <a:rPr lang="fr-FR" sz="2400" i="1" dirty="0"/>
              <a:t>Voyage en Orient</a:t>
            </a:r>
            <a:endParaRPr lang="hu-HU" sz="2400" i="1" dirty="0"/>
          </a:p>
          <a:p>
            <a:r>
              <a:rPr lang="hu-HU" sz="2400" dirty="0"/>
              <a:t>S</a:t>
            </a:r>
            <a:r>
              <a:rPr lang="fr-FR" sz="2400" dirty="0"/>
              <a:t>éjour au Caire</a:t>
            </a:r>
            <a:r>
              <a:rPr lang="hu-HU" sz="2400" b="1" dirty="0"/>
              <a:t> </a:t>
            </a:r>
            <a:r>
              <a:rPr lang="fr-FR" sz="2400" dirty="0"/>
              <a:t>&gt; à l’orientale</a:t>
            </a:r>
            <a:r>
              <a:rPr lang="hu-HU" sz="2400" dirty="0"/>
              <a:t>; </a:t>
            </a:r>
            <a:r>
              <a:rPr lang="fr-FR" sz="2400" dirty="0"/>
              <a:t>Javanaise</a:t>
            </a:r>
            <a:endParaRPr lang="hu-HU" sz="2400" dirty="0"/>
          </a:p>
          <a:p>
            <a:r>
              <a:rPr lang="fr-FR" sz="2400" dirty="0"/>
              <a:t>Nerval &gt; Orient &gt; sympathie + dénué d’</a:t>
            </a:r>
            <a:r>
              <a:rPr lang="fr-FR" sz="2400" i="1" dirty="0"/>
              <a:t>a priori</a:t>
            </a:r>
            <a:endParaRPr lang="hu-HU" sz="2400" dirty="0"/>
          </a:p>
          <a:p>
            <a:r>
              <a:rPr lang="fr-FR" sz="2400" dirty="0"/>
              <a:t>réflexions </a:t>
            </a:r>
            <a:r>
              <a:rPr lang="hu-HU" sz="2400" dirty="0" err="1"/>
              <a:t>pertinentes</a:t>
            </a:r>
            <a:r>
              <a:rPr lang="fr-FR" sz="2400" dirty="0"/>
              <a:t>, mais : Nerval &lt;&gt; compte</a:t>
            </a:r>
            <a:endParaRPr lang="hu-HU" sz="2400" dirty="0"/>
          </a:p>
          <a:p>
            <a:r>
              <a:rPr lang="hu-HU" sz="2400" dirty="0"/>
              <a:t>S</a:t>
            </a:r>
            <a:r>
              <a:rPr lang="fr-FR" sz="2400" dirty="0"/>
              <a:t>éjour au Liban</a:t>
            </a:r>
            <a:endParaRPr lang="hu-HU" sz="2400" dirty="0"/>
          </a:p>
          <a:p>
            <a:r>
              <a:rPr lang="fr-FR" sz="2400" dirty="0"/>
              <a:t>Beyrouth &gt; visite du djebel Druze + maladie</a:t>
            </a:r>
            <a:endParaRPr lang="hu-HU" sz="2400" dirty="0"/>
          </a:p>
          <a:p>
            <a:r>
              <a:rPr lang="hu-HU" sz="2400" dirty="0" err="1"/>
              <a:t>L’épisode</a:t>
            </a:r>
            <a:r>
              <a:rPr lang="hu-HU" sz="2400" dirty="0"/>
              <a:t> </a:t>
            </a:r>
            <a:r>
              <a:rPr lang="fr-FR" sz="2400" dirty="0"/>
              <a:t>Salèma </a:t>
            </a:r>
            <a:endParaRPr lang="hu-HU" sz="2400" dirty="0"/>
          </a:p>
          <a:p>
            <a:r>
              <a:rPr lang="hu-HU" sz="2400" dirty="0"/>
              <a:t>S</a:t>
            </a:r>
            <a:r>
              <a:rPr lang="fr-FR" sz="2400" dirty="0"/>
              <a:t>éjour à Constantinople</a:t>
            </a:r>
            <a:r>
              <a:rPr lang="hu-HU" sz="2400" dirty="0"/>
              <a:t> (</a:t>
            </a:r>
            <a:r>
              <a:rPr lang="hu-HU" sz="2400" dirty="0" err="1"/>
              <a:t>juillet</a:t>
            </a:r>
            <a:r>
              <a:rPr lang="hu-HU" sz="2400" dirty="0"/>
              <a:t> &gt; </a:t>
            </a:r>
            <a:r>
              <a:rPr lang="hu-HU" sz="2400" dirty="0" err="1"/>
              <a:t>ramadan</a:t>
            </a:r>
            <a:r>
              <a:rPr lang="fr-FR" sz="2400" dirty="0"/>
              <a:t>)</a:t>
            </a:r>
            <a:endParaRPr lang="hu-HU" sz="2400" dirty="0"/>
          </a:p>
          <a:p>
            <a:r>
              <a:rPr lang="hu-HU" sz="2400" dirty="0"/>
              <a:t>E</a:t>
            </a:r>
            <a:r>
              <a:rPr lang="fr-FR" sz="2400" dirty="0"/>
              <a:t>nthousiasme</a:t>
            </a:r>
            <a:r>
              <a:rPr lang="hu-HU" sz="2400" dirty="0"/>
              <a:t>;</a:t>
            </a:r>
            <a:r>
              <a:rPr lang="fr-FR" sz="2400" dirty="0"/>
              <a:t> histoires (calife Hakim</a:t>
            </a:r>
            <a:r>
              <a:rPr lang="hu-HU" sz="2400" dirty="0"/>
              <a:t>…</a:t>
            </a:r>
            <a:r>
              <a:rPr lang="fr-FR" sz="2400" dirty="0"/>
              <a:t>)</a:t>
            </a:r>
            <a:endParaRPr lang="hu-HU" sz="2400" dirty="0"/>
          </a:p>
        </p:txBody>
      </p:sp>
      <p:pic>
        <p:nvPicPr>
          <p:cNvPr id="4" name="Hang 3">
            <a:hlinkClick r:id="" action="ppaction://media"/>
            <a:extLst>
              <a:ext uri="{FF2B5EF4-FFF2-40B4-BE49-F238E27FC236}">
                <a16:creationId xmlns:a16="http://schemas.microsoft.com/office/drawing/2014/main" id="{FDAFB736-310A-4C2A-88A2-E77124558B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20000209"/>
      </p:ext>
    </p:extLst>
  </p:cSld>
  <p:clrMapOvr>
    <a:masterClrMapping/>
  </p:clrMapOvr>
  <mc:AlternateContent xmlns:mc="http://schemas.openxmlformats.org/markup-compatibility/2006">
    <mc:Choice xmlns:p14="http://schemas.microsoft.com/office/powerpoint/2010/main" Requires="p14">
      <p:transition spd="slow" p14:dur="2000" advTm="220482"/>
    </mc:Choice>
    <mc:Fallback>
      <p:transition spd="slow" advTm="220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ím 1">
            <a:extLst>
              <a:ext uri="{FF2B5EF4-FFF2-40B4-BE49-F238E27FC236}">
                <a16:creationId xmlns:a16="http://schemas.microsoft.com/office/drawing/2014/main" id="{EEC727F4-26DA-4B52-997C-A6183583D52B}"/>
              </a:ext>
            </a:extLst>
          </p:cNvPr>
          <p:cNvSpPr>
            <a:spLocks noGrp="1"/>
          </p:cNvSpPr>
          <p:nvPr>
            <p:ph type="title"/>
          </p:nvPr>
        </p:nvSpPr>
        <p:spPr/>
        <p:txBody>
          <a:bodyPr/>
          <a:lstStyle/>
          <a:p>
            <a:r>
              <a:rPr lang="hu-HU" altLang="hu-HU" dirty="0" err="1"/>
              <a:t>Gérard</a:t>
            </a:r>
            <a:r>
              <a:rPr lang="hu-HU" altLang="hu-HU" dirty="0"/>
              <a:t> de </a:t>
            </a:r>
            <a:r>
              <a:rPr lang="hu-HU" altLang="hu-HU" dirty="0" err="1"/>
              <a:t>Nerval</a:t>
            </a:r>
            <a:endParaRPr lang="hu-HU" altLang="hu-HU" dirty="0"/>
          </a:p>
        </p:txBody>
      </p:sp>
      <p:pic>
        <p:nvPicPr>
          <p:cNvPr id="7171" name="Tartalom helye 4">
            <a:extLst>
              <a:ext uri="{FF2B5EF4-FFF2-40B4-BE49-F238E27FC236}">
                <a16:creationId xmlns:a16="http://schemas.microsoft.com/office/drawing/2014/main" id="{35244F08-F2F0-4142-94F1-00E1ADA96333}"/>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4024313" y="350082"/>
            <a:ext cx="4213225" cy="5699048"/>
          </a:xfrm>
        </p:spPr>
      </p:pic>
      <p:sp>
        <p:nvSpPr>
          <p:cNvPr id="7172" name="Szöveg helye 3">
            <a:extLst>
              <a:ext uri="{FF2B5EF4-FFF2-40B4-BE49-F238E27FC236}">
                <a16:creationId xmlns:a16="http://schemas.microsoft.com/office/drawing/2014/main" id="{B82B961D-B468-488C-A3BF-001CEC6617B2}"/>
              </a:ext>
            </a:extLst>
          </p:cNvPr>
          <p:cNvSpPr>
            <a:spLocks noGrp="1"/>
          </p:cNvSpPr>
          <p:nvPr>
            <p:ph type="body" sz="half" idx="2"/>
          </p:nvPr>
        </p:nvSpPr>
        <p:spPr/>
        <p:txBody>
          <a:bodyPr/>
          <a:lstStyle/>
          <a:p>
            <a:r>
              <a:rPr lang="hu-HU" altLang="hu-HU" sz="1500" b="1" dirty="0"/>
              <a:t>1808-1855</a:t>
            </a:r>
          </a:p>
          <a:p>
            <a:r>
              <a:rPr lang="hu-HU" altLang="hu-HU" sz="1500" b="1" dirty="0"/>
              <a:t>(</a:t>
            </a:r>
            <a:r>
              <a:rPr lang="hu-HU" altLang="hu-HU" sz="1500" dirty="0" err="1"/>
              <a:t>Gérard</a:t>
            </a:r>
            <a:r>
              <a:rPr lang="hu-HU" altLang="hu-HU" sz="1500" dirty="0"/>
              <a:t> de </a:t>
            </a:r>
            <a:r>
              <a:rPr lang="hu-HU" altLang="hu-HU" sz="1500" dirty="0" err="1"/>
              <a:t>Labrunie</a:t>
            </a:r>
            <a:r>
              <a:rPr lang="hu-HU" altLang="hu-HU" sz="1500" dirty="0"/>
              <a:t>)</a:t>
            </a:r>
          </a:p>
          <a:p>
            <a:r>
              <a:rPr lang="hu-HU" altLang="hu-HU" sz="1500" dirty="0" err="1"/>
              <a:t>Voyage</a:t>
            </a:r>
            <a:r>
              <a:rPr lang="hu-HU" altLang="hu-HU" sz="1500" dirty="0"/>
              <a:t>: </a:t>
            </a:r>
            <a:r>
              <a:rPr lang="hu-HU" altLang="hu-HU" sz="1500" dirty="0" err="1"/>
              <a:t>déc</a:t>
            </a:r>
            <a:r>
              <a:rPr lang="hu-HU" altLang="hu-HU" sz="1500" dirty="0"/>
              <a:t>. 1842 – </a:t>
            </a:r>
            <a:r>
              <a:rPr lang="hu-HU" altLang="hu-HU" sz="1500" dirty="0" err="1"/>
              <a:t>janv</a:t>
            </a:r>
            <a:r>
              <a:rPr lang="hu-HU" altLang="hu-HU" sz="1500" dirty="0"/>
              <a:t>. 1844</a:t>
            </a:r>
          </a:p>
          <a:p>
            <a:r>
              <a:rPr lang="fr-FR" sz="1500" dirty="0"/>
              <a:t>Paris</a:t>
            </a:r>
            <a:endParaRPr lang="hu-HU" sz="1500" dirty="0"/>
          </a:p>
          <a:p>
            <a:pPr marL="285750" indent="-285750">
              <a:buFont typeface="Wingdings" panose="05000000000000000000" pitchFamily="2" charset="2"/>
              <a:buChar char="Ø"/>
            </a:pPr>
            <a:r>
              <a:rPr lang="fr-FR" sz="1500" dirty="0"/>
              <a:t>Marseille</a:t>
            </a:r>
            <a:endParaRPr lang="hu-HU" sz="1500" dirty="0"/>
          </a:p>
          <a:p>
            <a:pPr marL="285750" indent="-285750">
              <a:buFont typeface="Wingdings" panose="05000000000000000000" pitchFamily="2" charset="2"/>
              <a:buChar char="Ø"/>
            </a:pPr>
            <a:r>
              <a:rPr lang="fr-FR" sz="1500" dirty="0"/>
              <a:t>Alexandrie</a:t>
            </a:r>
            <a:endParaRPr lang="hu-HU" sz="1500" dirty="0"/>
          </a:p>
          <a:p>
            <a:pPr marL="285750" indent="-285750">
              <a:buFont typeface="Wingdings" panose="05000000000000000000" pitchFamily="2" charset="2"/>
              <a:buChar char="Ø"/>
            </a:pPr>
            <a:r>
              <a:rPr lang="fr-FR" sz="1500" dirty="0"/>
              <a:t>Nil</a:t>
            </a:r>
            <a:endParaRPr lang="hu-HU" sz="1500" dirty="0"/>
          </a:p>
          <a:p>
            <a:pPr marL="285750" indent="-285750">
              <a:buFont typeface="Wingdings" panose="05000000000000000000" pitchFamily="2" charset="2"/>
              <a:buChar char="Ø"/>
            </a:pPr>
            <a:r>
              <a:rPr lang="fr-FR" sz="1500" dirty="0"/>
              <a:t>Caire</a:t>
            </a:r>
            <a:endParaRPr lang="hu-HU" sz="1500" dirty="0"/>
          </a:p>
          <a:p>
            <a:pPr marL="285750" indent="-285750">
              <a:buFont typeface="Wingdings" panose="05000000000000000000" pitchFamily="2" charset="2"/>
              <a:buChar char="Ø"/>
            </a:pPr>
            <a:r>
              <a:rPr lang="fr-FR" sz="1500" dirty="0"/>
              <a:t>Beyrouth</a:t>
            </a:r>
            <a:endParaRPr lang="hu-HU" sz="1500" dirty="0"/>
          </a:p>
          <a:p>
            <a:pPr marL="285750" indent="-285750">
              <a:buFont typeface="Wingdings" panose="05000000000000000000" pitchFamily="2" charset="2"/>
              <a:buChar char="Ø"/>
            </a:pPr>
            <a:r>
              <a:rPr lang="fr-FR" sz="1500" dirty="0"/>
              <a:t>Constantinople</a:t>
            </a:r>
            <a:endParaRPr lang="hu-HU" sz="1500" dirty="0"/>
          </a:p>
          <a:p>
            <a:pPr marL="285750" indent="-285750">
              <a:buFont typeface="Wingdings" panose="05000000000000000000" pitchFamily="2" charset="2"/>
              <a:buChar char="Ø"/>
            </a:pPr>
            <a:r>
              <a:rPr lang="hu-HU" sz="1500" dirty="0" err="1"/>
              <a:t>Naples</a:t>
            </a:r>
            <a:endParaRPr lang="hu-HU" sz="1500" dirty="0"/>
          </a:p>
          <a:p>
            <a:r>
              <a:rPr lang="fr-FR" sz="1500" dirty="0"/>
              <a:t>Paris</a:t>
            </a:r>
            <a:endParaRPr lang="hu-HU" sz="1500" dirty="0"/>
          </a:p>
          <a:p>
            <a:endParaRPr lang="hu-HU" sz="1500" dirty="0"/>
          </a:p>
          <a:p>
            <a:endParaRPr lang="hu-HU" altLang="hu-HU" dirty="0"/>
          </a:p>
        </p:txBody>
      </p:sp>
      <p:pic>
        <p:nvPicPr>
          <p:cNvPr id="3" name="Hang 2">
            <a:hlinkClick r:id="" action="ppaction://media"/>
            <a:extLst>
              <a:ext uri="{FF2B5EF4-FFF2-40B4-BE49-F238E27FC236}">
                <a16:creationId xmlns:a16="http://schemas.microsoft.com/office/drawing/2014/main" id="{53B61C2C-C09F-41AF-8B01-51440AF244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728"/>
    </mc:Choice>
    <mc:Fallback>
      <p:transition spd="slow" advTm="14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C1C5AE2-263C-47AD-A159-5289254A9F52}"/>
              </a:ext>
            </a:extLst>
          </p:cNvPr>
          <p:cNvSpPr>
            <a:spLocks noGrp="1"/>
          </p:cNvSpPr>
          <p:nvPr>
            <p:ph type="title"/>
          </p:nvPr>
        </p:nvSpPr>
        <p:spPr/>
        <p:txBody>
          <a:bodyPr/>
          <a:lstStyle/>
          <a:p>
            <a:r>
              <a:rPr lang="hu-HU" sz="3600" dirty="0" err="1"/>
              <a:t>Nerval</a:t>
            </a:r>
            <a:r>
              <a:rPr lang="hu-HU" sz="3600" dirty="0"/>
              <a:t> </a:t>
            </a:r>
            <a:r>
              <a:rPr lang="hu-HU" sz="3600" dirty="0" err="1"/>
              <a:t>écrit</a:t>
            </a:r>
            <a:r>
              <a:rPr lang="hu-HU" sz="3600" dirty="0"/>
              <a:t>…</a:t>
            </a:r>
          </a:p>
        </p:txBody>
      </p:sp>
      <p:sp>
        <p:nvSpPr>
          <p:cNvPr id="3" name="Tartalom helye 2">
            <a:extLst>
              <a:ext uri="{FF2B5EF4-FFF2-40B4-BE49-F238E27FC236}">
                <a16:creationId xmlns:a16="http://schemas.microsoft.com/office/drawing/2014/main" id="{007168EF-CBD0-43C7-8B60-7115C2FADDC3}"/>
              </a:ext>
            </a:extLst>
          </p:cNvPr>
          <p:cNvSpPr>
            <a:spLocks noGrp="1"/>
          </p:cNvSpPr>
          <p:nvPr>
            <p:ph idx="1"/>
          </p:nvPr>
        </p:nvSpPr>
        <p:spPr>
          <a:xfrm>
            <a:off x="457200" y="1268760"/>
            <a:ext cx="8229600" cy="4857403"/>
          </a:xfrm>
        </p:spPr>
        <p:txBody>
          <a:bodyPr/>
          <a:lstStyle/>
          <a:p>
            <a:pPr marL="0" indent="0" algn="just">
              <a:buNone/>
            </a:pPr>
            <a:r>
              <a:rPr lang="hu-HU" sz="2000" dirty="0" err="1"/>
              <a:t>Sur</a:t>
            </a:r>
            <a:r>
              <a:rPr lang="hu-HU" sz="2000" dirty="0"/>
              <a:t> </a:t>
            </a:r>
            <a:r>
              <a:rPr lang="hu-HU" sz="2000" dirty="0" err="1"/>
              <a:t>sa</a:t>
            </a:r>
            <a:r>
              <a:rPr lang="hu-HU" sz="2000" dirty="0"/>
              <a:t> vie au </a:t>
            </a:r>
            <a:r>
              <a:rPr lang="hu-HU" sz="2000" dirty="0" err="1"/>
              <a:t>Caire</a:t>
            </a:r>
            <a:r>
              <a:rPr lang="hu-HU" sz="2000" dirty="0"/>
              <a:t>:</a:t>
            </a:r>
          </a:p>
          <a:p>
            <a:pPr marL="0" indent="0" algn="just">
              <a:buNone/>
            </a:pPr>
            <a:r>
              <a:rPr lang="fr-FR" sz="1600" i="1" dirty="0"/>
              <a:t>Je ne regrettais pas de m’être fixé pour quelque temps au Caire et de m’être fait sous tous les rapports un citoyen de cette ville, qui est le seul moyen de comprendre et de l’aimer…</a:t>
            </a:r>
            <a:r>
              <a:rPr lang="hu-HU" sz="1600" i="1" dirty="0"/>
              <a:t> </a:t>
            </a:r>
            <a:r>
              <a:rPr lang="fr-FR" sz="1600" i="1" dirty="0"/>
              <a:t>Je suis sorti enfin de chez le barbier, transfiguré, ravi, fier de ne plus souiller une ville pittoresque de l’aspect d’un paletot-sac et d’un chapeau rond</a:t>
            </a:r>
            <a:r>
              <a:rPr lang="hu-HU" sz="1600" i="1" dirty="0"/>
              <a:t>.</a:t>
            </a:r>
          </a:p>
          <a:p>
            <a:pPr marL="0" indent="0" algn="just">
              <a:buNone/>
            </a:pPr>
            <a:r>
              <a:rPr lang="hu-HU" sz="2000" dirty="0" err="1"/>
              <a:t>Sur</a:t>
            </a:r>
            <a:r>
              <a:rPr lang="hu-HU" sz="2000" dirty="0"/>
              <a:t> </a:t>
            </a:r>
            <a:r>
              <a:rPr lang="hu-HU" sz="2000" dirty="0" err="1"/>
              <a:t>l’amour</a:t>
            </a:r>
            <a:r>
              <a:rPr lang="hu-HU" sz="2000" dirty="0"/>
              <a:t> </a:t>
            </a:r>
            <a:r>
              <a:rPr lang="hu-HU" sz="2000" dirty="0" err="1"/>
              <a:t>selon</a:t>
            </a:r>
            <a:r>
              <a:rPr lang="hu-HU" sz="2000" dirty="0"/>
              <a:t> les </a:t>
            </a:r>
            <a:r>
              <a:rPr lang="hu-HU" sz="2000" dirty="0" err="1"/>
              <a:t>lois</a:t>
            </a:r>
            <a:r>
              <a:rPr lang="hu-HU" sz="2000" dirty="0"/>
              <a:t> de </a:t>
            </a:r>
            <a:r>
              <a:rPr lang="hu-HU" sz="2000" dirty="0" err="1"/>
              <a:t>l’Orient</a:t>
            </a:r>
            <a:r>
              <a:rPr lang="hu-HU" sz="1600" dirty="0"/>
              <a:t>:</a:t>
            </a:r>
          </a:p>
          <a:p>
            <a:pPr marL="0" indent="0" algn="just">
              <a:buNone/>
            </a:pPr>
            <a:r>
              <a:rPr lang="fr-FR" sz="1600" i="1" dirty="0"/>
              <a:t>On doit y voir peut-être moins le mépris de la femme qu’un certain reste de platonisme antique, qui élève l’amour pur au-dessus des objets périssables. La femme adorée n’est elle-même que le fantôme abstrait, que l’image incomplète d’une femme divine, fiancée au croyant de toute éternité. Ce sont ces idées qui ont fait penser que les Orientaux niaient l’âme des femmes ; mais on sait aujourd’hui que les musulmanes vraiment pieuses ont l’espérance elles-mêmes de voir leur idéal se réaliser dans le ciel. L’histoire religieuse des Arabes a ses saintes et ses prophétesses, et la fille de Mahomet, l’illustre Fatime, est la reine de ce paradis féminin.</a:t>
            </a:r>
            <a:endParaRPr lang="hu-HU" sz="1600" i="1" dirty="0"/>
          </a:p>
          <a:p>
            <a:pPr marL="0" indent="0" algn="just">
              <a:buNone/>
            </a:pPr>
            <a:r>
              <a:rPr lang="hu-HU" sz="2000" i="1" dirty="0" err="1"/>
              <a:t>Sur</a:t>
            </a:r>
            <a:r>
              <a:rPr lang="hu-HU" sz="2000" i="1" dirty="0"/>
              <a:t> </a:t>
            </a:r>
            <a:r>
              <a:rPr lang="hu-HU" sz="2000" i="1" dirty="0" err="1"/>
              <a:t>l’épisode</a:t>
            </a:r>
            <a:r>
              <a:rPr lang="hu-HU" sz="2000" i="1" dirty="0"/>
              <a:t> </a:t>
            </a:r>
            <a:r>
              <a:rPr lang="hu-HU" sz="2000" i="1" dirty="0" err="1"/>
              <a:t>Saléma</a:t>
            </a:r>
            <a:r>
              <a:rPr lang="hu-HU" sz="1600" i="1" dirty="0"/>
              <a:t>:</a:t>
            </a:r>
          </a:p>
          <a:p>
            <a:pPr marL="0" indent="0" algn="just">
              <a:buNone/>
            </a:pPr>
            <a:r>
              <a:rPr lang="fr-FR" sz="1600" i="1" dirty="0"/>
              <a:t>Mon avenir se dessinait sur le fond lumineux de ce tableau : la femme idéale que chacun poursuit dans ses songes s'était réalisée pour moi: tout le reste était oublié.</a:t>
            </a:r>
            <a:endParaRPr lang="hu-HU" sz="1600" dirty="0"/>
          </a:p>
        </p:txBody>
      </p:sp>
      <p:pic>
        <p:nvPicPr>
          <p:cNvPr id="4" name="Hang 3">
            <a:hlinkClick r:id="" action="ppaction://media"/>
            <a:extLst>
              <a:ext uri="{FF2B5EF4-FFF2-40B4-BE49-F238E27FC236}">
                <a16:creationId xmlns:a16="http://schemas.microsoft.com/office/drawing/2014/main" id="{C7D40B0E-2685-4CE6-8DE0-62431ED2F9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05193600"/>
      </p:ext>
    </p:extLst>
  </p:cSld>
  <p:clrMapOvr>
    <a:masterClrMapping/>
  </p:clrMapOvr>
  <mc:AlternateContent xmlns:mc="http://schemas.openxmlformats.org/markup-compatibility/2006">
    <mc:Choice xmlns:p14="http://schemas.microsoft.com/office/powerpoint/2010/main" Requires="p14">
      <p:transition spd="slow" p14:dur="2000" advTm="84035"/>
    </mc:Choice>
    <mc:Fallback>
      <p:transition spd="slow" advTm="84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4E054C8-A1DE-4F01-9B18-6AF0BCA730B8}"/>
              </a:ext>
            </a:extLst>
          </p:cNvPr>
          <p:cNvSpPr>
            <a:spLocks noGrp="1"/>
          </p:cNvSpPr>
          <p:nvPr>
            <p:ph type="title"/>
          </p:nvPr>
        </p:nvSpPr>
        <p:spPr/>
        <p:txBody>
          <a:bodyPr/>
          <a:lstStyle/>
          <a:p>
            <a:r>
              <a:rPr lang="hu-HU" sz="2800" b="1" dirty="0">
                <a:solidFill>
                  <a:srgbClr val="0070C0"/>
                </a:solidFill>
                <a:latin typeface="Calibri" panose="020F0502020204030204" pitchFamily="34" charset="0"/>
                <a:cs typeface="Calibri" panose="020F0502020204030204" pitchFamily="34" charset="0"/>
              </a:rPr>
              <a:t>4. Flaubert, </a:t>
            </a:r>
            <a:r>
              <a:rPr lang="hu-HU" sz="2800" b="1" dirty="0" err="1">
                <a:solidFill>
                  <a:srgbClr val="0070C0"/>
                </a:solidFill>
                <a:latin typeface="Calibri" panose="020F0502020204030204" pitchFamily="34" charset="0"/>
                <a:cs typeface="Calibri" panose="020F0502020204030204" pitchFamily="34" charset="0"/>
              </a:rPr>
              <a:t>ou</a:t>
            </a:r>
            <a:r>
              <a:rPr lang="hu-HU" sz="2800" b="1" dirty="0">
                <a:solidFill>
                  <a:srgbClr val="0070C0"/>
                </a:solidFill>
                <a:latin typeface="Calibri" panose="020F0502020204030204" pitchFamily="34" charset="0"/>
                <a:cs typeface="Calibri" panose="020F0502020204030204" pitchFamily="34" charset="0"/>
              </a:rPr>
              <a:t> le </a:t>
            </a:r>
            <a:r>
              <a:rPr lang="hu-HU" sz="2800" b="1" dirty="0" err="1">
                <a:solidFill>
                  <a:srgbClr val="0070C0"/>
                </a:solidFill>
                <a:latin typeface="Calibri" panose="020F0502020204030204" pitchFamily="34" charset="0"/>
                <a:cs typeface="Calibri" panose="020F0502020204030204" pitchFamily="34" charset="0"/>
              </a:rPr>
              <a:t>voyage</a:t>
            </a:r>
            <a:r>
              <a:rPr lang="hu-HU" sz="2800" b="1" dirty="0">
                <a:solidFill>
                  <a:srgbClr val="0070C0"/>
                </a:solidFill>
                <a:latin typeface="Calibri" panose="020F0502020204030204" pitchFamily="34" charset="0"/>
                <a:cs typeface="Calibri" panose="020F0502020204030204" pitchFamily="34" charset="0"/>
              </a:rPr>
              <a:t> </a:t>
            </a:r>
            <a:r>
              <a:rPr lang="hu-HU" sz="2800" b="1" dirty="0" err="1">
                <a:solidFill>
                  <a:srgbClr val="0070C0"/>
                </a:solidFill>
                <a:latin typeface="Calibri" panose="020F0502020204030204" pitchFamily="34" charset="0"/>
                <a:cs typeface="Calibri" panose="020F0502020204030204" pitchFamily="34" charset="0"/>
              </a:rPr>
              <a:t>photographié</a:t>
            </a:r>
            <a:endParaRPr lang="hu-HU" sz="2800" b="1" dirty="0">
              <a:solidFill>
                <a:srgbClr val="0070C0"/>
              </a:solidFill>
              <a:latin typeface="Calibri" panose="020F0502020204030204" pitchFamily="34" charset="0"/>
              <a:cs typeface="Calibri" panose="020F0502020204030204" pitchFamily="34" charset="0"/>
            </a:endParaRPr>
          </a:p>
        </p:txBody>
      </p:sp>
      <p:sp>
        <p:nvSpPr>
          <p:cNvPr id="3" name="Tartalom helye 2">
            <a:extLst>
              <a:ext uri="{FF2B5EF4-FFF2-40B4-BE49-F238E27FC236}">
                <a16:creationId xmlns:a16="http://schemas.microsoft.com/office/drawing/2014/main" id="{38A47D4F-14A6-44C9-BD20-F0F8D5BCB80E}"/>
              </a:ext>
            </a:extLst>
          </p:cNvPr>
          <p:cNvSpPr>
            <a:spLocks noGrp="1"/>
          </p:cNvSpPr>
          <p:nvPr>
            <p:ph idx="1"/>
          </p:nvPr>
        </p:nvSpPr>
        <p:spPr/>
        <p:txBody>
          <a:bodyPr/>
          <a:lstStyle/>
          <a:p>
            <a:r>
              <a:rPr lang="hu-HU" dirty="0" err="1"/>
              <a:t>Périple</a:t>
            </a:r>
            <a:r>
              <a:rPr lang="hu-HU" dirty="0"/>
              <a:t> </a:t>
            </a:r>
            <a:r>
              <a:rPr lang="hu-HU" dirty="0" err="1"/>
              <a:t>oriental</a:t>
            </a:r>
            <a:r>
              <a:rPr lang="hu-HU" dirty="0"/>
              <a:t> </a:t>
            </a:r>
            <a:r>
              <a:rPr lang="hu-HU" dirty="0" err="1"/>
              <a:t>avec</a:t>
            </a:r>
            <a:r>
              <a:rPr lang="hu-HU" dirty="0"/>
              <a:t> </a:t>
            </a:r>
            <a:r>
              <a:rPr lang="hu-HU" dirty="0" err="1"/>
              <a:t>Maxime</a:t>
            </a:r>
            <a:r>
              <a:rPr lang="hu-HU" dirty="0"/>
              <a:t> Du Camp</a:t>
            </a:r>
          </a:p>
          <a:p>
            <a:r>
              <a:rPr lang="fr-FR" dirty="0"/>
              <a:t>pas de r</a:t>
            </a:r>
            <a:r>
              <a:rPr lang="hu-HU" dirty="0"/>
              <a:t>dv &gt; </a:t>
            </a:r>
            <a:r>
              <a:rPr lang="hu-HU" dirty="0" err="1"/>
              <a:t>carnets</a:t>
            </a:r>
            <a:r>
              <a:rPr lang="hu-HU" dirty="0"/>
              <a:t>, </a:t>
            </a:r>
            <a:r>
              <a:rPr lang="fr-FR" dirty="0"/>
              <a:t>correspondance</a:t>
            </a:r>
            <a:endParaRPr lang="hu-HU" dirty="0"/>
          </a:p>
          <a:p>
            <a:r>
              <a:rPr lang="fr-FR" dirty="0"/>
              <a:t>«tout dire»</a:t>
            </a:r>
            <a:r>
              <a:rPr lang="hu-HU" dirty="0"/>
              <a:t> &gt; </a:t>
            </a:r>
            <a:r>
              <a:rPr lang="fr-FR" dirty="0"/>
              <a:t>Nil, rencontres, bordels</a:t>
            </a:r>
            <a:r>
              <a:rPr lang="hu-HU" dirty="0"/>
              <a:t>…</a:t>
            </a:r>
          </a:p>
          <a:p>
            <a:r>
              <a:rPr lang="fr-FR" dirty="0"/>
              <a:t>source d’inspiration pour ses œuvres</a:t>
            </a:r>
            <a:endParaRPr lang="hu-HU" dirty="0"/>
          </a:p>
          <a:p>
            <a:r>
              <a:rPr lang="fr-FR" dirty="0"/>
              <a:t>difficultés &lt; la quarantaine (</a:t>
            </a:r>
            <a:r>
              <a:rPr lang="fr-FR" i="1" dirty="0"/>
              <a:t>Lettre à Olympe Bonenfant</a:t>
            </a:r>
            <a:r>
              <a:rPr lang="fr-FR" dirty="0"/>
              <a:t>, Beyrouth, 23/07/1850)</a:t>
            </a:r>
            <a:endParaRPr lang="hu-HU" dirty="0"/>
          </a:p>
          <a:p>
            <a:r>
              <a:rPr lang="fr-FR" u="sng" dirty="0">
                <a:hlinkClick r:id="rId4"/>
              </a:rPr>
              <a:t>https://flaubert.univ-rouen.fr/oeuvres/orient/orient.html</a:t>
            </a:r>
            <a:endParaRPr lang="hu-HU" dirty="0"/>
          </a:p>
          <a:p>
            <a:endParaRPr lang="hu-HU" dirty="0"/>
          </a:p>
        </p:txBody>
      </p:sp>
      <p:pic>
        <p:nvPicPr>
          <p:cNvPr id="5" name="Hang 4">
            <a:hlinkClick r:id="" action="ppaction://media"/>
            <a:extLst>
              <a:ext uri="{FF2B5EF4-FFF2-40B4-BE49-F238E27FC236}">
                <a16:creationId xmlns:a16="http://schemas.microsoft.com/office/drawing/2014/main" id="{C991AAB1-5653-4E42-80A0-1D44034F83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3893913"/>
      </p:ext>
    </p:extLst>
  </p:cSld>
  <p:clrMapOvr>
    <a:masterClrMapping/>
  </p:clrMapOvr>
  <mc:AlternateContent xmlns:mc="http://schemas.openxmlformats.org/markup-compatibility/2006">
    <mc:Choice xmlns:p14="http://schemas.microsoft.com/office/powerpoint/2010/main" Requires="p14">
      <p:transition spd="slow" p14:dur="2000" advTm="75870"/>
    </mc:Choice>
    <mc:Fallback>
      <p:transition spd="slow" advTm="75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ím 1">
            <a:extLst>
              <a:ext uri="{FF2B5EF4-FFF2-40B4-BE49-F238E27FC236}">
                <a16:creationId xmlns:a16="http://schemas.microsoft.com/office/drawing/2014/main" id="{E60CEA60-6A1D-4329-9807-3A0A548590B2}"/>
              </a:ext>
            </a:extLst>
          </p:cNvPr>
          <p:cNvSpPr>
            <a:spLocks noGrp="1"/>
          </p:cNvSpPr>
          <p:nvPr>
            <p:ph type="title"/>
          </p:nvPr>
        </p:nvSpPr>
        <p:spPr/>
        <p:txBody>
          <a:bodyPr/>
          <a:lstStyle/>
          <a:p>
            <a:r>
              <a:rPr lang="hu-HU" altLang="hu-HU" dirty="0" err="1"/>
              <a:t>Gustave</a:t>
            </a:r>
            <a:r>
              <a:rPr lang="hu-HU" altLang="hu-HU" dirty="0"/>
              <a:t> Flaubert</a:t>
            </a:r>
          </a:p>
        </p:txBody>
      </p:sp>
      <p:pic>
        <p:nvPicPr>
          <p:cNvPr id="8195" name="Tartalom helye 4">
            <a:extLst>
              <a:ext uri="{FF2B5EF4-FFF2-40B4-BE49-F238E27FC236}">
                <a16:creationId xmlns:a16="http://schemas.microsoft.com/office/drawing/2014/main" id="{37FD78EE-52C3-4B69-9928-A9039ACF3259}"/>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5023020" y="1693863"/>
            <a:ext cx="2215809" cy="3011487"/>
          </a:xfrm>
        </p:spPr>
      </p:pic>
      <p:sp>
        <p:nvSpPr>
          <p:cNvPr id="8196" name="Szöveg helye 3">
            <a:extLst>
              <a:ext uri="{FF2B5EF4-FFF2-40B4-BE49-F238E27FC236}">
                <a16:creationId xmlns:a16="http://schemas.microsoft.com/office/drawing/2014/main" id="{B825AC9B-484D-410D-8633-40CBB6677E80}"/>
              </a:ext>
            </a:extLst>
          </p:cNvPr>
          <p:cNvSpPr>
            <a:spLocks noGrp="1"/>
          </p:cNvSpPr>
          <p:nvPr>
            <p:ph type="body" sz="half" idx="2"/>
          </p:nvPr>
        </p:nvSpPr>
        <p:spPr/>
        <p:txBody>
          <a:bodyPr/>
          <a:lstStyle/>
          <a:p>
            <a:r>
              <a:rPr lang="hu-HU" altLang="hu-HU" dirty="0"/>
              <a:t>1821-1880</a:t>
            </a:r>
          </a:p>
          <a:p>
            <a:r>
              <a:rPr lang="hu-HU" altLang="hu-HU" dirty="0" err="1"/>
              <a:t>Voyage</a:t>
            </a:r>
            <a:r>
              <a:rPr lang="hu-HU" altLang="hu-HU" dirty="0"/>
              <a:t>: </a:t>
            </a:r>
            <a:r>
              <a:rPr lang="hu-HU" altLang="hu-HU" dirty="0" err="1"/>
              <a:t>oct</a:t>
            </a:r>
            <a:r>
              <a:rPr lang="hu-HU" altLang="hu-HU" dirty="0"/>
              <a:t>. 1849 – </a:t>
            </a:r>
            <a:r>
              <a:rPr lang="hu-HU" altLang="hu-HU" dirty="0" err="1"/>
              <a:t>juin</a:t>
            </a:r>
            <a:r>
              <a:rPr lang="hu-HU" altLang="hu-HU" dirty="0"/>
              <a:t> 1851</a:t>
            </a:r>
          </a:p>
          <a:p>
            <a:r>
              <a:rPr lang="hu-HU" dirty="0"/>
              <a:t>Paris</a:t>
            </a:r>
          </a:p>
          <a:p>
            <a:pPr marL="285750" indent="-285750">
              <a:buFont typeface="Wingdings" panose="05000000000000000000" pitchFamily="2" charset="2"/>
              <a:buChar char="Ø"/>
            </a:pPr>
            <a:r>
              <a:rPr lang="fr-FR" dirty="0"/>
              <a:t>Égypte</a:t>
            </a:r>
            <a:endParaRPr lang="hu-HU" dirty="0"/>
          </a:p>
          <a:p>
            <a:pPr marL="285750" indent="-285750">
              <a:buFont typeface="Wingdings" panose="05000000000000000000" pitchFamily="2" charset="2"/>
              <a:buChar char="Ø"/>
            </a:pPr>
            <a:r>
              <a:rPr lang="hu-HU" dirty="0" err="1"/>
              <a:t>Nubie</a:t>
            </a:r>
            <a:endParaRPr lang="hu-HU" dirty="0"/>
          </a:p>
          <a:p>
            <a:pPr marL="285750" indent="-285750">
              <a:buFont typeface="Wingdings" panose="05000000000000000000" pitchFamily="2" charset="2"/>
              <a:buChar char="Ø"/>
            </a:pPr>
            <a:r>
              <a:rPr lang="hu-HU" dirty="0" err="1"/>
              <a:t>Liban</a:t>
            </a:r>
            <a:endParaRPr lang="hu-HU" dirty="0"/>
          </a:p>
          <a:p>
            <a:pPr marL="285750" indent="-285750">
              <a:buFont typeface="Wingdings" panose="05000000000000000000" pitchFamily="2" charset="2"/>
              <a:buChar char="Ø"/>
            </a:pPr>
            <a:r>
              <a:rPr lang="hu-HU" dirty="0" err="1"/>
              <a:t>Palestine</a:t>
            </a:r>
            <a:endParaRPr lang="hu-HU" dirty="0"/>
          </a:p>
          <a:p>
            <a:pPr marL="285750" indent="-285750">
              <a:buFont typeface="Wingdings" panose="05000000000000000000" pitchFamily="2" charset="2"/>
              <a:buChar char="Ø"/>
            </a:pPr>
            <a:r>
              <a:rPr lang="hu-HU" dirty="0" err="1"/>
              <a:t>Asie</a:t>
            </a:r>
            <a:r>
              <a:rPr lang="hu-HU" dirty="0"/>
              <a:t> </a:t>
            </a:r>
            <a:r>
              <a:rPr lang="hu-HU" dirty="0" err="1"/>
              <a:t>Mineure</a:t>
            </a:r>
            <a:endParaRPr lang="hu-HU" dirty="0"/>
          </a:p>
          <a:p>
            <a:pPr marL="285750" indent="-285750">
              <a:buFont typeface="Wingdings" panose="05000000000000000000" pitchFamily="2" charset="2"/>
              <a:buChar char="Ø"/>
            </a:pPr>
            <a:r>
              <a:rPr lang="fr-FR" dirty="0"/>
              <a:t>Grèce</a:t>
            </a:r>
            <a:endParaRPr lang="hu-HU" dirty="0"/>
          </a:p>
          <a:p>
            <a:pPr marL="285750" indent="-285750">
              <a:buFont typeface="Wingdings" panose="05000000000000000000" pitchFamily="2" charset="2"/>
              <a:buChar char="Ø"/>
            </a:pPr>
            <a:r>
              <a:rPr lang="fr-FR" dirty="0"/>
              <a:t> Italie</a:t>
            </a:r>
            <a:endParaRPr lang="hu-HU" dirty="0"/>
          </a:p>
          <a:p>
            <a:r>
              <a:rPr lang="hu-HU" altLang="hu-HU" dirty="0"/>
              <a:t>Paris</a:t>
            </a:r>
          </a:p>
        </p:txBody>
      </p:sp>
      <p:pic>
        <p:nvPicPr>
          <p:cNvPr id="3" name="Hang 2">
            <a:hlinkClick r:id="" action="ppaction://media"/>
            <a:extLst>
              <a:ext uri="{FF2B5EF4-FFF2-40B4-BE49-F238E27FC236}">
                <a16:creationId xmlns:a16="http://schemas.microsoft.com/office/drawing/2014/main" id="{D0474A09-897F-4813-B21A-7C59384AD2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833"/>
    </mc:Choice>
    <mc:Fallback>
      <p:transition spd="slow" advTm="14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ím 1">
            <a:extLst>
              <a:ext uri="{FF2B5EF4-FFF2-40B4-BE49-F238E27FC236}">
                <a16:creationId xmlns:a16="http://schemas.microsoft.com/office/drawing/2014/main" id="{415B2BE2-4878-4012-AEB3-96D411140DB0}"/>
              </a:ext>
            </a:extLst>
          </p:cNvPr>
          <p:cNvSpPr>
            <a:spLocks noGrp="1"/>
          </p:cNvSpPr>
          <p:nvPr>
            <p:ph type="title"/>
          </p:nvPr>
        </p:nvSpPr>
        <p:spPr/>
        <p:txBody>
          <a:bodyPr/>
          <a:lstStyle/>
          <a:p>
            <a:r>
              <a:rPr lang="hu-HU" altLang="hu-HU" dirty="0" err="1"/>
              <a:t>Maxime</a:t>
            </a:r>
            <a:r>
              <a:rPr lang="hu-HU" altLang="hu-HU" dirty="0"/>
              <a:t> Du Camp</a:t>
            </a:r>
          </a:p>
        </p:txBody>
      </p:sp>
      <p:pic>
        <p:nvPicPr>
          <p:cNvPr id="9219" name="Tartalom helye 4">
            <a:extLst>
              <a:ext uri="{FF2B5EF4-FFF2-40B4-BE49-F238E27FC236}">
                <a16:creationId xmlns:a16="http://schemas.microsoft.com/office/drawing/2014/main" id="{86F81E2B-8F56-4388-8055-4658CA2C2957}"/>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4308475" y="893649"/>
            <a:ext cx="3644900" cy="4611915"/>
          </a:xfrm>
        </p:spPr>
      </p:pic>
      <p:sp>
        <p:nvSpPr>
          <p:cNvPr id="9220" name="Szöveg helye 3">
            <a:extLst>
              <a:ext uri="{FF2B5EF4-FFF2-40B4-BE49-F238E27FC236}">
                <a16:creationId xmlns:a16="http://schemas.microsoft.com/office/drawing/2014/main" id="{DBF14056-8276-4175-9187-7BF5F8BE1405}"/>
              </a:ext>
            </a:extLst>
          </p:cNvPr>
          <p:cNvSpPr>
            <a:spLocks noGrp="1"/>
          </p:cNvSpPr>
          <p:nvPr>
            <p:ph type="body" sz="half" idx="2"/>
          </p:nvPr>
        </p:nvSpPr>
        <p:spPr/>
        <p:txBody>
          <a:bodyPr/>
          <a:lstStyle/>
          <a:p>
            <a:r>
              <a:rPr lang="hu-HU" altLang="hu-HU" dirty="0"/>
              <a:t>1822-1894</a:t>
            </a:r>
          </a:p>
          <a:p>
            <a:r>
              <a:rPr lang="hu-HU" altLang="hu-HU" dirty="0" err="1"/>
              <a:t>Voyage</a:t>
            </a:r>
            <a:r>
              <a:rPr lang="hu-HU" altLang="hu-HU" dirty="0"/>
              <a:t> </a:t>
            </a:r>
            <a:r>
              <a:rPr lang="hu-HU" altLang="hu-HU" dirty="0" err="1"/>
              <a:t>avec</a:t>
            </a:r>
            <a:r>
              <a:rPr lang="hu-HU" altLang="hu-HU" dirty="0"/>
              <a:t> Flaubert</a:t>
            </a:r>
          </a:p>
          <a:p>
            <a:r>
              <a:rPr lang="hu-HU" altLang="hu-HU" dirty="0" err="1"/>
              <a:t>Photos</a:t>
            </a:r>
            <a:r>
              <a:rPr lang="hu-HU" altLang="hu-HU" dirty="0"/>
              <a:t> </a:t>
            </a:r>
            <a:r>
              <a:rPr lang="hu-HU" altLang="hu-HU" dirty="0" err="1"/>
              <a:t>sur</a:t>
            </a:r>
            <a:r>
              <a:rPr lang="hu-HU" altLang="hu-HU" dirty="0"/>
              <a:t> </a:t>
            </a:r>
            <a:r>
              <a:rPr lang="hu-HU" altLang="hu-HU" dirty="0" err="1"/>
              <a:t>papier</a:t>
            </a:r>
            <a:endParaRPr lang="hu-HU" altLang="hu-HU" dirty="0"/>
          </a:p>
          <a:p>
            <a:r>
              <a:rPr lang="hu-HU" altLang="hu-HU" dirty="0"/>
              <a:t> </a:t>
            </a:r>
            <a:r>
              <a:rPr lang="hu-HU" altLang="hu-HU" i="1" dirty="0"/>
              <a:t>Le </a:t>
            </a:r>
            <a:r>
              <a:rPr lang="hu-HU" altLang="hu-HU" i="1" dirty="0" err="1"/>
              <a:t>Nil</a:t>
            </a:r>
            <a:r>
              <a:rPr lang="hu-HU" altLang="hu-HU" dirty="0"/>
              <a:t> (1854)</a:t>
            </a:r>
          </a:p>
        </p:txBody>
      </p:sp>
      <p:pic>
        <p:nvPicPr>
          <p:cNvPr id="3" name="Hang 2">
            <a:hlinkClick r:id="" action="ppaction://media"/>
            <a:extLst>
              <a:ext uri="{FF2B5EF4-FFF2-40B4-BE49-F238E27FC236}">
                <a16:creationId xmlns:a16="http://schemas.microsoft.com/office/drawing/2014/main" id="{3579BA1A-C801-4360-9B02-83F212F69A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929"/>
    </mc:Choice>
    <mc:Fallback>
      <p:transition spd="slow" advTm="29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C3C9739-F86D-49D6-AF3F-32412A3AAA1D}"/>
              </a:ext>
            </a:extLst>
          </p:cNvPr>
          <p:cNvSpPr>
            <a:spLocks noGrp="1"/>
          </p:cNvSpPr>
          <p:nvPr>
            <p:ph type="title"/>
          </p:nvPr>
        </p:nvSpPr>
        <p:spPr/>
        <p:txBody>
          <a:bodyPr/>
          <a:lstStyle/>
          <a:p>
            <a:r>
              <a:rPr lang="hu-HU" sz="3600" dirty="0">
                <a:solidFill>
                  <a:schemeClr val="tx1"/>
                </a:solidFill>
                <a:cs typeface="Calibri" panose="020F0502020204030204" pitchFamily="34" charset="0"/>
              </a:rPr>
              <a:t>Flaubert </a:t>
            </a:r>
            <a:r>
              <a:rPr lang="hu-HU" sz="3600" dirty="0" err="1">
                <a:solidFill>
                  <a:schemeClr val="tx1"/>
                </a:solidFill>
                <a:cs typeface="Calibri" panose="020F0502020204030204" pitchFamily="34" charset="0"/>
              </a:rPr>
              <a:t>en</a:t>
            </a:r>
            <a:r>
              <a:rPr lang="hu-HU" sz="3600" dirty="0">
                <a:solidFill>
                  <a:schemeClr val="tx1"/>
                </a:solidFill>
                <a:cs typeface="Calibri" panose="020F0502020204030204" pitchFamily="34" charset="0"/>
              </a:rPr>
              <a:t> </a:t>
            </a:r>
            <a:r>
              <a:rPr lang="hu-HU" sz="3600" dirty="0" err="1">
                <a:solidFill>
                  <a:schemeClr val="tx1"/>
                </a:solidFill>
                <a:cs typeface="Calibri" panose="020F0502020204030204" pitchFamily="34" charset="0"/>
              </a:rPr>
              <a:t>quarantaine</a:t>
            </a:r>
            <a:endParaRPr lang="hu-HU" sz="3600" i="1" dirty="0">
              <a:solidFill>
                <a:schemeClr val="tx1"/>
              </a:solidFill>
              <a:cs typeface="Calibri" panose="020F0502020204030204" pitchFamily="34" charset="0"/>
            </a:endParaRPr>
          </a:p>
        </p:txBody>
      </p:sp>
      <p:sp>
        <p:nvSpPr>
          <p:cNvPr id="3" name="Tartalom helye 2">
            <a:extLst>
              <a:ext uri="{FF2B5EF4-FFF2-40B4-BE49-F238E27FC236}">
                <a16:creationId xmlns:a16="http://schemas.microsoft.com/office/drawing/2014/main" id="{C70260CB-49CC-494D-9A4D-31233B8C7231}"/>
              </a:ext>
            </a:extLst>
          </p:cNvPr>
          <p:cNvSpPr>
            <a:spLocks noGrp="1"/>
          </p:cNvSpPr>
          <p:nvPr>
            <p:ph idx="1"/>
          </p:nvPr>
        </p:nvSpPr>
        <p:spPr>
          <a:xfrm>
            <a:off x="457200" y="1417638"/>
            <a:ext cx="8229600" cy="4708525"/>
          </a:xfrm>
        </p:spPr>
        <p:txBody>
          <a:bodyPr/>
          <a:lstStyle/>
          <a:p>
            <a:pPr marL="0" indent="0" algn="just">
              <a:spcBef>
                <a:spcPts val="0"/>
              </a:spcBef>
              <a:buNone/>
            </a:pPr>
            <a:r>
              <a:rPr lang="hu-HU" sz="1500" i="1" dirty="0">
                <a:latin typeface="Times New Roman" panose="02020603050405020304" pitchFamily="18" charset="0"/>
                <a:cs typeface="Times New Roman" panose="02020603050405020304" pitchFamily="18" charset="0"/>
              </a:rPr>
              <a:t>E</a:t>
            </a:r>
            <a:r>
              <a:rPr lang="fr-FR" sz="1500" i="1" dirty="0">
                <a:latin typeface="Times New Roman" panose="02020603050405020304" pitchFamily="18" charset="0"/>
                <a:cs typeface="Times New Roman" panose="02020603050405020304" pitchFamily="18" charset="0"/>
              </a:rPr>
              <a:t>nfin aujourd’hui que nous sommes en prison je profite d’un moment pour t’envoyer ce petit mot de souvenir. Les lazarets ont été inventés pour les quarantaines et les quarantaines pour emplir la poche de ces bons Turcs, tout cela sous prétexte de peste ; or du moment qu’on arrive d’un pays étranger on a la peste et je crois franchement qu’ils en ont peur – Ainsi nous sommes en ce moment en suspicion de choléra parce que le paquebot qui nous a amenés d’Alexandrie ici avait touché à Malte et qu’à Malte quinze jours auparavant il y avait eu deux cas de choléra. Conséquemment nous sommes claquemurés dans une presqu’île et gardés à vue – L’appartement dans lequel je t’écris n’a ni chaises ni divans ni table ni meubles ni carreaux aux fenêtres – on fait même petit besoin par la place des carreaux des dites fenêtres, détail que tu trouveras peut-être superflu, mais qui ajoute à la couleur locale – il n’y a rien de plus drôle que de voir nos gardiens qui communiquent avec nous à l’aide d’une perche, font des sauts de mouton pour nous éviter quand nous les approchons, et reçoivent notre argent dans une écuelle remplie d’eau – hier au soir, Sassetti a manqué faire à l’un d’eux dégringoler l’escalier à g</a:t>
            </a:r>
            <a:r>
              <a:rPr lang="hu-HU" sz="1500" i="1" dirty="0" err="1">
                <a:latin typeface="Times New Roman" panose="02020603050405020304" pitchFamily="18" charset="0"/>
                <a:cs typeface="Times New Roman" panose="02020603050405020304" pitchFamily="18" charset="0"/>
              </a:rPr>
              <a:t>ran</a:t>
            </a:r>
            <a:r>
              <a:rPr lang="fr-FR" sz="1500" i="1" dirty="0">
                <a:latin typeface="Times New Roman" panose="02020603050405020304" pitchFamily="18" charset="0"/>
                <a:cs typeface="Times New Roman" panose="02020603050405020304" pitchFamily="18" charset="0"/>
              </a:rPr>
              <a:t>ds coups de pied dans le bas des reins – Pour nous purifier cet imbécile était venu nous empester avec des fumigations de soufre. Notre malheureux groom était déjà presque asphyxié et toussait comme cent diables enrhumés – Quand on veut leur faire des peurs atroces, on n’a qu’à les menacer de les embrasser – ils pâlissent – en résumé quoique nous soyons présentement dans un local de nom funèbre nous rions beaucoup – d’ailleurs nous avons sous les yeux un des panoramas comme on dit en style pittoresque des plus splendides d</a:t>
            </a:r>
            <a:r>
              <a:rPr lang="hu-HU" sz="1500" i="1" dirty="0">
                <a:latin typeface="Times New Roman" panose="02020603050405020304" pitchFamily="18" charset="0"/>
                <a:cs typeface="Times New Roman" panose="02020603050405020304" pitchFamily="18" charset="0"/>
              </a:rPr>
              <a:t>u </a:t>
            </a:r>
            <a:r>
              <a:rPr lang="fr-FR" sz="1500" i="1" dirty="0">
                <a:latin typeface="Times New Roman" panose="02020603050405020304" pitchFamily="18" charset="0"/>
                <a:cs typeface="Times New Roman" panose="02020603050405020304" pitchFamily="18" charset="0"/>
              </a:rPr>
              <a:t> monde – la mer bleue comme de</a:t>
            </a:r>
            <a:r>
              <a:rPr lang="hu-HU" sz="1500" i="1" dirty="0">
                <a:latin typeface="Times New Roman" panose="02020603050405020304" pitchFamily="18" charset="0"/>
                <a:cs typeface="Times New Roman" panose="02020603050405020304" pitchFamily="18" charset="0"/>
              </a:rPr>
              <a:t> </a:t>
            </a:r>
            <a:r>
              <a:rPr lang="fr-FR" sz="1500" i="1" dirty="0">
                <a:latin typeface="Times New Roman" panose="02020603050405020304" pitchFamily="18" charset="0"/>
                <a:cs typeface="Times New Roman" panose="02020603050405020304" pitchFamily="18" charset="0"/>
              </a:rPr>
              <a:t>l’eau d’indigo bat les pieds du rocher sur lequel nous sommes huchés</a:t>
            </a:r>
            <a:r>
              <a:rPr lang="fr-FR" sz="1400" dirty="0">
                <a:latin typeface="Times New Roman" panose="02020603050405020304" pitchFamily="18" charset="0"/>
                <a:cs typeface="Times New Roman" panose="02020603050405020304" pitchFamily="18" charset="0"/>
              </a:rPr>
              <a:t>.</a:t>
            </a:r>
            <a:r>
              <a:rPr lang="fr-FR" sz="2800" dirty="0"/>
              <a:t> </a:t>
            </a:r>
            <a:r>
              <a:rPr lang="hu-HU" sz="1400" dirty="0">
                <a:latin typeface="Times New Roman" panose="02020603050405020304" pitchFamily="18" charset="0"/>
                <a:cs typeface="Times New Roman" panose="02020603050405020304" pitchFamily="18" charset="0"/>
              </a:rPr>
              <a:t>(Lettre à </a:t>
            </a:r>
            <a:r>
              <a:rPr lang="hu-HU" sz="1400" dirty="0" err="1">
                <a:latin typeface="Times New Roman" panose="02020603050405020304" pitchFamily="18" charset="0"/>
                <a:cs typeface="Times New Roman" panose="02020603050405020304" pitchFamily="18" charset="0"/>
              </a:rPr>
              <a:t>Olympe</a:t>
            </a:r>
            <a:r>
              <a:rPr lang="hu-HU" sz="1400" dirty="0">
                <a:latin typeface="Times New Roman" panose="02020603050405020304" pitchFamily="18" charset="0"/>
                <a:cs typeface="Times New Roman" panose="02020603050405020304" pitchFamily="18" charset="0"/>
              </a:rPr>
              <a:t> </a:t>
            </a:r>
            <a:r>
              <a:rPr lang="hu-HU" sz="1400" dirty="0" err="1">
                <a:latin typeface="Times New Roman" panose="02020603050405020304" pitchFamily="18" charset="0"/>
                <a:cs typeface="Times New Roman" panose="02020603050405020304" pitchFamily="18" charset="0"/>
              </a:rPr>
              <a:t>Bonenfant</a:t>
            </a:r>
            <a:r>
              <a:rPr lang="hu-HU" sz="1400" dirty="0">
                <a:latin typeface="Times New Roman" panose="02020603050405020304" pitchFamily="18" charset="0"/>
                <a:cs typeface="Times New Roman" panose="02020603050405020304" pitchFamily="18" charset="0"/>
              </a:rPr>
              <a:t>, du </a:t>
            </a:r>
            <a:r>
              <a:rPr lang="hu-HU" sz="1400" dirty="0" err="1">
                <a:latin typeface="Times New Roman" panose="02020603050405020304" pitchFamily="18" charset="0"/>
                <a:cs typeface="Times New Roman" panose="02020603050405020304" pitchFamily="18" charset="0"/>
              </a:rPr>
              <a:t>lazaret</a:t>
            </a:r>
            <a:r>
              <a:rPr lang="hu-HU" sz="1400" dirty="0">
                <a:latin typeface="Times New Roman" panose="02020603050405020304" pitchFamily="18" charset="0"/>
                <a:cs typeface="Times New Roman" panose="02020603050405020304" pitchFamily="18" charset="0"/>
              </a:rPr>
              <a:t> de </a:t>
            </a:r>
            <a:r>
              <a:rPr lang="hu-HU" sz="1400" dirty="0" err="1">
                <a:latin typeface="Times New Roman" panose="02020603050405020304" pitchFamily="18" charset="0"/>
                <a:cs typeface="Times New Roman" panose="02020603050405020304" pitchFamily="18" charset="0"/>
              </a:rPr>
              <a:t>Beyrouth</a:t>
            </a:r>
            <a:r>
              <a:rPr lang="hu-HU" sz="1400" dirty="0">
                <a:latin typeface="Times New Roman" panose="02020603050405020304" pitchFamily="18" charset="0"/>
                <a:cs typeface="Times New Roman" panose="02020603050405020304" pitchFamily="18" charset="0"/>
              </a:rPr>
              <a:t>, le 23 </a:t>
            </a:r>
            <a:r>
              <a:rPr lang="hu-HU" sz="1400" dirty="0" err="1">
                <a:latin typeface="Times New Roman" panose="02020603050405020304" pitchFamily="18" charset="0"/>
                <a:cs typeface="Times New Roman" panose="02020603050405020304" pitchFamily="18" charset="0"/>
              </a:rPr>
              <a:t>juillet</a:t>
            </a:r>
            <a:r>
              <a:rPr lang="hu-HU" sz="1400" dirty="0">
                <a:latin typeface="Times New Roman" panose="02020603050405020304" pitchFamily="18" charset="0"/>
                <a:cs typeface="Times New Roman" panose="02020603050405020304" pitchFamily="18" charset="0"/>
              </a:rPr>
              <a:t> 1850)</a:t>
            </a:r>
            <a:endParaRPr lang="fr-FR" sz="1400" dirty="0">
              <a:latin typeface="Times New Roman" panose="02020603050405020304" pitchFamily="18" charset="0"/>
              <a:cs typeface="Times New Roman" panose="02020603050405020304" pitchFamily="18" charset="0"/>
            </a:endParaRPr>
          </a:p>
        </p:txBody>
      </p:sp>
      <p:pic>
        <p:nvPicPr>
          <p:cNvPr id="5" name="Hang 4">
            <a:hlinkClick r:id="" action="ppaction://media"/>
            <a:extLst>
              <a:ext uri="{FF2B5EF4-FFF2-40B4-BE49-F238E27FC236}">
                <a16:creationId xmlns:a16="http://schemas.microsoft.com/office/drawing/2014/main" id="{1839BA40-DBFA-400F-93CE-BC10EDF799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55700573"/>
      </p:ext>
    </p:extLst>
  </p:cSld>
  <p:clrMapOvr>
    <a:masterClrMapping/>
  </p:clrMapOvr>
  <mc:AlternateContent xmlns:mc="http://schemas.openxmlformats.org/markup-compatibility/2006">
    <mc:Choice xmlns:p14="http://schemas.microsoft.com/office/powerpoint/2010/main" Requires="p14">
      <p:transition spd="slow" p14:dur="2000" advTm="151204"/>
    </mc:Choice>
    <mc:Fallback>
      <p:transition spd="slow" advTm="151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églalap 1">
            <a:extLst>
              <a:ext uri="{FF2B5EF4-FFF2-40B4-BE49-F238E27FC236}">
                <a16:creationId xmlns:a16="http://schemas.microsoft.com/office/drawing/2014/main" id="{32257F1A-0E5C-4AC5-B067-740A60216E9E}"/>
              </a:ext>
            </a:extLst>
          </p:cNvPr>
          <p:cNvSpPr>
            <a:spLocks noChangeArrowheads="1"/>
          </p:cNvSpPr>
          <p:nvPr/>
        </p:nvSpPr>
        <p:spPr bwMode="auto">
          <a:xfrm>
            <a:off x="2124075" y="2205038"/>
            <a:ext cx="5133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3600"/>
              <a:t>Merci de votre attention!</a:t>
            </a:r>
          </a:p>
        </p:txBody>
      </p:sp>
      <p:pic>
        <p:nvPicPr>
          <p:cNvPr id="4" name="Hang 3">
            <a:hlinkClick r:id="" action="ppaction://media"/>
            <a:extLst>
              <a:ext uri="{FF2B5EF4-FFF2-40B4-BE49-F238E27FC236}">
                <a16:creationId xmlns:a16="http://schemas.microsoft.com/office/drawing/2014/main" id="{131E567F-5780-43FA-8F82-3E7BB6E53D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110"/>
    </mc:Choice>
    <mc:Fallback xmlns="">
      <p:transition spd="slow" advTm="10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ím 1">
            <a:extLst>
              <a:ext uri="{FF2B5EF4-FFF2-40B4-BE49-F238E27FC236}">
                <a16:creationId xmlns:a16="http://schemas.microsoft.com/office/drawing/2014/main" id="{79CF8AE3-9315-4E60-A02D-2C4D1F614EDE}"/>
              </a:ext>
            </a:extLst>
          </p:cNvPr>
          <p:cNvSpPr>
            <a:spLocks noGrp="1"/>
          </p:cNvSpPr>
          <p:nvPr>
            <p:ph type="title"/>
          </p:nvPr>
        </p:nvSpPr>
        <p:spPr>
          <a:xfrm>
            <a:off x="457200" y="274638"/>
            <a:ext cx="8229600" cy="5757862"/>
          </a:xfrm>
        </p:spPr>
        <p:txBody>
          <a:bodyPr/>
          <a:lstStyle/>
          <a:p>
            <a:pPr eaLnBrk="1" hangingPunct="1"/>
            <a:r>
              <a:rPr lang="hu-HU" altLang="hu-HU" b="1" dirty="0"/>
              <a:t>Les </a:t>
            </a:r>
            <a:r>
              <a:rPr lang="hu-HU" altLang="hu-HU" b="1" dirty="0" err="1"/>
              <a:t>écrivains</a:t>
            </a:r>
            <a:r>
              <a:rPr lang="hu-HU" altLang="hu-HU" b="1" dirty="0"/>
              <a:t> </a:t>
            </a:r>
            <a:r>
              <a:rPr lang="hu-HU" altLang="hu-HU" b="1" dirty="0" err="1"/>
              <a:t>voyageurs</a:t>
            </a:r>
            <a:br>
              <a:rPr lang="hu-HU" altLang="hu-HU" b="1" dirty="0"/>
            </a:br>
            <a:br>
              <a:rPr lang="hu-HU" altLang="hu-HU" dirty="0"/>
            </a:br>
            <a:r>
              <a:rPr lang="hu-HU" altLang="hu-HU" sz="3600" dirty="0"/>
              <a:t>(„Les </a:t>
            </a:r>
            <a:r>
              <a:rPr lang="hu-HU" altLang="hu-HU" sz="3600" dirty="0" err="1"/>
              <a:t>écrivains</a:t>
            </a:r>
            <a:r>
              <a:rPr lang="hu-HU" altLang="hu-HU" sz="3600" dirty="0"/>
              <a:t> voyageurs2020.docx”)</a:t>
            </a:r>
            <a:br>
              <a:rPr lang="hu-HU" altLang="hu-HU" sz="3600" b="1" i="1" dirty="0"/>
            </a:br>
            <a:br>
              <a:rPr lang="hu-HU" altLang="hu-HU" sz="3600" b="1" dirty="0"/>
            </a:br>
            <a:r>
              <a:rPr lang="hu-HU" altLang="hu-HU" sz="2400" b="1" dirty="0"/>
              <a:t>Géza Szász</a:t>
            </a:r>
            <a:br>
              <a:rPr lang="hu-HU" altLang="hu-HU" sz="2400" b="1" dirty="0"/>
            </a:br>
            <a:r>
              <a:rPr lang="hu-HU" altLang="hu-HU" sz="2400" b="1" dirty="0" err="1"/>
              <a:t>Université</a:t>
            </a:r>
            <a:r>
              <a:rPr lang="hu-HU" altLang="hu-HU" sz="2400" b="1" dirty="0"/>
              <a:t> de Szeged</a:t>
            </a:r>
            <a:br>
              <a:rPr lang="hu-HU" altLang="hu-HU" sz="2400" b="1" dirty="0"/>
            </a:br>
            <a:r>
              <a:rPr lang="hu-HU" altLang="hu-HU" sz="2400" b="1" dirty="0"/>
              <a:t>Département </a:t>
            </a:r>
            <a:r>
              <a:rPr lang="hu-HU" altLang="hu-HU" sz="2400" b="1" dirty="0" err="1"/>
              <a:t>d’études</a:t>
            </a:r>
            <a:r>
              <a:rPr lang="hu-HU" altLang="hu-HU" sz="2400" b="1" dirty="0"/>
              <a:t> </a:t>
            </a:r>
            <a:r>
              <a:rPr lang="hu-HU" altLang="hu-HU" sz="2400" b="1" dirty="0" err="1"/>
              <a:t>françaises</a:t>
            </a:r>
            <a:br>
              <a:rPr lang="hu-HU" altLang="hu-HU" b="1" dirty="0"/>
            </a:br>
            <a:endParaRPr lang="hu-HU" altLang="hu-HU" dirty="0"/>
          </a:p>
        </p:txBody>
      </p:sp>
      <p:pic>
        <p:nvPicPr>
          <p:cNvPr id="4" name="Hang 3">
            <a:hlinkClick r:id="" action="ppaction://media"/>
            <a:extLst>
              <a:ext uri="{FF2B5EF4-FFF2-40B4-BE49-F238E27FC236}">
                <a16:creationId xmlns:a16="http://schemas.microsoft.com/office/drawing/2014/main" id="{942FD17E-45DE-4872-BBB7-66CE510AE2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848"/>
    </mc:Choice>
    <mc:Fallback>
      <p:transition spd="slow" advTm="20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E91DCE8F-7883-44C8-881E-4F1C5CDCFA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1128" y="859971"/>
            <a:ext cx="9138783" cy="5138056"/>
          </a:xfrm>
          <a:prstGeom prst="rect">
            <a:avLst/>
          </a:prstGeom>
        </p:spPr>
      </p:pic>
      <p:pic>
        <p:nvPicPr>
          <p:cNvPr id="5" name="Hang 4">
            <a:hlinkClick r:id="" action="ppaction://media"/>
            <a:extLst>
              <a:ext uri="{FF2B5EF4-FFF2-40B4-BE49-F238E27FC236}">
                <a16:creationId xmlns:a16="http://schemas.microsoft.com/office/drawing/2014/main" id="{57E08829-9BF3-4BD9-A952-16A3BC1D6B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350138"/>
      </p:ext>
    </p:extLst>
  </p:cSld>
  <p:clrMapOvr>
    <a:masterClrMapping/>
  </p:clrMapOvr>
  <mc:AlternateContent xmlns:mc="http://schemas.openxmlformats.org/markup-compatibility/2006" xmlns:p14="http://schemas.microsoft.com/office/powerpoint/2010/main">
    <mc:Choice Requires="p14">
      <p:transition spd="slow" p14:dur="2000" advTm="14412"/>
    </mc:Choice>
    <mc:Fallback xmlns="">
      <p:transition spd="slow" advTm="14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281AB44-2BA5-4BBE-8D35-E841F84C43A5}"/>
              </a:ext>
            </a:extLst>
          </p:cNvPr>
          <p:cNvSpPr>
            <a:spLocks noGrp="1" noChangeArrowheads="1"/>
          </p:cNvSpPr>
          <p:nvPr>
            <p:ph type="title"/>
          </p:nvPr>
        </p:nvSpPr>
        <p:spPr>
          <a:xfrm>
            <a:off x="1692275" y="260350"/>
            <a:ext cx="6994525" cy="1296988"/>
          </a:xfrm>
        </p:spPr>
        <p:txBody>
          <a:bodyPr/>
          <a:lstStyle/>
          <a:p>
            <a:pPr eaLnBrk="1" hangingPunct="1">
              <a:defRPr/>
            </a:pPr>
            <a:r>
              <a:rPr lang="hu-HU" sz="2800" b="1" dirty="0">
                <a:solidFill>
                  <a:srgbClr val="0070C0"/>
                </a:solidFill>
                <a:latin typeface="Calibri" panose="020F0502020204030204" pitchFamily="34" charset="0"/>
                <a:cs typeface="Calibri" panose="020F0502020204030204" pitchFamily="34" charset="0"/>
              </a:rPr>
              <a:t>1. La </a:t>
            </a:r>
            <a:r>
              <a:rPr lang="hu-HU" sz="2800" b="1" dirty="0" err="1">
                <a:solidFill>
                  <a:srgbClr val="0070C0"/>
                </a:solidFill>
                <a:latin typeface="Calibri" panose="020F0502020204030204" pitchFamily="34" charset="0"/>
                <a:cs typeface="Calibri" panose="020F0502020204030204" pitchFamily="34" charset="0"/>
              </a:rPr>
              <a:t>genèse</a:t>
            </a:r>
            <a:r>
              <a:rPr lang="hu-HU" sz="2800" b="1" dirty="0">
                <a:solidFill>
                  <a:srgbClr val="0070C0"/>
                </a:solidFill>
                <a:latin typeface="Calibri" panose="020F0502020204030204" pitchFamily="34" charset="0"/>
                <a:cs typeface="Calibri" panose="020F0502020204030204" pitchFamily="34" charset="0"/>
              </a:rPr>
              <a:t> </a:t>
            </a:r>
            <a:r>
              <a:rPr lang="hu-HU" sz="2800" b="1" dirty="0" err="1">
                <a:solidFill>
                  <a:srgbClr val="0070C0"/>
                </a:solidFill>
                <a:latin typeface="Calibri" panose="020F0502020204030204" pitchFamily="34" charset="0"/>
                <a:cs typeface="Calibri" panose="020F0502020204030204" pitchFamily="34" charset="0"/>
              </a:rPr>
              <a:t>d’un</a:t>
            </a:r>
            <a:r>
              <a:rPr lang="hu-HU" sz="2800" b="1" dirty="0">
                <a:solidFill>
                  <a:srgbClr val="0070C0"/>
                </a:solidFill>
                <a:latin typeface="Calibri" panose="020F0502020204030204" pitchFamily="34" charset="0"/>
                <a:cs typeface="Calibri" panose="020F0502020204030204" pitchFamily="34" charset="0"/>
              </a:rPr>
              <a:t> </a:t>
            </a:r>
            <a:r>
              <a:rPr lang="hu-HU" sz="2800" b="1" dirty="0" err="1">
                <a:solidFill>
                  <a:srgbClr val="0070C0"/>
                </a:solidFill>
                <a:latin typeface="Calibri" panose="020F0502020204030204" pitchFamily="34" charset="0"/>
                <a:cs typeface="Calibri" panose="020F0502020204030204" pitchFamily="34" charset="0"/>
              </a:rPr>
              <a:t>type</a:t>
            </a:r>
            <a:br>
              <a:rPr lang="hu-HU" sz="4000" b="1" dirty="0">
                <a:solidFill>
                  <a:srgbClr val="0070C0"/>
                </a:solidFill>
                <a:latin typeface="Calibri" panose="020F0502020204030204" pitchFamily="34" charset="0"/>
                <a:cs typeface="Calibri" panose="020F0502020204030204" pitchFamily="34" charset="0"/>
              </a:rPr>
            </a:br>
            <a:endParaRPr lang="hu-HU" sz="3650" b="1" dirty="0">
              <a:solidFill>
                <a:srgbClr val="0070C0"/>
              </a:solidFill>
              <a:latin typeface="Calibri" panose="020F0502020204030204" pitchFamily="34" charset="0"/>
              <a:cs typeface="Calibri" panose="020F0502020204030204" pitchFamily="34" charset="0"/>
            </a:endParaRPr>
          </a:p>
        </p:txBody>
      </p:sp>
      <p:sp>
        <p:nvSpPr>
          <p:cNvPr id="4099" name="Rectangle 3">
            <a:extLst>
              <a:ext uri="{FF2B5EF4-FFF2-40B4-BE49-F238E27FC236}">
                <a16:creationId xmlns:a16="http://schemas.microsoft.com/office/drawing/2014/main" id="{F44466FD-91E1-469B-8933-702BDD4A5C3C}"/>
              </a:ext>
            </a:extLst>
          </p:cNvPr>
          <p:cNvSpPr>
            <a:spLocks noGrp="1" noChangeArrowheads="1"/>
          </p:cNvSpPr>
          <p:nvPr>
            <p:ph type="body" idx="1"/>
          </p:nvPr>
        </p:nvSpPr>
        <p:spPr>
          <a:xfrm>
            <a:off x="1547813" y="1470991"/>
            <a:ext cx="7138987" cy="4655172"/>
          </a:xfrm>
        </p:spPr>
        <p:txBody>
          <a:bodyPr/>
          <a:lstStyle/>
          <a:p>
            <a:r>
              <a:rPr lang="fr-FR" sz="2400" dirty="0"/>
              <a:t>R. Le Huenen &gt; l’écrivain &gt; « voyageur tardif »</a:t>
            </a:r>
            <a:endParaRPr lang="hu-HU" sz="2400" dirty="0"/>
          </a:p>
          <a:p>
            <a:r>
              <a:rPr lang="fr-FR" sz="2400" dirty="0"/>
              <a:t>journaux intimes &lt; Montaigne ; Montesquieu</a:t>
            </a:r>
            <a:endParaRPr lang="hu-HU" sz="2400" dirty="0"/>
          </a:p>
          <a:p>
            <a:r>
              <a:rPr lang="fr-FR" sz="2400" dirty="0"/>
              <a:t>Période romantique &gt; changement</a:t>
            </a:r>
            <a:endParaRPr lang="hu-HU" sz="2400" dirty="0"/>
          </a:p>
          <a:p>
            <a:r>
              <a:rPr lang="fr-FR" sz="2400" dirty="0"/>
              <a:t>évolution de la presse</a:t>
            </a:r>
            <a:endParaRPr lang="hu-HU" sz="2400" dirty="0"/>
          </a:p>
          <a:p>
            <a:r>
              <a:rPr lang="fr-FR" sz="2400" dirty="0"/>
              <a:t>écrivain voyageur </a:t>
            </a:r>
            <a:r>
              <a:rPr lang="hu-HU" sz="2400" dirty="0"/>
              <a:t>&lt; </a:t>
            </a:r>
            <a:r>
              <a:rPr lang="fr-FR" sz="2400" dirty="0"/>
              <a:t>divers </a:t>
            </a:r>
            <a:r>
              <a:rPr lang="hu-HU" sz="2400" dirty="0"/>
              <a:t>+ </a:t>
            </a:r>
            <a:r>
              <a:rPr lang="fr-FR" sz="2400" dirty="0"/>
              <a:t>exotisme</a:t>
            </a:r>
            <a:endParaRPr lang="hu-HU" sz="2400" dirty="0"/>
          </a:p>
          <a:p>
            <a:r>
              <a:rPr lang="fr-FR" sz="2400" dirty="0"/>
              <a:t>La littérature se nourrit des voyages d’écrivains</a:t>
            </a:r>
            <a:endParaRPr lang="hu-HU" sz="2400" dirty="0"/>
          </a:p>
          <a:p>
            <a:r>
              <a:rPr lang="fr-FR" sz="2400" dirty="0"/>
              <a:t>Bernardin de Saint-Pierre, Chateaubriand, </a:t>
            </a:r>
            <a:r>
              <a:rPr lang="hu-HU" sz="2400" dirty="0"/>
              <a:t>G. Sand, P. </a:t>
            </a:r>
            <a:r>
              <a:rPr lang="hu-HU" sz="2400" dirty="0" err="1"/>
              <a:t>Loti</a:t>
            </a:r>
            <a:r>
              <a:rPr lang="hu-HU" sz="2400" dirty="0"/>
              <a:t>…</a:t>
            </a:r>
          </a:p>
          <a:p>
            <a:r>
              <a:rPr lang="fr-FR" u="sng" dirty="0">
                <a:hlinkClick r:id="rId4"/>
              </a:rPr>
              <a:t>https://unt.univ-reunion.fr/uoh/ldv/lecrivain-voyageur</a:t>
            </a:r>
            <a:endParaRPr lang="hu-HU" sz="2400" dirty="0"/>
          </a:p>
          <a:p>
            <a:endParaRPr lang="hu-HU" sz="2400" dirty="0"/>
          </a:p>
        </p:txBody>
      </p:sp>
      <p:pic>
        <p:nvPicPr>
          <p:cNvPr id="2" name="Hang 1">
            <a:hlinkClick r:id="" action="ppaction://media"/>
            <a:extLst>
              <a:ext uri="{FF2B5EF4-FFF2-40B4-BE49-F238E27FC236}">
                <a16:creationId xmlns:a16="http://schemas.microsoft.com/office/drawing/2014/main" id="{524711DF-79DA-45A6-AC1A-D48F2E5668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8991"/>
    </mc:Choice>
    <mc:Fallback>
      <p:transition spd="slow" advTm="88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281AB44-2BA5-4BBE-8D35-E841F84C43A5}"/>
              </a:ext>
            </a:extLst>
          </p:cNvPr>
          <p:cNvSpPr>
            <a:spLocks noGrp="1" noChangeArrowheads="1"/>
          </p:cNvSpPr>
          <p:nvPr>
            <p:ph type="title"/>
          </p:nvPr>
        </p:nvSpPr>
        <p:spPr>
          <a:xfrm>
            <a:off x="1692275" y="260350"/>
            <a:ext cx="6994525" cy="1296988"/>
          </a:xfrm>
        </p:spPr>
        <p:txBody>
          <a:bodyPr/>
          <a:lstStyle/>
          <a:p>
            <a:pPr eaLnBrk="1" hangingPunct="1">
              <a:defRPr/>
            </a:pPr>
            <a:r>
              <a:rPr lang="hu-HU" sz="3650" b="1" dirty="0" err="1">
                <a:solidFill>
                  <a:srgbClr val="333399"/>
                </a:solidFill>
                <a:latin typeface="Calibri" panose="020F0502020204030204" pitchFamily="34" charset="0"/>
                <a:cs typeface="Calibri" panose="020F0502020204030204" pitchFamily="34" charset="0"/>
              </a:rPr>
              <a:t>L’apport</a:t>
            </a:r>
            <a:r>
              <a:rPr lang="hu-HU" sz="3650" b="1" dirty="0">
                <a:solidFill>
                  <a:srgbClr val="333399"/>
                </a:solidFill>
                <a:latin typeface="Calibri" panose="020F0502020204030204" pitchFamily="34" charset="0"/>
                <a:cs typeface="Calibri" panose="020F0502020204030204" pitchFamily="34" charset="0"/>
              </a:rPr>
              <a:t> de </a:t>
            </a:r>
            <a:r>
              <a:rPr lang="hu-HU" sz="3650" b="1" dirty="0" err="1">
                <a:solidFill>
                  <a:srgbClr val="333399"/>
                </a:solidFill>
                <a:latin typeface="Calibri" panose="020F0502020204030204" pitchFamily="34" charset="0"/>
                <a:cs typeface="Calibri" panose="020F0502020204030204" pitchFamily="34" charset="0"/>
              </a:rPr>
              <a:t>l’écrivain</a:t>
            </a:r>
            <a:r>
              <a:rPr lang="hu-HU" sz="3650" b="1" dirty="0">
                <a:solidFill>
                  <a:srgbClr val="333399"/>
                </a:solidFill>
                <a:latin typeface="Calibri" panose="020F0502020204030204" pitchFamily="34" charset="0"/>
                <a:cs typeface="Calibri" panose="020F0502020204030204" pitchFamily="34" charset="0"/>
              </a:rPr>
              <a:t> </a:t>
            </a:r>
            <a:r>
              <a:rPr lang="hu-HU" sz="3650" b="1" dirty="0" err="1">
                <a:solidFill>
                  <a:srgbClr val="333399"/>
                </a:solidFill>
                <a:latin typeface="Calibri" panose="020F0502020204030204" pitchFamily="34" charset="0"/>
                <a:cs typeface="Calibri" panose="020F0502020204030204" pitchFamily="34" charset="0"/>
              </a:rPr>
              <a:t>voyageur</a:t>
            </a:r>
            <a:endParaRPr lang="hu-HU" sz="3650" b="1" dirty="0">
              <a:solidFill>
                <a:srgbClr val="333399"/>
              </a:solidFill>
              <a:latin typeface="Calibri" panose="020F0502020204030204" pitchFamily="34" charset="0"/>
              <a:cs typeface="Calibri" panose="020F0502020204030204" pitchFamily="34" charset="0"/>
            </a:endParaRPr>
          </a:p>
        </p:txBody>
      </p:sp>
      <p:sp>
        <p:nvSpPr>
          <p:cNvPr id="4099" name="Rectangle 3">
            <a:extLst>
              <a:ext uri="{FF2B5EF4-FFF2-40B4-BE49-F238E27FC236}">
                <a16:creationId xmlns:a16="http://schemas.microsoft.com/office/drawing/2014/main" id="{F44466FD-91E1-469B-8933-702BDD4A5C3C}"/>
              </a:ext>
            </a:extLst>
          </p:cNvPr>
          <p:cNvSpPr>
            <a:spLocks noGrp="1" noChangeArrowheads="1"/>
          </p:cNvSpPr>
          <p:nvPr>
            <p:ph type="body" idx="1"/>
          </p:nvPr>
        </p:nvSpPr>
        <p:spPr>
          <a:xfrm>
            <a:off x="1547813" y="1412875"/>
            <a:ext cx="7138987" cy="4713288"/>
          </a:xfrm>
        </p:spPr>
        <p:txBody>
          <a:bodyPr/>
          <a:lstStyle/>
          <a:p>
            <a:endParaRPr lang="hu-HU" sz="2400" u="sng" dirty="0"/>
          </a:p>
          <a:p>
            <a:r>
              <a:rPr lang="fr-FR" sz="2400" dirty="0"/>
              <a:t>écriture du voyage mêlée ou non de fiction</a:t>
            </a:r>
            <a:endParaRPr lang="hu-HU" sz="2400" dirty="0"/>
          </a:p>
          <a:p>
            <a:r>
              <a:rPr lang="fr-FR" sz="2400" dirty="0"/>
              <a:t>discours &gt; objet &gt;&gt; sujet</a:t>
            </a:r>
            <a:endParaRPr lang="hu-HU" sz="2400" dirty="0"/>
          </a:p>
          <a:p>
            <a:r>
              <a:rPr lang="fr-FR" sz="2400" dirty="0"/>
              <a:t>voyageur &gt; </a:t>
            </a:r>
            <a:r>
              <a:rPr lang="hu-HU" sz="2400" dirty="0" err="1"/>
              <a:t>pouvoirs</a:t>
            </a:r>
            <a:r>
              <a:rPr lang="hu-HU" sz="2400" dirty="0"/>
              <a:t> </a:t>
            </a:r>
            <a:r>
              <a:rPr lang="hu-HU" sz="2400" dirty="0" err="1"/>
              <a:t>énormes</a:t>
            </a:r>
            <a:endParaRPr lang="hu-HU" sz="2400" dirty="0"/>
          </a:p>
          <a:p>
            <a:r>
              <a:rPr lang="fr-FR" sz="2400" dirty="0"/>
              <a:t>inventaire du monde &gt;&gt; usage du monde</a:t>
            </a:r>
            <a:endParaRPr lang="hu-HU" sz="2400" dirty="0"/>
          </a:p>
          <a:p>
            <a:r>
              <a:rPr lang="hu-HU" sz="2400" dirty="0"/>
              <a:t>&gt; </a:t>
            </a:r>
            <a:r>
              <a:rPr lang="fr-FR" sz="2400" dirty="0"/>
              <a:t>autorité discursive !</a:t>
            </a:r>
            <a:endParaRPr lang="hu-HU" sz="2400" dirty="0"/>
          </a:p>
          <a:p>
            <a:r>
              <a:rPr lang="fr-FR" sz="2400" dirty="0"/>
              <a:t>« émancipation » littérraire du récit de voyage</a:t>
            </a:r>
            <a:endParaRPr lang="hu-HU" sz="2400" dirty="0"/>
          </a:p>
          <a:p>
            <a:r>
              <a:rPr lang="fr-FR" sz="2400" dirty="0"/>
              <a:t>« outil à faire rêver »</a:t>
            </a:r>
            <a:endParaRPr lang="hu-HU" sz="2400" dirty="0"/>
          </a:p>
          <a:p>
            <a:r>
              <a:rPr lang="fr-FR" sz="2400" dirty="0"/>
              <a:t>ouverture vers un public moins philosophique</a:t>
            </a:r>
            <a:endParaRPr lang="hu-HU" sz="2400" dirty="0"/>
          </a:p>
          <a:p>
            <a:r>
              <a:rPr lang="fr-FR" sz="2400" dirty="0"/>
              <a:t>le renom de l’auteur valorise le récit !</a:t>
            </a:r>
            <a:endParaRPr lang="hu-HU" sz="2400" dirty="0"/>
          </a:p>
        </p:txBody>
      </p:sp>
      <p:pic>
        <p:nvPicPr>
          <p:cNvPr id="3" name="Hang 2">
            <a:hlinkClick r:id="" action="ppaction://media"/>
            <a:extLst>
              <a:ext uri="{FF2B5EF4-FFF2-40B4-BE49-F238E27FC236}">
                <a16:creationId xmlns:a16="http://schemas.microsoft.com/office/drawing/2014/main" id="{B1467C23-A561-4EDC-A9DD-CC7EFD2054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40874435"/>
      </p:ext>
    </p:extLst>
  </p:cSld>
  <p:clrMapOvr>
    <a:masterClrMapping/>
  </p:clrMapOvr>
  <mc:AlternateContent xmlns:mc="http://schemas.openxmlformats.org/markup-compatibility/2006">
    <mc:Choice xmlns:p14="http://schemas.microsoft.com/office/powerpoint/2010/main" Requires="p14">
      <p:transition spd="slow" p14:dur="2000" advTm="116390"/>
    </mc:Choice>
    <mc:Fallback>
      <p:transition spd="slow" advTm="116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C3C9739-F86D-49D6-AF3F-32412A3AAA1D}"/>
              </a:ext>
            </a:extLst>
          </p:cNvPr>
          <p:cNvSpPr>
            <a:spLocks noGrp="1"/>
          </p:cNvSpPr>
          <p:nvPr>
            <p:ph type="title"/>
          </p:nvPr>
        </p:nvSpPr>
        <p:spPr/>
        <p:txBody>
          <a:bodyPr/>
          <a:lstStyle/>
          <a:p>
            <a:r>
              <a:rPr lang="hu-HU" sz="2800" b="1" dirty="0">
                <a:solidFill>
                  <a:srgbClr val="0070C0"/>
                </a:solidFill>
                <a:latin typeface="Calibri" panose="020F0502020204030204" pitchFamily="34" charset="0"/>
                <a:cs typeface="Calibri" panose="020F0502020204030204" pitchFamily="34" charset="0"/>
              </a:rPr>
              <a:t>2. Chateaubriand, </a:t>
            </a:r>
            <a:r>
              <a:rPr lang="hu-HU" sz="2800" b="1" dirty="0" err="1">
                <a:solidFill>
                  <a:srgbClr val="0070C0"/>
                </a:solidFill>
                <a:latin typeface="Calibri" panose="020F0502020204030204" pitchFamily="34" charset="0"/>
                <a:cs typeface="Calibri" panose="020F0502020204030204" pitchFamily="34" charset="0"/>
              </a:rPr>
              <a:t>ou</a:t>
            </a:r>
            <a:r>
              <a:rPr lang="hu-HU" sz="2800" b="1" dirty="0">
                <a:solidFill>
                  <a:srgbClr val="0070C0"/>
                </a:solidFill>
                <a:latin typeface="Calibri" panose="020F0502020204030204" pitchFamily="34" charset="0"/>
                <a:cs typeface="Calibri" panose="020F0502020204030204" pitchFamily="34" charset="0"/>
              </a:rPr>
              <a:t> </a:t>
            </a:r>
            <a:r>
              <a:rPr lang="hu-HU" sz="2800" b="1" dirty="0" err="1">
                <a:solidFill>
                  <a:srgbClr val="0070C0"/>
                </a:solidFill>
                <a:latin typeface="Calibri" panose="020F0502020204030204" pitchFamily="34" charset="0"/>
                <a:cs typeface="Calibri" panose="020F0502020204030204" pitchFamily="34" charset="0"/>
              </a:rPr>
              <a:t>l’inspiration</a:t>
            </a:r>
            <a:r>
              <a:rPr lang="hu-HU" sz="2800" b="1" dirty="0">
                <a:solidFill>
                  <a:srgbClr val="0070C0"/>
                </a:solidFill>
                <a:latin typeface="Calibri" panose="020F0502020204030204" pitchFamily="34" charset="0"/>
                <a:cs typeface="Calibri" panose="020F0502020204030204" pitchFamily="34" charset="0"/>
              </a:rPr>
              <a:t> </a:t>
            </a:r>
            <a:r>
              <a:rPr lang="hu-HU" sz="2800" b="1" dirty="0" err="1">
                <a:solidFill>
                  <a:srgbClr val="0070C0"/>
                </a:solidFill>
                <a:latin typeface="Calibri" panose="020F0502020204030204" pitchFamily="34" charset="0"/>
                <a:cs typeface="Calibri" panose="020F0502020204030204" pitchFamily="34" charset="0"/>
              </a:rPr>
              <a:t>américaine</a:t>
            </a:r>
            <a:endParaRPr lang="hu-HU" sz="2800" b="1" dirty="0">
              <a:solidFill>
                <a:srgbClr val="0070C0"/>
              </a:solidFill>
              <a:latin typeface="Calibri" panose="020F0502020204030204" pitchFamily="34" charset="0"/>
              <a:cs typeface="Calibri" panose="020F0502020204030204" pitchFamily="34" charset="0"/>
            </a:endParaRPr>
          </a:p>
        </p:txBody>
      </p:sp>
      <p:sp>
        <p:nvSpPr>
          <p:cNvPr id="3" name="Tartalom helye 2">
            <a:extLst>
              <a:ext uri="{FF2B5EF4-FFF2-40B4-BE49-F238E27FC236}">
                <a16:creationId xmlns:a16="http://schemas.microsoft.com/office/drawing/2014/main" id="{C70260CB-49CC-494D-9A4D-31233B8C7231}"/>
              </a:ext>
            </a:extLst>
          </p:cNvPr>
          <p:cNvSpPr>
            <a:spLocks noGrp="1"/>
          </p:cNvSpPr>
          <p:nvPr>
            <p:ph idx="1"/>
          </p:nvPr>
        </p:nvSpPr>
        <p:spPr/>
        <p:txBody>
          <a:bodyPr/>
          <a:lstStyle/>
          <a:p>
            <a:r>
              <a:rPr lang="fr-FR" sz="2400" dirty="0"/>
              <a:t>Violences de la Révolution &gt;</a:t>
            </a:r>
            <a:r>
              <a:rPr lang="hu-HU" sz="2400" dirty="0"/>
              <a:t> </a:t>
            </a:r>
            <a:r>
              <a:rPr lang="fr-FR" sz="2400" dirty="0"/>
              <a:t>Amérique</a:t>
            </a:r>
            <a:endParaRPr lang="hu-HU" sz="2400" dirty="0"/>
          </a:p>
          <a:p>
            <a:r>
              <a:rPr lang="fr-FR" sz="2400" dirty="0"/>
              <a:t>Découverte des paysages + vie au contact des Indiens</a:t>
            </a:r>
            <a:endParaRPr lang="hu-HU" sz="2400" dirty="0"/>
          </a:p>
          <a:p>
            <a:r>
              <a:rPr lang="fr-FR" sz="2400" dirty="0"/>
              <a:t>notes volumineuses</a:t>
            </a:r>
            <a:r>
              <a:rPr lang="hu-HU" sz="2400" dirty="0"/>
              <a:t> </a:t>
            </a:r>
            <a:r>
              <a:rPr lang="fr-FR" sz="2400" dirty="0"/>
              <a:t>+ source d’inspiration &gt; </a:t>
            </a:r>
            <a:r>
              <a:rPr lang="fr-FR" sz="2400" i="1" dirty="0"/>
              <a:t>Atala</a:t>
            </a:r>
            <a:r>
              <a:rPr lang="hu-HU" sz="2400" i="1" dirty="0"/>
              <a:t>…</a:t>
            </a:r>
            <a:endParaRPr lang="hu-HU" sz="2400" dirty="0"/>
          </a:p>
          <a:p>
            <a:r>
              <a:rPr lang="fr-FR" sz="2400" dirty="0"/>
              <a:t>relation + notices historiques + histoire des voyages</a:t>
            </a:r>
            <a:endParaRPr lang="hu-HU" sz="2400" dirty="0"/>
          </a:p>
          <a:p>
            <a:r>
              <a:rPr lang="fr-FR" sz="2400" dirty="0"/>
              <a:t>Date du voyage &gt; publication </a:t>
            </a:r>
            <a:r>
              <a:rPr lang="hu-HU" sz="2400" dirty="0"/>
              <a:t>&lt; </a:t>
            </a:r>
            <a:r>
              <a:rPr lang="fr-FR" sz="2400" dirty="0"/>
              <a:t>décalage &gt; doutes</a:t>
            </a:r>
            <a:endParaRPr lang="hu-HU" sz="2400" dirty="0"/>
          </a:p>
          <a:p>
            <a:r>
              <a:rPr lang="fr-FR" sz="2400" dirty="0"/>
              <a:t>périple rapide </a:t>
            </a:r>
            <a:r>
              <a:rPr lang="hu-HU" sz="2400" dirty="0"/>
              <a:t>&lt;&gt;</a:t>
            </a:r>
            <a:r>
              <a:rPr lang="fr-FR" sz="2400" dirty="0"/>
              <a:t> attente du public</a:t>
            </a:r>
            <a:endParaRPr lang="hu-HU" sz="2400" dirty="0"/>
          </a:p>
          <a:p>
            <a:r>
              <a:rPr lang="fr-FR" sz="2400" dirty="0"/>
              <a:t>passages empruntés (cf. la visite au Niagara)</a:t>
            </a:r>
            <a:endParaRPr lang="hu-HU" sz="2400" dirty="0"/>
          </a:p>
          <a:p>
            <a:r>
              <a:rPr lang="fr-FR" sz="2400" dirty="0"/>
              <a:t>Romanti</a:t>
            </a:r>
            <a:r>
              <a:rPr lang="hu-HU" sz="2400" dirty="0" err="1"/>
              <a:t>que</a:t>
            </a:r>
            <a:r>
              <a:rPr lang="fr-FR" sz="2400" dirty="0"/>
              <a:t> ? </a:t>
            </a:r>
            <a:r>
              <a:rPr lang="hu-HU" sz="2400" dirty="0" err="1"/>
              <a:t>Éclairé</a:t>
            </a:r>
            <a:r>
              <a:rPr lang="hu-HU" sz="2400" dirty="0"/>
              <a:t>?</a:t>
            </a:r>
          </a:p>
          <a:p>
            <a:r>
              <a:rPr lang="fr-FR" sz="2400" dirty="0"/>
              <a:t>mœurs, histoire naturelle, fêtes, langues, religion</a:t>
            </a:r>
            <a:r>
              <a:rPr lang="hu-HU" sz="2400" dirty="0"/>
              <a:t>…</a:t>
            </a:r>
          </a:p>
          <a:p>
            <a:r>
              <a:rPr lang="fr-FR" sz="2400" dirty="0"/>
              <a:t>itinéraire &gt; événements</a:t>
            </a:r>
            <a:r>
              <a:rPr lang="hu-HU" sz="2400" dirty="0"/>
              <a:t>, </a:t>
            </a:r>
            <a:r>
              <a:rPr lang="fr-FR" sz="2400" dirty="0"/>
              <a:t>impressions +</a:t>
            </a:r>
            <a:r>
              <a:rPr lang="hu-HU" sz="2400" dirty="0"/>
              <a:t> </a:t>
            </a:r>
            <a:r>
              <a:rPr lang="fr-FR" sz="2400" dirty="0"/>
              <a:t>réflexions</a:t>
            </a:r>
            <a:endParaRPr lang="hu-HU" sz="2400" dirty="0"/>
          </a:p>
          <a:p>
            <a:endParaRPr lang="hu-HU" dirty="0"/>
          </a:p>
        </p:txBody>
      </p:sp>
      <p:pic>
        <p:nvPicPr>
          <p:cNvPr id="5" name="Hang 4">
            <a:hlinkClick r:id="" action="ppaction://media"/>
            <a:extLst>
              <a:ext uri="{FF2B5EF4-FFF2-40B4-BE49-F238E27FC236}">
                <a16:creationId xmlns:a16="http://schemas.microsoft.com/office/drawing/2014/main" id="{CCC43975-7B6F-4B00-AB8C-36E949AC97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99229865"/>
      </p:ext>
    </p:extLst>
  </p:cSld>
  <p:clrMapOvr>
    <a:masterClrMapping/>
  </p:clrMapOvr>
  <mc:AlternateContent xmlns:mc="http://schemas.openxmlformats.org/markup-compatibility/2006">
    <mc:Choice xmlns:p14="http://schemas.microsoft.com/office/powerpoint/2010/main" Requires="p14">
      <p:transition spd="slow" p14:dur="2000" advTm="266306"/>
    </mc:Choice>
    <mc:Fallback>
      <p:transition spd="slow" advTm="266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ím 1">
            <a:extLst>
              <a:ext uri="{FF2B5EF4-FFF2-40B4-BE49-F238E27FC236}">
                <a16:creationId xmlns:a16="http://schemas.microsoft.com/office/drawing/2014/main" id="{251FA5AC-D17A-4227-9828-44FD02E9493E}"/>
              </a:ext>
            </a:extLst>
          </p:cNvPr>
          <p:cNvSpPr>
            <a:spLocks noGrp="1"/>
          </p:cNvSpPr>
          <p:nvPr>
            <p:ph type="title"/>
          </p:nvPr>
        </p:nvSpPr>
        <p:spPr/>
        <p:txBody>
          <a:bodyPr/>
          <a:lstStyle/>
          <a:p>
            <a:r>
              <a:rPr lang="hu-HU" altLang="hu-HU" dirty="0"/>
              <a:t>François-René de Chateaubriand</a:t>
            </a:r>
          </a:p>
        </p:txBody>
      </p:sp>
      <p:pic>
        <p:nvPicPr>
          <p:cNvPr id="6147" name="Tartalom helye 4">
            <a:extLst>
              <a:ext uri="{FF2B5EF4-FFF2-40B4-BE49-F238E27FC236}">
                <a16:creationId xmlns:a16="http://schemas.microsoft.com/office/drawing/2014/main" id="{3DEEB7DC-51C7-44A6-ABE2-5D5E179CAED5}"/>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4797425" y="1564200"/>
            <a:ext cx="2667000" cy="3269226"/>
          </a:xfrm>
        </p:spPr>
      </p:pic>
      <p:sp>
        <p:nvSpPr>
          <p:cNvPr id="6148" name="Szöveg helye 3">
            <a:extLst>
              <a:ext uri="{FF2B5EF4-FFF2-40B4-BE49-F238E27FC236}">
                <a16:creationId xmlns:a16="http://schemas.microsoft.com/office/drawing/2014/main" id="{47FBD579-E8F5-449D-85EF-EE40BD8545FB}"/>
              </a:ext>
            </a:extLst>
          </p:cNvPr>
          <p:cNvSpPr>
            <a:spLocks noGrp="1"/>
          </p:cNvSpPr>
          <p:nvPr>
            <p:ph type="body" sz="half" idx="2"/>
          </p:nvPr>
        </p:nvSpPr>
        <p:spPr/>
        <p:txBody>
          <a:bodyPr/>
          <a:lstStyle/>
          <a:p>
            <a:r>
              <a:rPr lang="hu-HU" altLang="hu-HU" dirty="0"/>
              <a:t>1768-1848</a:t>
            </a:r>
          </a:p>
          <a:p>
            <a:r>
              <a:rPr lang="hu-HU" altLang="hu-HU" dirty="0" err="1"/>
              <a:t>Voyage</a:t>
            </a:r>
            <a:r>
              <a:rPr lang="hu-HU" altLang="hu-HU" dirty="0"/>
              <a:t> </a:t>
            </a:r>
            <a:r>
              <a:rPr lang="hu-HU" altLang="hu-HU" dirty="0" err="1"/>
              <a:t>en</a:t>
            </a:r>
            <a:r>
              <a:rPr lang="hu-HU" altLang="hu-HU" dirty="0"/>
              <a:t> </a:t>
            </a:r>
            <a:r>
              <a:rPr lang="hu-HU" altLang="hu-HU" dirty="0" err="1"/>
              <a:t>Amérique</a:t>
            </a:r>
            <a:r>
              <a:rPr lang="hu-HU" altLang="hu-HU" dirty="0"/>
              <a:t>: 1791-1792</a:t>
            </a:r>
          </a:p>
          <a:p>
            <a:r>
              <a:rPr lang="hu-HU" altLang="hu-HU" dirty="0" err="1"/>
              <a:t>Parution</a:t>
            </a:r>
            <a:r>
              <a:rPr lang="hu-HU" altLang="hu-HU" dirty="0"/>
              <a:t>: 1827</a:t>
            </a:r>
          </a:p>
          <a:p>
            <a:r>
              <a:rPr lang="fr-FR" dirty="0"/>
              <a:t>visite au général Washington</a:t>
            </a:r>
            <a:endParaRPr lang="hu-HU" dirty="0"/>
          </a:p>
          <a:p>
            <a:r>
              <a:rPr lang="fr-FR" dirty="0"/>
              <a:t>comparaison avec « Buonaparte »</a:t>
            </a:r>
            <a:endParaRPr lang="hu-HU" dirty="0"/>
          </a:p>
          <a:p>
            <a:endParaRPr lang="hu-HU" altLang="hu-HU" dirty="0"/>
          </a:p>
        </p:txBody>
      </p:sp>
      <p:pic>
        <p:nvPicPr>
          <p:cNvPr id="3" name="Hang 2">
            <a:hlinkClick r:id="" action="ppaction://media"/>
            <a:extLst>
              <a:ext uri="{FF2B5EF4-FFF2-40B4-BE49-F238E27FC236}">
                <a16:creationId xmlns:a16="http://schemas.microsoft.com/office/drawing/2014/main" id="{4C7A3040-C4FA-43E1-A208-4221E71FBB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959"/>
    </mc:Choice>
    <mc:Fallback>
      <p:transition spd="slow" advTm="53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1A1003C-6111-42D9-A090-1E255023DB0F}"/>
              </a:ext>
            </a:extLst>
          </p:cNvPr>
          <p:cNvSpPr>
            <a:spLocks noGrp="1"/>
          </p:cNvSpPr>
          <p:nvPr>
            <p:ph type="title"/>
          </p:nvPr>
        </p:nvSpPr>
        <p:spPr/>
        <p:txBody>
          <a:bodyPr/>
          <a:lstStyle/>
          <a:p>
            <a:r>
              <a:rPr lang="hu-HU" sz="2800" b="1" dirty="0">
                <a:solidFill>
                  <a:srgbClr val="0070C0"/>
                </a:solidFill>
              </a:rPr>
              <a:t>Chateaubriand </a:t>
            </a:r>
            <a:r>
              <a:rPr lang="hu-HU" sz="2800" b="1" dirty="0" err="1">
                <a:solidFill>
                  <a:srgbClr val="0070C0"/>
                </a:solidFill>
              </a:rPr>
              <a:t>rencontre</a:t>
            </a:r>
            <a:r>
              <a:rPr lang="hu-HU" sz="2800" b="1" dirty="0">
                <a:solidFill>
                  <a:srgbClr val="0070C0"/>
                </a:solidFill>
              </a:rPr>
              <a:t> Washington</a:t>
            </a:r>
          </a:p>
        </p:txBody>
      </p:sp>
      <p:sp>
        <p:nvSpPr>
          <p:cNvPr id="3" name="Tartalom helye 2">
            <a:extLst>
              <a:ext uri="{FF2B5EF4-FFF2-40B4-BE49-F238E27FC236}">
                <a16:creationId xmlns:a16="http://schemas.microsoft.com/office/drawing/2014/main" id="{6B13E5B5-EC13-4DD4-A7B0-FB5F57300BEA}"/>
              </a:ext>
            </a:extLst>
          </p:cNvPr>
          <p:cNvSpPr>
            <a:spLocks noGrp="1"/>
          </p:cNvSpPr>
          <p:nvPr>
            <p:ph idx="1"/>
          </p:nvPr>
        </p:nvSpPr>
        <p:spPr>
          <a:xfrm>
            <a:off x="457200" y="1052736"/>
            <a:ext cx="8229600" cy="5073427"/>
          </a:xfrm>
        </p:spPr>
        <p:txBody>
          <a:bodyPr/>
          <a:lstStyle/>
          <a:p>
            <a:pPr marL="0" indent="0" algn="just">
              <a:spcAft>
                <a:spcPts val="0"/>
              </a:spcAft>
              <a:buNone/>
            </a:pPr>
            <a:r>
              <a:rPr lang="fr-FR" sz="1600" i="1" dirty="0">
                <a:latin typeface="Times New Roman" panose="02020603050405020304" pitchFamily="18" charset="0"/>
                <a:ea typeface="Times New Roman" panose="02020603050405020304" pitchFamily="18" charset="0"/>
              </a:rPr>
              <a:t>Une petite maison dans le genre anglais, ressemblant aux maisons voisines, était le palais du Président des Etats-Unis : point de gardes, pas même de valets. Je frappai ; une jeune servante ouvrit. Je lui demandai si le général était chez lui ; elle me répondit qu'il y était. Je répliquai que j'avais une lettre à lui remettre. La servante me demanda mon nom, difficile à prononcer en anglais, et qu'elle ne put retenir. Elle me dit alors doucement : Walk in, sir , " Entrez, monsieur ; " et elle marcha devant moi dans un de ces étroits et longs corridors qui servent de vestibule aux maisons anglaises : elle m'introduisit dans un parloir, où elle me pria d'attendre le général. Je n'étais pas ému. La grandeur de l'âme ou celle de la fortune ne m'imposent point : j'admire la première sans en être écrasé ; la seconde m'inspire plus de pitié que de respect. Visage d'homme ne me troublera jamais. Au bout de quelques minutes le général entra. C'était un homme d'une grande taille, d'un air calme et froid plutôt que noble : il est ressemblant dans ses gravures. Je lui présentai ma lettre en silence ; il l'ouvrit, courut à la signature, qu'il lut tout haut avec exclamation : " Le colonel Amand ! " C'était ainsi qu'il appelait et qu'avait signé le marquis de La Rouairie.</a:t>
            </a:r>
            <a:r>
              <a:rPr lang="hu-HU" sz="1600" i="1" dirty="0">
                <a:latin typeface="Times New Roman" panose="02020603050405020304" pitchFamily="18" charset="0"/>
                <a:ea typeface="Times New Roman" panose="02020603050405020304" pitchFamily="18" charset="0"/>
              </a:rPr>
              <a:t> </a:t>
            </a:r>
            <a:r>
              <a:rPr lang="fr-FR" sz="1600" i="1" dirty="0">
                <a:latin typeface="Times New Roman" panose="02020603050405020304" pitchFamily="18" charset="0"/>
                <a:ea typeface="Times New Roman" panose="02020603050405020304" pitchFamily="18" charset="0"/>
              </a:rPr>
              <a:t>Nous nous assîmes ; je lui expliquai, tant bien que mal, le motif de mon voyage. Il me répondait par monosyllabes français ou anglais, et m'écoutait avec une sorte d'étonnement. Je m'en aperçus, et je lui dis avec un peu de vivacité : " Mais il est moins difficile de découvrir le passage du nord-ouest que de créer un peuple comme vous l'avez fait. " Well, well, young man ! s'écria-t-il en me tendant la main. Il m'invita à dîner pour le jour suivant, et nous nous quittâmes</a:t>
            </a:r>
            <a:r>
              <a:rPr lang="fr-FR" sz="1400" i="1" dirty="0">
                <a:latin typeface="Times New Roman" panose="02020603050405020304" pitchFamily="18" charset="0"/>
                <a:ea typeface="Times New Roman" panose="02020603050405020304" pitchFamily="18" charset="0"/>
              </a:rPr>
              <a:t>. </a:t>
            </a:r>
            <a:endParaRPr lang="hu-HU" sz="1400" i="1" dirty="0">
              <a:latin typeface="Times New Roman" panose="02020603050405020304" pitchFamily="18" charset="0"/>
              <a:ea typeface="Times New Roman" panose="02020603050405020304" pitchFamily="18" charset="0"/>
            </a:endParaRPr>
          </a:p>
          <a:p>
            <a:pPr marL="0" indent="0" algn="just">
              <a:spcAft>
                <a:spcPts val="0"/>
              </a:spcAft>
              <a:buNone/>
            </a:pPr>
            <a:endParaRPr lang="hu-HU" sz="1400" i="1" dirty="0">
              <a:latin typeface="Times New Roman" panose="02020603050405020304" pitchFamily="18" charset="0"/>
            </a:endParaRPr>
          </a:p>
          <a:p>
            <a:pPr marL="0" indent="0" algn="just">
              <a:spcAft>
                <a:spcPts val="0"/>
              </a:spcAft>
              <a:buNone/>
            </a:pPr>
            <a:r>
              <a:rPr lang="hu-HU" sz="1400" i="1" dirty="0">
                <a:latin typeface="Times New Roman" panose="02020603050405020304" pitchFamily="18" charset="0"/>
              </a:rPr>
              <a:t>(</a:t>
            </a:r>
            <a:r>
              <a:rPr lang="hu-HU" sz="1400" dirty="0">
                <a:latin typeface="Times New Roman" panose="02020603050405020304" pitchFamily="18" charset="0"/>
              </a:rPr>
              <a:t>Chateaubriand,</a:t>
            </a:r>
            <a:r>
              <a:rPr lang="hu-HU" sz="1400" i="1" dirty="0">
                <a:latin typeface="Times New Roman" panose="02020603050405020304" pitchFamily="18" charset="0"/>
              </a:rPr>
              <a:t> </a:t>
            </a:r>
            <a:r>
              <a:rPr lang="hu-HU" sz="1400" i="1" dirty="0" err="1">
                <a:latin typeface="Times New Roman" panose="02020603050405020304" pitchFamily="18" charset="0"/>
              </a:rPr>
              <a:t>Voyage</a:t>
            </a:r>
            <a:r>
              <a:rPr lang="hu-HU" sz="1400" i="1" dirty="0">
                <a:latin typeface="Times New Roman" panose="02020603050405020304" pitchFamily="18" charset="0"/>
              </a:rPr>
              <a:t> </a:t>
            </a:r>
            <a:r>
              <a:rPr lang="hu-HU" sz="1400" i="1" dirty="0" err="1">
                <a:latin typeface="Times New Roman" panose="02020603050405020304" pitchFamily="18" charset="0"/>
              </a:rPr>
              <a:t>en</a:t>
            </a:r>
            <a:r>
              <a:rPr lang="hu-HU" sz="1400" i="1" dirty="0">
                <a:latin typeface="Times New Roman" panose="02020603050405020304" pitchFamily="18" charset="0"/>
              </a:rPr>
              <a:t> </a:t>
            </a:r>
            <a:r>
              <a:rPr lang="hu-HU" sz="1400" i="1" dirty="0" err="1">
                <a:latin typeface="Times New Roman" panose="02020603050405020304" pitchFamily="18" charset="0"/>
              </a:rPr>
              <a:t>Amérique</a:t>
            </a:r>
            <a:r>
              <a:rPr lang="hu-HU" sz="1400" i="1" dirty="0">
                <a:latin typeface="Times New Roman" panose="02020603050405020304" pitchFamily="18" charset="0"/>
              </a:rPr>
              <a:t>)</a:t>
            </a:r>
            <a:endParaRPr lang="hu-HU" sz="1400" dirty="0"/>
          </a:p>
        </p:txBody>
      </p:sp>
      <p:pic>
        <p:nvPicPr>
          <p:cNvPr id="4" name="Hang 3">
            <a:hlinkClick r:id="" action="ppaction://media"/>
            <a:extLst>
              <a:ext uri="{FF2B5EF4-FFF2-40B4-BE49-F238E27FC236}">
                <a16:creationId xmlns:a16="http://schemas.microsoft.com/office/drawing/2014/main" id="{849A28CC-FD4E-46F0-8628-834F69F52B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42547092"/>
      </p:ext>
    </p:extLst>
  </p:cSld>
  <p:clrMapOvr>
    <a:masterClrMapping/>
  </p:clrMapOvr>
  <mc:AlternateContent xmlns:mc="http://schemas.openxmlformats.org/markup-compatibility/2006">
    <mc:Choice xmlns:p14="http://schemas.microsoft.com/office/powerpoint/2010/main" Requires="p14">
      <p:transition spd="slow" p14:dur="2000" advTm="119094"/>
    </mc:Choice>
    <mc:Fallback>
      <p:transition spd="slow" advTm="119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03C2E6B-8945-4730-B90A-D19282D17058}"/>
              </a:ext>
            </a:extLst>
          </p:cNvPr>
          <p:cNvSpPr>
            <a:spLocks noGrp="1"/>
          </p:cNvSpPr>
          <p:nvPr>
            <p:ph type="title"/>
          </p:nvPr>
        </p:nvSpPr>
        <p:spPr/>
        <p:txBody>
          <a:bodyPr/>
          <a:lstStyle/>
          <a:p>
            <a:r>
              <a:rPr lang="hu-HU" sz="2800" b="1" dirty="0">
                <a:solidFill>
                  <a:srgbClr val="0070C0"/>
                </a:solidFill>
                <a:cs typeface="Calibri" panose="020F0502020204030204" pitchFamily="34" charset="0"/>
              </a:rPr>
              <a:t>Washington </a:t>
            </a:r>
            <a:r>
              <a:rPr lang="hu-HU" sz="2800" b="1" dirty="0" err="1">
                <a:solidFill>
                  <a:srgbClr val="0070C0"/>
                </a:solidFill>
                <a:cs typeface="Calibri" panose="020F0502020204030204" pitchFamily="34" charset="0"/>
              </a:rPr>
              <a:t>vs</a:t>
            </a:r>
            <a:r>
              <a:rPr lang="hu-HU" sz="2800" b="1" dirty="0">
                <a:solidFill>
                  <a:srgbClr val="0070C0"/>
                </a:solidFill>
                <a:cs typeface="Calibri" panose="020F0502020204030204" pitchFamily="34" charset="0"/>
              </a:rPr>
              <a:t>. </a:t>
            </a:r>
            <a:r>
              <a:rPr lang="hu-HU" sz="2800" b="1" dirty="0" err="1">
                <a:solidFill>
                  <a:srgbClr val="0070C0"/>
                </a:solidFill>
                <a:cs typeface="Calibri" panose="020F0502020204030204" pitchFamily="34" charset="0"/>
              </a:rPr>
              <a:t>Napoléon</a:t>
            </a:r>
            <a:endParaRPr lang="hu-HU" sz="2800" b="1" dirty="0">
              <a:solidFill>
                <a:srgbClr val="0070C0"/>
              </a:solidFill>
              <a:cs typeface="Calibri" panose="020F0502020204030204" pitchFamily="34" charset="0"/>
            </a:endParaRPr>
          </a:p>
        </p:txBody>
      </p:sp>
      <p:sp>
        <p:nvSpPr>
          <p:cNvPr id="3" name="Tartalom helye 2">
            <a:extLst>
              <a:ext uri="{FF2B5EF4-FFF2-40B4-BE49-F238E27FC236}">
                <a16:creationId xmlns:a16="http://schemas.microsoft.com/office/drawing/2014/main" id="{D341B190-1702-4DFB-937F-2BC0D9432ACD}"/>
              </a:ext>
            </a:extLst>
          </p:cNvPr>
          <p:cNvSpPr>
            <a:spLocks noGrp="1"/>
          </p:cNvSpPr>
          <p:nvPr>
            <p:ph idx="1"/>
          </p:nvPr>
        </p:nvSpPr>
        <p:spPr>
          <a:xfrm>
            <a:off x="457200" y="1196752"/>
            <a:ext cx="8229600" cy="4929411"/>
          </a:xfrm>
        </p:spPr>
        <p:txBody>
          <a:bodyPr/>
          <a:lstStyle/>
          <a:p>
            <a:pPr marL="0" indent="0" algn="just">
              <a:spcAft>
                <a:spcPts val="0"/>
              </a:spcAft>
              <a:buNone/>
            </a:pPr>
            <a:r>
              <a:rPr lang="fr-FR" sz="1400" i="1" dirty="0">
                <a:latin typeface="Times New Roman" panose="02020603050405020304" pitchFamily="18" charset="0"/>
                <a:ea typeface="Times New Roman" panose="02020603050405020304" pitchFamily="18" charset="0"/>
                <a:cs typeface="Times New Roman" panose="02020603050405020304" pitchFamily="18" charset="0"/>
              </a:rPr>
              <a:t>Washington est descendu dans la tombe avant qu'un peu de bruit se fût attaché à mes pas ; j'ai passé devant lui comme l'être le plus inconnu ; il était dans tout son éclat, et moi dans toute mon obscurité. Mon nom n'est peut-être pas demeuré un jour entier dans sa mémoire. Heureux pourtant que ses regards soient tombés sur moi ! je m'en suis senti échauffé le reste de ma vie : il y a une vertu dans les regards d'un grand homme. </a:t>
            </a:r>
            <a:endParaRPr lang="hu-HU" sz="14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spcAft>
                <a:spcPts val="0"/>
              </a:spcAft>
              <a:buNone/>
            </a:pPr>
            <a:r>
              <a:rPr lang="fr-FR" sz="1400" i="1" dirty="0">
                <a:latin typeface="Times New Roman" panose="02020603050405020304" pitchFamily="18" charset="0"/>
                <a:ea typeface="Times New Roman" panose="02020603050405020304" pitchFamily="18" charset="0"/>
                <a:cs typeface="Times New Roman" panose="02020603050405020304" pitchFamily="18" charset="0"/>
              </a:rPr>
              <a:t>J'ai vu depuis Buonaparte : ainsi la Providence m'a montré les deux personnages qu'elle s'était plu à mettre à la tête des destinées de leurs siècles. </a:t>
            </a:r>
            <a:endParaRPr lang="hu-HU" sz="14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spcAft>
                <a:spcPts val="0"/>
              </a:spcAft>
              <a:buNone/>
            </a:pPr>
            <a:r>
              <a:rPr lang="fr-FR" sz="1400" i="1" dirty="0">
                <a:latin typeface="Times New Roman" panose="02020603050405020304" pitchFamily="18" charset="0"/>
                <a:ea typeface="Times New Roman" panose="02020603050405020304" pitchFamily="18" charset="0"/>
                <a:cs typeface="Times New Roman" panose="02020603050405020304" pitchFamily="18" charset="0"/>
              </a:rPr>
              <a:t>Si l'on compare Washington et Buonaparte homme à homme, le génie du premier semble d'un vol moins élevé que celui du second. Washington n'appartient pas, comme Buonaparte, à cette race des Alexandre et des César, qui dépasse la stature de l'espèce humaine. Rien d'étonnant ne s'attache à sa personne ; il n'est point placé sur un vaste théâtre ; il n'est point aux prises avec les capitaines les plus habiles et les plus puissants monarques du temps ; il ne traverse point les mers ; il ne court point de Memphis à Vienne et de Cadix à Moscou : il se défend avec une poignée de citoyens sur une terre sans souvenirs et sans célébrité, dans le cercle étroit des foyers domestiques…</a:t>
            </a:r>
            <a:r>
              <a:rPr lang="hu-HU" sz="1400" i="1" dirty="0">
                <a:latin typeface="Times New Roman" panose="02020603050405020304" pitchFamily="18" charset="0"/>
                <a:ea typeface="Times New Roman" panose="02020603050405020304" pitchFamily="18" charset="0"/>
                <a:cs typeface="Times New Roman" panose="02020603050405020304" pitchFamily="18" charset="0"/>
              </a:rPr>
              <a:t>.</a:t>
            </a:r>
            <a:r>
              <a:rPr lang="fr-FR" sz="1400" i="1" dirty="0">
                <a:latin typeface="Times New Roman" panose="02020603050405020304" pitchFamily="18" charset="0"/>
                <a:ea typeface="Times New Roman" panose="02020603050405020304" pitchFamily="18" charset="0"/>
                <a:cs typeface="Times New Roman" panose="02020603050405020304" pitchFamily="18" charset="0"/>
              </a:rPr>
              <a:t> Quelque chose de silencieux enveloppe les actions de Washington. il agit avec lenteur : on dirait qu'il se sent le mandataire de la liberté de l'avenir, et qu'il craint de la compromettre. Ce ne sont pas ses destinées que porte ce héros d'une nouvelle espèce, ce sont celles de son pays ; il ne se permet pas de jouer ce qui ne lui appartient pas. Mais de cette profonde obscurité quelle lumière va jaillir ! Cherchez les bois inconnus où brilla l'épée de Washington, qu'y trouverez-vous ? Des tombeaux ? Non, un monde ! Washington a laissé les Etats-Unis pour trophée sur son champ de bataille</a:t>
            </a:r>
            <a:r>
              <a:rPr lang="hu-HU" sz="1400" i="1" dirty="0">
                <a:latin typeface="Times New Roman" panose="02020603050405020304" pitchFamily="18" charset="0"/>
                <a:ea typeface="Times New Roman" panose="02020603050405020304" pitchFamily="18" charset="0"/>
                <a:cs typeface="Times New Roman" panose="02020603050405020304" pitchFamily="18" charset="0"/>
              </a:rPr>
              <a:t>.</a:t>
            </a:r>
          </a:p>
          <a:p>
            <a:pPr marL="0" indent="0" algn="just">
              <a:spcAft>
                <a:spcPts val="0"/>
              </a:spcAft>
              <a:buNone/>
            </a:pPr>
            <a:r>
              <a:rPr lang="hu-HU" sz="1400" i="1" dirty="0">
                <a:latin typeface="Times New Roman" panose="02020603050405020304" pitchFamily="18" charset="0"/>
                <a:ea typeface="Times New Roman" panose="02020603050405020304" pitchFamily="18" charset="0"/>
                <a:cs typeface="Times New Roman" panose="02020603050405020304" pitchFamily="18" charset="0"/>
              </a:rPr>
              <a:t> </a:t>
            </a:r>
            <a:r>
              <a:rPr lang="hu-HU" sz="1400" i="1" dirty="0">
                <a:latin typeface="Times New Roman" panose="02020603050405020304" pitchFamily="18" charset="0"/>
                <a:cs typeface="Times New Roman" panose="02020603050405020304" pitchFamily="18" charset="0"/>
              </a:rPr>
              <a:t>(</a:t>
            </a:r>
            <a:r>
              <a:rPr lang="hu-HU" sz="1400" dirty="0">
                <a:latin typeface="Times New Roman" panose="02020603050405020304" pitchFamily="18" charset="0"/>
                <a:cs typeface="Times New Roman" panose="02020603050405020304" pitchFamily="18" charset="0"/>
              </a:rPr>
              <a:t>Chateaubriand</a:t>
            </a:r>
            <a:r>
              <a:rPr lang="hu-HU" sz="1400" i="1" dirty="0">
                <a:latin typeface="Times New Roman" panose="02020603050405020304" pitchFamily="18" charset="0"/>
                <a:cs typeface="Times New Roman" panose="02020603050405020304" pitchFamily="18" charset="0"/>
              </a:rPr>
              <a:t>, </a:t>
            </a:r>
            <a:r>
              <a:rPr lang="hu-HU" sz="1400" i="1" dirty="0" err="1">
                <a:latin typeface="Times New Roman" panose="02020603050405020304" pitchFamily="18" charset="0"/>
                <a:cs typeface="Times New Roman" panose="02020603050405020304" pitchFamily="18" charset="0"/>
              </a:rPr>
              <a:t>Voyage</a:t>
            </a:r>
            <a:r>
              <a:rPr lang="hu-HU" sz="1400" i="1" dirty="0">
                <a:latin typeface="Times New Roman" panose="02020603050405020304" pitchFamily="18" charset="0"/>
                <a:cs typeface="Times New Roman" panose="02020603050405020304" pitchFamily="18" charset="0"/>
              </a:rPr>
              <a:t> </a:t>
            </a:r>
            <a:r>
              <a:rPr lang="hu-HU" sz="1400" i="1" dirty="0" err="1">
                <a:latin typeface="Times New Roman" panose="02020603050405020304" pitchFamily="18" charset="0"/>
                <a:cs typeface="Times New Roman" panose="02020603050405020304" pitchFamily="18" charset="0"/>
              </a:rPr>
              <a:t>en</a:t>
            </a:r>
            <a:r>
              <a:rPr lang="hu-HU" sz="1400" i="1" dirty="0">
                <a:latin typeface="Times New Roman" panose="02020603050405020304" pitchFamily="18" charset="0"/>
                <a:cs typeface="Times New Roman" panose="02020603050405020304" pitchFamily="18" charset="0"/>
              </a:rPr>
              <a:t> </a:t>
            </a:r>
            <a:r>
              <a:rPr lang="hu-HU" sz="1400" i="1" dirty="0" err="1">
                <a:latin typeface="Times New Roman" panose="02020603050405020304" pitchFamily="18" charset="0"/>
                <a:cs typeface="Times New Roman" panose="02020603050405020304" pitchFamily="18" charset="0"/>
              </a:rPr>
              <a:t>Amérique</a:t>
            </a:r>
            <a:r>
              <a:rPr lang="hu-HU" sz="1400" i="1" dirty="0">
                <a:latin typeface="Times New Roman" panose="02020603050405020304" pitchFamily="18" charset="0"/>
                <a:cs typeface="Times New Roman" panose="02020603050405020304" pitchFamily="18" charset="0"/>
              </a:rPr>
              <a:t>)</a:t>
            </a:r>
            <a:r>
              <a:rPr lang="hu-HU" dirty="0"/>
              <a:t> </a:t>
            </a:r>
          </a:p>
        </p:txBody>
      </p:sp>
      <p:pic>
        <p:nvPicPr>
          <p:cNvPr id="4" name="Hang 3">
            <a:hlinkClick r:id="" action="ppaction://media"/>
            <a:extLst>
              <a:ext uri="{FF2B5EF4-FFF2-40B4-BE49-F238E27FC236}">
                <a16:creationId xmlns:a16="http://schemas.microsoft.com/office/drawing/2014/main" id="{ED220BEE-19D3-4864-9D85-22339D9477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32252178"/>
      </p:ext>
    </p:extLst>
  </p:cSld>
  <p:clrMapOvr>
    <a:masterClrMapping/>
  </p:clrMapOvr>
  <mc:AlternateContent xmlns:mc="http://schemas.openxmlformats.org/markup-compatibility/2006">
    <mc:Choice xmlns:p14="http://schemas.microsoft.com/office/powerpoint/2010/main" Requires="p14">
      <p:transition spd="slow" p14:dur="2000" advTm="124496"/>
    </mc:Choice>
    <mc:Fallback>
      <p:transition spd="slow" advTm="124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1377</TotalTime>
  <Words>1828</Words>
  <Application>Microsoft Office PowerPoint</Application>
  <PresentationFormat>Diavetítés a képernyőre (4:3 oldalarány)</PresentationFormat>
  <Paragraphs>107</Paragraphs>
  <Slides>17</Slides>
  <Notes>0</Notes>
  <HiddenSlides>0</HiddenSlides>
  <MMClips>17</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17</vt:i4>
      </vt:variant>
    </vt:vector>
  </HeadingPairs>
  <TitlesOfParts>
    <vt:vector size="22" baseType="lpstr">
      <vt:lpstr>Arial</vt:lpstr>
      <vt:lpstr>Calibri</vt:lpstr>
      <vt:lpstr>Times New Roman</vt:lpstr>
      <vt:lpstr>Wingdings</vt:lpstr>
      <vt:lpstr>Alapértelmezett terv</vt:lpstr>
      <vt:lpstr>PowerPoint-bemutató</vt:lpstr>
      <vt:lpstr>Les écrivains voyageurs  („Les écrivains voyageurs2020.docx”)  Géza Szász Université de Szeged Département d’études françaises </vt:lpstr>
      <vt:lpstr>PowerPoint-bemutató</vt:lpstr>
      <vt:lpstr>1. La genèse d’un type </vt:lpstr>
      <vt:lpstr>L’apport de l’écrivain voyageur</vt:lpstr>
      <vt:lpstr>2. Chateaubriand, ou l’inspiration américaine</vt:lpstr>
      <vt:lpstr>François-René de Chateaubriand</vt:lpstr>
      <vt:lpstr>Chateaubriand rencontre Washington</vt:lpstr>
      <vt:lpstr>Washington vs. Napoléon</vt:lpstr>
      <vt:lpstr>3. Nerval, ou la tentation de l’amour à l’orientale</vt:lpstr>
      <vt:lpstr>Gérard de Nerval</vt:lpstr>
      <vt:lpstr>Nerval écrit…</vt:lpstr>
      <vt:lpstr>4. Flaubert, ou le voyage photographié</vt:lpstr>
      <vt:lpstr>Gustave Flaubert</vt:lpstr>
      <vt:lpstr>Maxime Du Camp</vt:lpstr>
      <vt:lpstr>Flaubert en quarantaine</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Géza</dc:creator>
  <cp:lastModifiedBy>Géza</cp:lastModifiedBy>
  <cp:revision>59</cp:revision>
  <dcterms:created xsi:type="dcterms:W3CDTF">2020-03-25T14:16:09Z</dcterms:created>
  <dcterms:modified xsi:type="dcterms:W3CDTF">2020-04-17T15:35:41Z</dcterms:modified>
</cp:coreProperties>
</file>