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41"/>
  </p:notesMasterIdLst>
  <p:handoutMasterIdLst>
    <p:handoutMasterId r:id="rId42"/>
  </p:handoutMasterIdLst>
  <p:sldIdLst>
    <p:sldId id="354" r:id="rId3"/>
    <p:sldId id="355" r:id="rId4"/>
    <p:sldId id="265" r:id="rId5"/>
    <p:sldId id="267" r:id="rId6"/>
    <p:sldId id="356" r:id="rId7"/>
    <p:sldId id="357" r:id="rId8"/>
    <p:sldId id="358" r:id="rId9"/>
    <p:sldId id="359" r:id="rId10"/>
    <p:sldId id="361" r:id="rId11"/>
    <p:sldId id="266" r:id="rId12"/>
    <p:sldId id="367" r:id="rId13"/>
    <p:sldId id="309" r:id="rId14"/>
    <p:sldId id="310" r:id="rId15"/>
    <p:sldId id="323" r:id="rId16"/>
    <p:sldId id="324" r:id="rId17"/>
    <p:sldId id="325" r:id="rId18"/>
    <p:sldId id="368" r:id="rId19"/>
    <p:sldId id="273" r:id="rId20"/>
    <p:sldId id="360" r:id="rId21"/>
    <p:sldId id="320" r:id="rId22"/>
    <p:sldId id="326" r:id="rId23"/>
    <p:sldId id="284" r:id="rId24"/>
    <p:sldId id="274" r:id="rId25"/>
    <p:sldId id="275" r:id="rId26"/>
    <p:sldId id="286" r:id="rId27"/>
    <p:sldId id="287" r:id="rId28"/>
    <p:sldId id="288" r:id="rId29"/>
    <p:sldId id="292" r:id="rId30"/>
    <p:sldId id="332" r:id="rId31"/>
    <p:sldId id="318" r:id="rId32"/>
    <p:sldId id="336" r:id="rId33"/>
    <p:sldId id="337" r:id="rId34"/>
    <p:sldId id="365" r:id="rId35"/>
    <p:sldId id="364" r:id="rId36"/>
    <p:sldId id="366" r:id="rId37"/>
    <p:sldId id="363" r:id="rId38"/>
    <p:sldId id="307" r:id="rId39"/>
    <p:sldId id="369" r:id="rId40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401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ublik&#225;ci&#243;k\ELI%20and%20industrial%20policy\&#225;bra%20a%20cikkhez_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Munka1!$A$5:$C$58</c:f>
              <c:multiLvlStrCache>
                <c:ptCount val="54"/>
                <c:lvl>
                  <c:pt idx="0">
                    <c:v>China</c:v>
                  </c:pt>
                  <c:pt idx="1">
                    <c:v>USA</c:v>
                  </c:pt>
                  <c:pt idx="2">
                    <c:v>Japan</c:v>
                  </c:pt>
                  <c:pt idx="3">
                    <c:v>Germany</c:v>
                  </c:pt>
                  <c:pt idx="4">
                    <c:v>Brasil</c:v>
                  </c:pt>
                  <c:pt idx="5">
                    <c:v>South-Korea</c:v>
                  </c:pt>
                  <c:pt idx="6">
                    <c:v>Italy</c:v>
                  </c:pt>
                  <c:pt idx="7">
                    <c:v>United Kingdom</c:v>
                  </c:pt>
                  <c:pt idx="8">
                    <c:v>France</c:v>
                  </c:pt>
                  <c:pt idx="9">
                    <c:v>India</c:v>
                  </c:pt>
                  <c:pt idx="10">
                    <c:v>others</c:v>
                  </c:pt>
                  <c:pt idx="11">
                    <c:v>USA</c:v>
                  </c:pt>
                  <c:pt idx="12">
                    <c:v>China</c:v>
                  </c:pt>
                  <c:pt idx="13">
                    <c:v>Japan</c:v>
                  </c:pt>
                  <c:pt idx="14">
                    <c:v>Germany</c:v>
                  </c:pt>
                  <c:pt idx="15">
                    <c:v>Brasil</c:v>
                  </c:pt>
                  <c:pt idx="16">
                    <c:v>United Kingdom</c:v>
                  </c:pt>
                  <c:pt idx="17">
                    <c:v>France</c:v>
                  </c:pt>
                  <c:pt idx="18">
                    <c:v>Italy</c:v>
                  </c:pt>
                  <c:pt idx="19">
                    <c:v>Canada</c:v>
                  </c:pt>
                  <c:pt idx="20">
                    <c:v>Mexico</c:v>
                  </c:pt>
                  <c:pt idx="21">
                    <c:v>others</c:v>
                  </c:pt>
                  <c:pt idx="22">
                    <c:v>China</c:v>
                  </c:pt>
                  <c:pt idx="23">
                    <c:v>USA</c:v>
                  </c:pt>
                  <c:pt idx="24">
                    <c:v>Japan</c:v>
                  </c:pt>
                  <c:pt idx="25">
                    <c:v>Brasil</c:v>
                  </c:pt>
                  <c:pt idx="26">
                    <c:v>Russia</c:v>
                  </c:pt>
                  <c:pt idx="27">
                    <c:v>India</c:v>
                  </c:pt>
                  <c:pt idx="28">
                    <c:v>Germany</c:v>
                  </c:pt>
                  <c:pt idx="29">
                    <c:v>Canada</c:v>
                  </c:pt>
                  <c:pt idx="30">
                    <c:v>Italy</c:v>
                  </c:pt>
                  <c:pt idx="31">
                    <c:v>others</c:v>
                  </c:pt>
                  <c:pt idx="32">
                    <c:v>USA</c:v>
                  </c:pt>
                  <c:pt idx="33">
                    <c:v>China</c:v>
                  </c:pt>
                  <c:pt idx="34">
                    <c:v>Japan</c:v>
                  </c:pt>
                  <c:pt idx="35">
                    <c:v>Germany</c:v>
                  </c:pt>
                  <c:pt idx="36">
                    <c:v>South-Korea</c:v>
                  </c:pt>
                  <c:pt idx="37">
                    <c:v>Taiwan</c:v>
                  </c:pt>
                  <c:pt idx="38">
                    <c:v>United Kingdom</c:v>
                  </c:pt>
                  <c:pt idx="39">
                    <c:v>Switzerland</c:v>
                  </c:pt>
                  <c:pt idx="40">
                    <c:v>Italy</c:v>
                  </c:pt>
                  <c:pt idx="41">
                    <c:v>Brasil</c:v>
                  </c:pt>
                  <c:pt idx="42">
                    <c:v>others</c:v>
                  </c:pt>
                  <c:pt idx="43">
                    <c:v>China</c:v>
                  </c:pt>
                  <c:pt idx="44">
                    <c:v>USA</c:v>
                  </c:pt>
                  <c:pt idx="45">
                    <c:v>Italy</c:v>
                  </c:pt>
                  <c:pt idx="46">
                    <c:v>Japan</c:v>
                  </c:pt>
                  <c:pt idx="47">
                    <c:v>Brasil</c:v>
                  </c:pt>
                  <c:pt idx="48">
                    <c:v>Germany</c:v>
                  </c:pt>
                  <c:pt idx="49">
                    <c:v>South-Korea</c:v>
                  </c:pt>
                  <c:pt idx="50">
                    <c:v>India</c:v>
                  </c:pt>
                  <c:pt idx="51">
                    <c:v>United Kingdom</c:v>
                  </c:pt>
                  <c:pt idx="52">
                    <c:v>France</c:v>
                  </c:pt>
                  <c:pt idx="53">
                    <c:v>others</c:v>
                  </c:pt>
                </c:lvl>
                <c:lvl>
                  <c:pt idx="0">
                    <c:v>34%</c:v>
                  </c:pt>
                  <c:pt idx="11">
                    <c:v>22%</c:v>
                  </c:pt>
                  <c:pt idx="22">
                    <c:v>22%</c:v>
                  </c:pt>
                  <c:pt idx="32">
                    <c:v>9%</c:v>
                  </c:pt>
                  <c:pt idx="43">
                    <c:v>7%</c:v>
                  </c:pt>
                </c:lvl>
                <c:lvl>
                  <c:pt idx="0">
                    <c:v>Global innovation for local markets (high R+D and middle trade intensity)</c:v>
                  </c:pt>
                  <c:pt idx="11">
                    <c:v>Regional procession (low R+D and trade intensity) </c:v>
                  </c:pt>
                  <c:pt idx="22">
                    <c:v>Energy/resource intensive commodities (low trade and high energy intensity) </c:v>
                  </c:pt>
                  <c:pt idx="32">
                    <c:v>Global technology innovators (high R+D, trade intensity and value added)</c:v>
                  </c:pt>
                  <c:pt idx="43">
                    <c:v>Labor-intensive tradables </c:v>
                  </c:pt>
                </c:lvl>
              </c:multiLvlStrCache>
            </c:multiLvlStrRef>
          </c:cat>
          <c:val>
            <c:numRef>
              <c:f>Munka1!$D$5:$D$58</c:f>
              <c:numCache>
                <c:formatCode>0%</c:formatCode>
                <c:ptCount val="54"/>
                <c:pt idx="0">
                  <c:v>0.24</c:v>
                </c:pt>
                <c:pt idx="1">
                  <c:v>0.16</c:v>
                </c:pt>
                <c:pt idx="2">
                  <c:v>0.12</c:v>
                </c:pt>
                <c:pt idx="3">
                  <c:v>0.09</c:v>
                </c:pt>
                <c:pt idx="4">
                  <c:v>0.04</c:v>
                </c:pt>
                <c:pt idx="5">
                  <c:v>0.03</c:v>
                </c:pt>
                <c:pt idx="6">
                  <c:v>0.03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0.23</c:v>
                </c:pt>
                <c:pt idx="11">
                  <c:v>0.22</c:v>
                </c:pt>
                <c:pt idx="12">
                  <c:v>0.18</c:v>
                </c:pt>
                <c:pt idx="13">
                  <c:v>0.1</c:v>
                </c:pt>
                <c:pt idx="14">
                  <c:v>0.06</c:v>
                </c:pt>
                <c:pt idx="15">
                  <c:v>0.04</c:v>
                </c:pt>
                <c:pt idx="16">
                  <c:v>0.03</c:v>
                </c:pt>
                <c:pt idx="17">
                  <c:v>0.03</c:v>
                </c:pt>
                <c:pt idx="18">
                  <c:v>0.03</c:v>
                </c:pt>
                <c:pt idx="19">
                  <c:v>0.02</c:v>
                </c:pt>
                <c:pt idx="20">
                  <c:v>0.02</c:v>
                </c:pt>
                <c:pt idx="21">
                  <c:v>0.27</c:v>
                </c:pt>
                <c:pt idx="22">
                  <c:v>0.28999999999999998</c:v>
                </c:pt>
                <c:pt idx="23">
                  <c:v>0.14000000000000001</c:v>
                </c:pt>
                <c:pt idx="24">
                  <c:v>0.1</c:v>
                </c:pt>
                <c:pt idx="25">
                  <c:v>0.06</c:v>
                </c:pt>
                <c:pt idx="26">
                  <c:v>0.04</c:v>
                </c:pt>
                <c:pt idx="27">
                  <c:v>0.03</c:v>
                </c:pt>
                <c:pt idx="28">
                  <c:v>0.03</c:v>
                </c:pt>
                <c:pt idx="29">
                  <c:v>0.02</c:v>
                </c:pt>
                <c:pt idx="30">
                  <c:v>0.02</c:v>
                </c:pt>
                <c:pt idx="31">
                  <c:v>0.25</c:v>
                </c:pt>
                <c:pt idx="32">
                  <c:v>0.27</c:v>
                </c:pt>
                <c:pt idx="33">
                  <c:v>0.23</c:v>
                </c:pt>
                <c:pt idx="34">
                  <c:v>0.12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0.15</c:v>
                </c:pt>
                <c:pt idx="43">
                  <c:v>0.36</c:v>
                </c:pt>
                <c:pt idx="44">
                  <c:v>0.11</c:v>
                </c:pt>
                <c:pt idx="45">
                  <c:v>7.0000000000000007E-2</c:v>
                </c:pt>
                <c:pt idx="46">
                  <c:v>0.04</c:v>
                </c:pt>
                <c:pt idx="47">
                  <c:v>0.04</c:v>
                </c:pt>
                <c:pt idx="48">
                  <c:v>0.03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85-0B4C-872E-B46A3A3CFE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9113472"/>
        <c:axId val="39116160"/>
      </c:barChart>
      <c:catAx>
        <c:axId val="3911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39116160"/>
        <c:crosses val="autoZero"/>
        <c:auto val="1"/>
        <c:lblAlgn val="ctr"/>
        <c:lblOffset val="100"/>
        <c:noMultiLvlLbl val="0"/>
      </c:catAx>
      <c:valAx>
        <c:axId val="39116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11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EDE89-E59D-43E9-88DB-A3C2938EE147}" type="doc">
      <dgm:prSet loTypeId="urn:microsoft.com/office/officeart/2005/8/layout/hList3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145D4DD1-0F5B-4219-9F6A-D0444519578A}">
      <dgm:prSet phldrT="[Szöveg]" custT="1"/>
      <dgm:spPr/>
      <dgm:t>
        <a:bodyPr/>
        <a:lstStyle/>
        <a:p>
          <a:r>
            <a:rPr lang="en-US" sz="16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 COMPETITIVENESS INDEX</a:t>
          </a:r>
        </a:p>
      </dgm:t>
    </dgm:pt>
    <dgm:pt modelId="{7567D50F-4B3A-4F65-BDAD-4F71538D4FD9}" type="parTrans" cxnId="{5DDF0F85-3D1B-48A2-A99A-FEC14E5A94A2}">
      <dgm:prSet/>
      <dgm:spPr/>
      <dgm:t>
        <a:bodyPr/>
        <a:lstStyle/>
        <a:p>
          <a:endParaRPr lang="en-US" noProof="0"/>
        </a:p>
      </dgm:t>
    </dgm:pt>
    <dgm:pt modelId="{E90E9866-9FAA-4197-814F-385E71EA79AF}" type="sibTrans" cxnId="{5DDF0F85-3D1B-48A2-A99A-FEC14E5A94A2}">
      <dgm:prSet/>
      <dgm:spPr/>
      <dgm:t>
        <a:bodyPr/>
        <a:lstStyle/>
        <a:p>
          <a:endParaRPr lang="en-US" noProof="0"/>
        </a:p>
      </dgm:t>
    </dgm:pt>
    <dgm:pt modelId="{A7E385C9-C9F8-4E69-B16D-4B2894F8793B}">
      <dgm:prSet phldrT="[Szöveg]" custT="1"/>
      <dgm:spPr/>
      <dgm:t>
        <a:bodyPr anchor="t"/>
        <a:lstStyle/>
        <a:p>
          <a:pPr algn="ctr"/>
          <a:r>
            <a:rPr lang="en-US" sz="1600" b="0" noProof="0" dirty="0"/>
            <a:t>BASIC REQUIREMENTS SUBINDEX</a:t>
          </a:r>
        </a:p>
        <a:p>
          <a:pPr algn="ctr"/>
          <a:endParaRPr lang="en-US" sz="1600" b="0" noProof="0" dirty="0"/>
        </a:p>
        <a:p>
          <a:pPr algn="ctr"/>
          <a:endParaRPr lang="en-US" sz="1600" b="0" noProof="0" dirty="0"/>
        </a:p>
        <a:p>
          <a:pPr algn="ctr"/>
          <a:r>
            <a:rPr lang="en-US" sz="1600" b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1: Institutions</a:t>
          </a:r>
        </a:p>
        <a:p>
          <a:pPr algn="ctr"/>
          <a:r>
            <a:rPr lang="en-US" sz="1600" b="0" noProof="0" dirty="0"/>
            <a:t>Pillar 2: Infrastructure</a:t>
          </a:r>
        </a:p>
        <a:p>
          <a:pPr algn="ctr"/>
          <a:r>
            <a:rPr lang="en-US" sz="1600" b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3: Macroeconomic environment</a:t>
          </a:r>
        </a:p>
        <a:p>
          <a:pPr algn="ctr"/>
          <a:r>
            <a:rPr lang="en-US" sz="1600" b="0" noProof="0" dirty="0">
              <a:solidFill>
                <a:schemeClr val="bg1"/>
              </a:solidFill>
            </a:rPr>
            <a:t>Pillar 4: Health and primary education</a:t>
          </a:r>
        </a:p>
        <a:p>
          <a:pPr algn="ctr"/>
          <a:endParaRPr lang="en-US" sz="1600" b="0" noProof="0" dirty="0"/>
        </a:p>
      </dgm:t>
    </dgm:pt>
    <dgm:pt modelId="{7DF18D7D-984F-4DCF-9124-71EF07C9EAE8}" type="parTrans" cxnId="{E09DB4D9-D515-4E55-80DF-23AE17E7CF4D}">
      <dgm:prSet/>
      <dgm:spPr/>
      <dgm:t>
        <a:bodyPr/>
        <a:lstStyle/>
        <a:p>
          <a:endParaRPr lang="en-US" noProof="0"/>
        </a:p>
      </dgm:t>
    </dgm:pt>
    <dgm:pt modelId="{8AEB3C42-9396-441E-9ABE-42AD3D83D6AF}" type="sibTrans" cxnId="{E09DB4D9-D515-4E55-80DF-23AE17E7CF4D}">
      <dgm:prSet/>
      <dgm:spPr/>
      <dgm:t>
        <a:bodyPr/>
        <a:lstStyle/>
        <a:p>
          <a:endParaRPr lang="en-US" noProof="0"/>
        </a:p>
      </dgm:t>
    </dgm:pt>
    <dgm:pt modelId="{C2DD87B2-33C6-41C8-A592-C6A3316CD444}">
      <dgm:prSet phldrT="[Szöveg]" custT="1"/>
      <dgm:spPr/>
      <dgm:t>
        <a:bodyPr anchor="t"/>
        <a:lstStyle/>
        <a:p>
          <a:pPr algn="ctr"/>
          <a:r>
            <a:rPr lang="en-US" sz="1600" b="0" noProof="0" dirty="0"/>
            <a:t>EFFICIENCY ENHANCERS SUBINDEX</a:t>
          </a:r>
        </a:p>
        <a:p>
          <a:pPr algn="ctr"/>
          <a:r>
            <a:rPr lang="en-US" sz="1600" b="0" noProof="0" dirty="0">
              <a:solidFill>
                <a:schemeClr val="bg1"/>
              </a:solidFill>
            </a:rPr>
            <a:t>Pillar 5: Higher education and training</a:t>
          </a:r>
        </a:p>
        <a:p>
          <a:pPr algn="ctr"/>
          <a:r>
            <a:rPr lang="en-US" sz="1600" b="0" noProof="0" dirty="0"/>
            <a:t>Pillar 6: Goods market efficiency</a:t>
          </a:r>
        </a:p>
        <a:p>
          <a:pPr algn="ctr"/>
          <a:r>
            <a:rPr lang="en-US" sz="1600" b="0" noProof="0" dirty="0"/>
            <a:t>Pillar 7: Labor market efficiency</a:t>
          </a:r>
        </a:p>
        <a:p>
          <a:pPr algn="ctr"/>
          <a:r>
            <a:rPr lang="en-US" sz="1600" b="0" noProof="0" dirty="0"/>
            <a:t>Pillar 8: Financial market development</a:t>
          </a:r>
        </a:p>
        <a:p>
          <a:pPr algn="ctr"/>
          <a:r>
            <a:rPr lang="en-US" sz="1600" b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9: Technological readiness</a:t>
          </a:r>
        </a:p>
        <a:p>
          <a:pPr algn="ctr"/>
          <a:r>
            <a:rPr lang="en-US" sz="1600" b="0" noProof="0" dirty="0"/>
            <a:t>Pillar 10: Market size</a:t>
          </a:r>
        </a:p>
        <a:p>
          <a:pPr algn="ctr"/>
          <a:endParaRPr lang="en-US" sz="1600" b="0" noProof="0" dirty="0"/>
        </a:p>
      </dgm:t>
    </dgm:pt>
    <dgm:pt modelId="{76C8D5F3-2190-41E8-B5C7-8DA7CCC46FA9}" type="parTrans" cxnId="{E8787512-8902-4070-9E7D-E78C1C99B556}">
      <dgm:prSet/>
      <dgm:spPr/>
      <dgm:t>
        <a:bodyPr/>
        <a:lstStyle/>
        <a:p>
          <a:endParaRPr lang="en-US" noProof="0"/>
        </a:p>
      </dgm:t>
    </dgm:pt>
    <dgm:pt modelId="{A1D2B9A3-7A7A-49C9-97D2-8403E2104AB5}" type="sibTrans" cxnId="{E8787512-8902-4070-9E7D-E78C1C99B556}">
      <dgm:prSet/>
      <dgm:spPr/>
      <dgm:t>
        <a:bodyPr/>
        <a:lstStyle/>
        <a:p>
          <a:endParaRPr lang="en-US" noProof="0"/>
        </a:p>
      </dgm:t>
    </dgm:pt>
    <dgm:pt modelId="{C3C8C1A7-7B36-499C-9D75-0676D6E16A89}">
      <dgm:prSet phldrT="[Szöveg]" custT="1"/>
      <dgm:spPr/>
      <dgm:t>
        <a:bodyPr anchor="t"/>
        <a:lstStyle/>
        <a:p>
          <a:r>
            <a:rPr lang="en-US" sz="1600" b="0" noProof="0" dirty="0"/>
            <a:t>INNOVATION AND SOPHISTICATION FACTORS SUBINDEX </a:t>
          </a:r>
        </a:p>
        <a:p>
          <a:endParaRPr lang="en-US" sz="1600" b="0" noProof="0" dirty="0"/>
        </a:p>
        <a:p>
          <a:endParaRPr lang="en-US" sz="1600" b="0" noProof="0" dirty="0"/>
        </a:p>
        <a:p>
          <a:r>
            <a:rPr lang="en-US" sz="1600" b="0" noProof="0" dirty="0"/>
            <a:t>Pillar 11: Business sophistication</a:t>
          </a:r>
        </a:p>
        <a:p>
          <a:r>
            <a:rPr lang="en-US" sz="1600" b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12: Innovation</a:t>
          </a:r>
        </a:p>
        <a:p>
          <a:endParaRPr lang="en-US" sz="1600" b="0" noProof="0" dirty="0"/>
        </a:p>
        <a:p>
          <a:endParaRPr lang="en-US" sz="1600" b="0" noProof="0" dirty="0"/>
        </a:p>
      </dgm:t>
    </dgm:pt>
    <dgm:pt modelId="{2728DF1E-8CA9-491A-9A8F-9D7BE8208745}" type="parTrans" cxnId="{DFA729B6-0731-42F0-AF2A-1FD5C2ACEA3A}">
      <dgm:prSet/>
      <dgm:spPr/>
      <dgm:t>
        <a:bodyPr/>
        <a:lstStyle/>
        <a:p>
          <a:endParaRPr lang="en-US" noProof="0"/>
        </a:p>
      </dgm:t>
    </dgm:pt>
    <dgm:pt modelId="{7E77CF6D-0601-4AE3-9856-55CED501DAD4}" type="sibTrans" cxnId="{DFA729B6-0731-42F0-AF2A-1FD5C2ACEA3A}">
      <dgm:prSet/>
      <dgm:spPr/>
      <dgm:t>
        <a:bodyPr/>
        <a:lstStyle/>
        <a:p>
          <a:endParaRPr lang="en-US" noProof="0"/>
        </a:p>
      </dgm:t>
    </dgm:pt>
    <dgm:pt modelId="{FA6F0ACA-B4B5-422B-90F9-A7F5554A9265}" type="pres">
      <dgm:prSet presAssocID="{215EDE89-E59D-43E9-88DB-A3C2938EE1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A82573D-248A-4FB6-92E4-F95C8C27C3CE}" type="pres">
      <dgm:prSet presAssocID="{145D4DD1-0F5B-4219-9F6A-D0444519578A}" presName="roof" presStyleLbl="dkBgShp" presStyleIdx="0" presStyleCnt="2" custScaleY="36449" custLinFactNeighborX="-187" custLinFactNeighborY="-12185"/>
      <dgm:spPr/>
      <dgm:t>
        <a:bodyPr/>
        <a:lstStyle/>
        <a:p>
          <a:endParaRPr lang="hu-HU"/>
        </a:p>
      </dgm:t>
    </dgm:pt>
    <dgm:pt modelId="{8EA2E28D-3F17-4208-BEFF-3054E4A8709B}" type="pres">
      <dgm:prSet presAssocID="{145D4DD1-0F5B-4219-9F6A-D0444519578A}" presName="pillars" presStyleCnt="0"/>
      <dgm:spPr/>
    </dgm:pt>
    <dgm:pt modelId="{CAB91526-5458-423B-96D9-3F2E553D822F}" type="pres">
      <dgm:prSet presAssocID="{145D4DD1-0F5B-4219-9F6A-D0444519578A}" presName="pillar1" presStyleLbl="node1" presStyleIdx="0" presStyleCnt="3" custScaleY="113834" custLinFactNeighborX="-708" custLinFactNeighborY="-99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F6988A-C87A-4E14-9BFB-013EA32A56D5}" type="pres">
      <dgm:prSet presAssocID="{C2DD87B2-33C6-41C8-A592-C6A3316CD444}" presName="pillarX" presStyleLbl="node1" presStyleIdx="1" presStyleCnt="3" custScaleY="113834" custLinFactNeighborX="194" custLinFactNeighborY="-998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DA4A3C-4F6E-40AD-91C1-CE7F3F8CF402}" type="pres">
      <dgm:prSet presAssocID="{C3C8C1A7-7B36-499C-9D75-0676D6E16A89}" presName="pillarX" presStyleLbl="node1" presStyleIdx="2" presStyleCnt="3" custScaleY="113834" custLinFactNeighborX="2107" custLinFactNeighborY="-81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4072EF-73F3-45AC-96A9-42913115317D}" type="pres">
      <dgm:prSet presAssocID="{145D4DD1-0F5B-4219-9F6A-D0444519578A}" presName="base" presStyleLbl="dkBgShp" presStyleIdx="1" presStyleCnt="2" custScaleY="137596" custLinFactNeighborX="-187" custLinFactNeighborY="84845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6A71739B-53DE-4160-9B7C-B8E4BA6872A0}" type="presOf" srcId="{C3C8C1A7-7B36-499C-9D75-0676D6E16A89}" destId="{F8DA4A3C-4F6E-40AD-91C1-CE7F3F8CF402}" srcOrd="0" destOrd="0" presId="urn:microsoft.com/office/officeart/2005/8/layout/hList3"/>
    <dgm:cxn modelId="{53F56F56-B3C8-48F6-B1C3-B1C3BDFF1A5B}" type="presOf" srcId="{A7E385C9-C9F8-4E69-B16D-4B2894F8793B}" destId="{CAB91526-5458-423B-96D9-3F2E553D822F}" srcOrd="0" destOrd="0" presId="urn:microsoft.com/office/officeart/2005/8/layout/hList3"/>
    <dgm:cxn modelId="{E09DB4D9-D515-4E55-80DF-23AE17E7CF4D}" srcId="{145D4DD1-0F5B-4219-9F6A-D0444519578A}" destId="{A7E385C9-C9F8-4E69-B16D-4B2894F8793B}" srcOrd="0" destOrd="0" parTransId="{7DF18D7D-984F-4DCF-9124-71EF07C9EAE8}" sibTransId="{8AEB3C42-9396-441E-9ABE-42AD3D83D6AF}"/>
    <dgm:cxn modelId="{58D84F3A-3BA7-41FF-9657-88F6A169A09D}" type="presOf" srcId="{145D4DD1-0F5B-4219-9F6A-D0444519578A}" destId="{EA82573D-248A-4FB6-92E4-F95C8C27C3CE}" srcOrd="0" destOrd="0" presId="urn:microsoft.com/office/officeart/2005/8/layout/hList3"/>
    <dgm:cxn modelId="{1EFA1E43-FDFC-4A2A-98F4-2A6514D88607}" type="presOf" srcId="{C2DD87B2-33C6-41C8-A592-C6A3316CD444}" destId="{A2F6988A-C87A-4E14-9BFB-013EA32A56D5}" srcOrd="0" destOrd="0" presId="urn:microsoft.com/office/officeart/2005/8/layout/hList3"/>
    <dgm:cxn modelId="{5DDF0F85-3D1B-48A2-A99A-FEC14E5A94A2}" srcId="{215EDE89-E59D-43E9-88DB-A3C2938EE147}" destId="{145D4DD1-0F5B-4219-9F6A-D0444519578A}" srcOrd="0" destOrd="0" parTransId="{7567D50F-4B3A-4F65-BDAD-4F71538D4FD9}" sibTransId="{E90E9866-9FAA-4197-814F-385E71EA79AF}"/>
    <dgm:cxn modelId="{714AA09E-7551-46B8-9D80-2CCEEA1F90C2}" type="presOf" srcId="{215EDE89-E59D-43E9-88DB-A3C2938EE147}" destId="{FA6F0ACA-B4B5-422B-90F9-A7F5554A9265}" srcOrd="0" destOrd="0" presId="urn:microsoft.com/office/officeart/2005/8/layout/hList3"/>
    <dgm:cxn modelId="{E8787512-8902-4070-9E7D-E78C1C99B556}" srcId="{145D4DD1-0F5B-4219-9F6A-D0444519578A}" destId="{C2DD87B2-33C6-41C8-A592-C6A3316CD444}" srcOrd="1" destOrd="0" parTransId="{76C8D5F3-2190-41E8-B5C7-8DA7CCC46FA9}" sibTransId="{A1D2B9A3-7A7A-49C9-97D2-8403E2104AB5}"/>
    <dgm:cxn modelId="{DFA729B6-0731-42F0-AF2A-1FD5C2ACEA3A}" srcId="{145D4DD1-0F5B-4219-9F6A-D0444519578A}" destId="{C3C8C1A7-7B36-499C-9D75-0676D6E16A89}" srcOrd="2" destOrd="0" parTransId="{2728DF1E-8CA9-491A-9A8F-9D7BE8208745}" sibTransId="{7E77CF6D-0601-4AE3-9856-55CED501DAD4}"/>
    <dgm:cxn modelId="{65917A16-C74D-4B05-82E7-C184F15FCEC7}" type="presParOf" srcId="{FA6F0ACA-B4B5-422B-90F9-A7F5554A9265}" destId="{EA82573D-248A-4FB6-92E4-F95C8C27C3CE}" srcOrd="0" destOrd="0" presId="urn:microsoft.com/office/officeart/2005/8/layout/hList3"/>
    <dgm:cxn modelId="{E24C773D-AF62-44AD-86B7-C4D96AFF0085}" type="presParOf" srcId="{FA6F0ACA-B4B5-422B-90F9-A7F5554A9265}" destId="{8EA2E28D-3F17-4208-BEFF-3054E4A8709B}" srcOrd="1" destOrd="0" presId="urn:microsoft.com/office/officeart/2005/8/layout/hList3"/>
    <dgm:cxn modelId="{03AE3413-A8F6-45CF-9D77-571FA3089374}" type="presParOf" srcId="{8EA2E28D-3F17-4208-BEFF-3054E4A8709B}" destId="{CAB91526-5458-423B-96D9-3F2E553D822F}" srcOrd="0" destOrd="0" presId="urn:microsoft.com/office/officeart/2005/8/layout/hList3"/>
    <dgm:cxn modelId="{C7C2EE7D-857E-4C61-B60C-AFEE61803FC9}" type="presParOf" srcId="{8EA2E28D-3F17-4208-BEFF-3054E4A8709B}" destId="{A2F6988A-C87A-4E14-9BFB-013EA32A56D5}" srcOrd="1" destOrd="0" presId="urn:microsoft.com/office/officeart/2005/8/layout/hList3"/>
    <dgm:cxn modelId="{BCB916A6-7EA2-46B2-A90B-87224D561415}" type="presParOf" srcId="{8EA2E28D-3F17-4208-BEFF-3054E4A8709B}" destId="{F8DA4A3C-4F6E-40AD-91C1-CE7F3F8CF402}" srcOrd="2" destOrd="0" presId="urn:microsoft.com/office/officeart/2005/8/layout/hList3"/>
    <dgm:cxn modelId="{5F5B08DF-5052-4685-A134-5EC06770393C}" type="presParOf" srcId="{FA6F0ACA-B4B5-422B-90F9-A7F5554A9265}" destId="{574072EF-73F3-45AC-96A9-42913115317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2573D-248A-4FB6-92E4-F95C8C27C3CE}">
      <dsp:nvSpPr>
        <dsp:cNvPr id="0" name=""/>
        <dsp:cNvSpPr/>
      </dsp:nvSpPr>
      <dsp:spPr>
        <a:xfrm>
          <a:off x="0" y="25017"/>
          <a:ext cx="9036496" cy="604016"/>
        </a:xfrm>
        <a:prstGeom prst="rect">
          <a:avLst/>
        </a:prstGeom>
        <a:gradFill rotWithShape="0">
          <a:gsLst>
            <a:gs pos="0">
              <a:schemeClr val="dk2">
                <a:shade val="8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shade val="8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shade val="8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 COMPETITIVENESS INDEX</a:t>
          </a:r>
        </a:p>
      </dsp:txBody>
      <dsp:txXfrm>
        <a:off x="0" y="25017"/>
        <a:ext cx="9036496" cy="604016"/>
      </dsp:txXfrm>
    </dsp:sp>
    <dsp:sp modelId="{CAB91526-5458-423B-96D9-3F2E553D822F}">
      <dsp:nvSpPr>
        <dsp:cNvPr id="0" name=""/>
        <dsp:cNvSpPr/>
      </dsp:nvSpPr>
      <dsp:spPr>
        <a:xfrm>
          <a:off x="0" y="769507"/>
          <a:ext cx="3009223" cy="396145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BASIC REQUIREMENTS SUBINDEX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1: Institutions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Pillar 2: Infrastructure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3: Macroeconomic environment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>
              <a:solidFill>
                <a:schemeClr val="bg1"/>
              </a:solidFill>
            </a:rPr>
            <a:t>Pillar 4: Health and primary education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</dsp:txBody>
      <dsp:txXfrm>
        <a:off x="0" y="769507"/>
        <a:ext cx="3009223" cy="3961450"/>
      </dsp:txXfrm>
    </dsp:sp>
    <dsp:sp modelId="{A2F6988A-C87A-4E14-9BFB-013EA32A56D5}">
      <dsp:nvSpPr>
        <dsp:cNvPr id="0" name=""/>
        <dsp:cNvSpPr/>
      </dsp:nvSpPr>
      <dsp:spPr>
        <a:xfrm>
          <a:off x="3019474" y="769507"/>
          <a:ext cx="3009223" cy="396145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EFFICIENCY ENHANCERS SUBINDEX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>
              <a:solidFill>
                <a:schemeClr val="bg1"/>
              </a:solidFill>
            </a:rPr>
            <a:t>Pillar 5: Higher education and training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Pillar 6: Goods market efficiency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Pillar 7: Labor market efficiency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Pillar 8: Financial market development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9: Technological readiness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Pillar 10: Market size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</dsp:txBody>
      <dsp:txXfrm>
        <a:off x="3019474" y="769507"/>
        <a:ext cx="3009223" cy="3961450"/>
      </dsp:txXfrm>
    </dsp:sp>
    <dsp:sp modelId="{F8DA4A3C-4F6E-40AD-91C1-CE7F3F8CF402}">
      <dsp:nvSpPr>
        <dsp:cNvPr id="0" name=""/>
        <dsp:cNvSpPr/>
      </dsp:nvSpPr>
      <dsp:spPr>
        <a:xfrm>
          <a:off x="6027272" y="832077"/>
          <a:ext cx="3009223" cy="396145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INNOVATION AND SOPHISTICATION FACTORS SUBINDEX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/>
            <a:t>Pillar 11: Business sophistication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Pillar 12: Innovation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noProof="0" dirty="0"/>
        </a:p>
      </dsp:txBody>
      <dsp:txXfrm>
        <a:off x="6027272" y="832077"/>
        <a:ext cx="3009223" cy="3961450"/>
      </dsp:txXfrm>
    </dsp:sp>
    <dsp:sp modelId="{574072EF-73F3-45AC-96A9-42913115317D}">
      <dsp:nvSpPr>
        <dsp:cNvPr id="0" name=""/>
        <dsp:cNvSpPr/>
      </dsp:nvSpPr>
      <dsp:spPr>
        <a:xfrm>
          <a:off x="0" y="4991806"/>
          <a:ext cx="9036496" cy="532041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E956A-CE00-412B-9F2D-B1A31DBA67D3}" type="datetimeFigureOut">
              <a:rPr lang="hu-HU" smtClean="0"/>
              <a:t>2018.08.20.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1BC94-0D64-47C2-A869-16CB6F3538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140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34542-E1E8-414E-B93F-6EDAB32800E8}" type="datetimeFigureOut">
              <a:rPr lang="hu-HU" smtClean="0"/>
              <a:t>2018.08.20.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CC2B-6E5B-4CAA-A8B5-5B3FA0E942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81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7FE00-F092-4BB4-95A8-78913EF6F5E5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4BEC3-A6C6-4A55-83D5-52F716BCC5AA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technológiai fejlettség, a növekvő transznacionalizálódás és a fokozódó nemzetközi verseny mind az üzleti modellek fejlesztése felé hajtja a különböző iparágakat. Ezek a változások pedig egyre inkább </a:t>
            </a:r>
            <a:r>
              <a:rPr lang="hu-HU" b="1" dirty="0"/>
              <a:t>elmossák a korábbi éles határvonalat az ipari termelés és a szolgáltatások nyújtása között</a:t>
            </a:r>
            <a:r>
              <a:rPr lang="hu-HU" dirty="0"/>
              <a:t>. Az ipari tevékenységek egyre szélesebb körű és összetettebb, a nyersanyag- és energia szolgáltatástól kiinduló és akár a turizmusig is terjedő globális értékláncok (</a:t>
            </a:r>
            <a:r>
              <a:rPr lang="hu-HU" dirty="0" err="1"/>
              <a:t>global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chain</a:t>
            </a:r>
            <a:r>
              <a:rPr lang="hu-HU" dirty="0"/>
              <a:t>, GVC) szerves részei, amelyek összekapcsolják a vezető nagyvállalatokat és a kis- és középvállalkozásokat (kkv-k) a különböző ágazatokon és országhatárokon át. Globális szintű tendencia, hogy egyre több termelő vállalat nyújt a termékei mellé szolgáltatásokat is, ezzel is növelve a szolgáltatások arányát az ipar részarányához képest szinte valamennyi uniós tagállamban (EC 2011). A szolgáltató ágazatokat így egyre nehezebb elválasztani a termelő szektoroktól, mivel a szolgáltatások széles köre soha nem önmagában létezik, hanem a reálgazdaságra rakódva, azt kiegészítve. Éppen ezért szakítani kell azzal a felfogással, hogy az ipar kizárólag a termelő szektorból, a gyártásból áll.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80CA8-D605-4A31-9E59-E91F4FA23E83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61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21591-34E2-4C34-A03D-58BB9CD130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5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Európai verseny-, kereskedelem- és iparpolitika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9B68-3905-426E-B264-3D74B3FEB6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Európai verseny-, kereskedelem- és iparpolitika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5880-68DB-436C-8EDA-2EB66551F5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111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2032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4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5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6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8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6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7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76530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892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1" y="1628802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082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3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5765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/>
              <a:t>Európai verseny-, kereskedelem- és iparpolitika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Európai verseny-, kereskedelem- és iparpolitika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hu-HU"/>
              <a:t>Európai verseny-, kereskedelem- és iparpolitika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65ECE65-350B-422F-ABF3-F846EE903B2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200"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2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resource.html?uri=cellar:c8b9aac5-9861-11e7-b92d-01aa75ed71a1.0017.02/DOC_1&amp;format=PDF" TargetMode="External"/><Relationship Id="rId2" Type="http://schemas.openxmlformats.org/officeDocument/2006/relationships/hyperlink" Target="https://www.businesseurope.eu/sites/buseur/files/media/reports_and_studies/building_a_strong_and_modern_european_industry_-_compressed_for_web_and_send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-lex.europa.eu/resource.html?uri=cellar:c8b9aac5-9861-11e7-b92d-01aa75ed71a1.0017.02/DOC_2&amp;format=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Európai Unió gazdasága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SZTE GTK </a:t>
            </a:r>
          </a:p>
          <a:p>
            <a:endParaRPr lang="hu-HU" dirty="0"/>
          </a:p>
          <a:p>
            <a:r>
              <a:rPr lang="hu-HU" dirty="0"/>
              <a:t>Távoktatás</a:t>
            </a:r>
          </a:p>
        </p:txBody>
      </p:sp>
      <p:pic>
        <p:nvPicPr>
          <p:cNvPr id="150532" name="Picture 4" descr="http://www.eco.u-szeged.hu/site/img/design_gtk/headbg_gt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4531"/>
            <a:ext cx="9144000" cy="133346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63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762" y="260648"/>
            <a:ext cx="8534400" cy="914400"/>
          </a:xfrm>
        </p:spPr>
        <p:txBody>
          <a:bodyPr/>
          <a:lstStyle/>
          <a:p>
            <a:r>
              <a:rPr lang="hu-H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versenyképesség összetevői a WEF alapján</a:t>
            </a:r>
            <a:br>
              <a:rPr lang="hu-H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</a:t>
            </a:r>
            <a:r>
              <a:rPr lang="hu-HU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Competitiveness</a:t>
            </a:r>
            <a:r>
              <a:rPr lang="hu-HU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endParaRPr lang="hu-HU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656249"/>
              </p:ext>
            </p:extLst>
          </p:nvPr>
        </p:nvGraphicFramePr>
        <p:xfrm>
          <a:off x="0" y="1071545"/>
          <a:ext cx="9036496" cy="552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40" name="Dia számának helye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6DD53-C71D-40FE-909B-96CB87BFFDB2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1500188" y="46434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4357688" y="5143500"/>
            <a:ext cx="285750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7286625" y="4071938"/>
            <a:ext cx="285750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76869" y="5949280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         Factor-driven 	         efficiency driven 	       innovation-driven 				economies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6D2E67D-7D4C-DE46-A66E-51DFBCAC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>
            <a:noAutofit/>
          </a:bodyPr>
          <a:lstStyle/>
          <a:p>
            <a:r>
              <a:rPr lang="hu-HU" sz="2400" dirty="0"/>
              <a:t>Tagállamok elhelyezkedése az egy főre eső GDP (2015, euróban) és a versenyképesség (GCI, 2016-17) alapján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A592CDC1-425E-1443-B4A8-40B2080A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11</a:t>
            </a:fld>
            <a:endParaRPr lang="hu-HU"/>
          </a:p>
        </p:txBody>
      </p:sp>
      <p:pic>
        <p:nvPicPr>
          <p:cNvPr id="4" name="Kép 3" descr="\\192.168.1.125\home\Dokumentumok\Dropbox\JEP special issue DROPBOX\Pelle - Somosi JEP special issue DROPBOX\Figure 3.tif">
            <a:extLst>
              <a:ext uri="{FF2B5EF4-FFF2-40B4-BE49-F238E27FC236}">
                <a16:creationId xmlns:a16="http://schemas.microsoft.com/office/drawing/2014/main" xmlns="" id="{F2950E32-DDD4-824C-812E-414EDD332C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56084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122B875-C92C-214C-8A5F-AEF743F485DB}"/>
              </a:ext>
            </a:extLst>
          </p:cNvPr>
          <p:cNvSpPr txBox="1"/>
          <p:nvPr/>
        </p:nvSpPr>
        <p:spPr>
          <a:xfrm>
            <a:off x="467544" y="63813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Megjegyzés: Luxemburg a kiugró egy főre eső GDP értéke miatt kimaradt a vizsgálatból. </a:t>
            </a:r>
          </a:p>
          <a:p>
            <a:r>
              <a:rPr lang="hu-HU" sz="1400" dirty="0"/>
              <a:t>Forrás: Pelle – </a:t>
            </a:r>
            <a:r>
              <a:rPr lang="hu-HU" sz="1400" dirty="0" err="1"/>
              <a:t>Somosi</a:t>
            </a:r>
            <a:r>
              <a:rPr lang="hu-HU" sz="1400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321539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2758" y="747133"/>
            <a:ext cx="8229600" cy="10668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ipar szegmensei versenyképesség alapján (</a:t>
            </a:r>
            <a:r>
              <a:rPr lang="hu-HU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McKinsey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13933"/>
            <a:ext cx="8229600" cy="4760603"/>
          </a:xfrm>
        </p:spPr>
        <p:txBody>
          <a:bodyPr/>
          <a:lstStyle/>
          <a:p>
            <a:r>
              <a:rPr lang="hu-HU" dirty="0"/>
              <a:t>Termelő szektoron belül öt csoport az alábbiak alapján:</a:t>
            </a:r>
          </a:p>
          <a:p>
            <a:pPr lvl="1"/>
            <a:r>
              <a:rPr lang="hu-HU" dirty="0"/>
              <a:t>Mely termelési tényező – tőke, energia, munka – szükséges hozzá</a:t>
            </a:r>
          </a:p>
          <a:p>
            <a:pPr lvl="1"/>
            <a:r>
              <a:rPr lang="hu-HU" dirty="0"/>
              <a:t>Milyen mértékű innovációt igényelnek</a:t>
            </a:r>
          </a:p>
          <a:p>
            <a:pPr lvl="1"/>
            <a:r>
              <a:rPr lang="hu-HU" dirty="0"/>
              <a:t>Mennyire „</a:t>
            </a:r>
            <a:r>
              <a:rPr lang="hu-HU" dirty="0" err="1"/>
              <a:t>tradable</a:t>
            </a:r>
            <a:r>
              <a:rPr lang="hu-HU" dirty="0"/>
              <a:t>” a termék?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Hány %-a lesz a „Global </a:t>
            </a:r>
            <a:r>
              <a:rPr lang="hu-HU" dirty="0" err="1"/>
              <a:t>manufacturing</a:t>
            </a:r>
            <a:r>
              <a:rPr lang="hu-HU" dirty="0"/>
              <a:t> </a:t>
            </a:r>
            <a:r>
              <a:rPr lang="hu-HU" dirty="0" err="1"/>
              <a:t>gross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added</a:t>
            </a:r>
            <a:r>
              <a:rPr lang="hu-HU" dirty="0"/>
              <a:t>” értéknek?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93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889" y="620688"/>
            <a:ext cx="8229600" cy="10668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ipar szegmensei versenyképesség alapján (</a:t>
            </a:r>
            <a:r>
              <a:rPr lang="hu-HU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McKinsey</a:t>
            </a: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40144"/>
            <a:ext cx="8229600" cy="46343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Helyi piacra szánt globális termékek gyártása</a:t>
            </a:r>
          </a:p>
          <a:p>
            <a:pPr marL="914400" lvl="1" indent="-514350"/>
            <a:r>
              <a:rPr lang="hu-HU" dirty="0"/>
              <a:t>34%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Regionális szintű feldolgozás/termelés</a:t>
            </a:r>
          </a:p>
          <a:p>
            <a:pPr marL="914400" lvl="1" indent="-514350"/>
            <a:r>
              <a:rPr lang="hu-HU" dirty="0"/>
              <a:t>28%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Energia és/vagy alapanyag intenzív áruk termelése</a:t>
            </a:r>
          </a:p>
          <a:p>
            <a:pPr marL="914400" lvl="1" indent="-514350"/>
            <a:r>
              <a:rPr lang="hu-HU" dirty="0"/>
              <a:t>22%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Globális technológiai </a:t>
            </a:r>
            <a:r>
              <a:rPr lang="hu-HU" dirty="0" err="1"/>
              <a:t>innovátorok</a:t>
            </a:r>
            <a:endParaRPr lang="hu-HU" dirty="0"/>
          </a:p>
          <a:p>
            <a:pPr marL="914400" lvl="1" indent="-514350"/>
            <a:r>
              <a:rPr lang="hu-HU" dirty="0"/>
              <a:t>9%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Munka-intenzív, kereskedelmi forgalomba könnyen helyezhető termékek gyártása</a:t>
            </a:r>
          </a:p>
          <a:p>
            <a:pPr marL="914400" lvl="1" indent="-514350"/>
            <a:r>
              <a:rPr lang="hu-HU" dirty="0"/>
              <a:t>7%</a:t>
            </a:r>
          </a:p>
          <a:p>
            <a:pPr marL="914400" lvl="1" indent="-514350"/>
            <a:endParaRPr lang="hu-HU" dirty="0"/>
          </a:p>
          <a:p>
            <a:pPr marL="514350" indent="-514350"/>
            <a:r>
              <a:rPr lang="hu-HU" dirty="0"/>
              <a:t>Ha a versenyképességhez az ipar is hozzá tud járulni, akkor nem lehet mellőzni – kell valamilyen „policy”</a:t>
            </a:r>
            <a:r>
              <a:rPr lang="hu-HU" dirty="0" err="1"/>
              <a:t>-t</a:t>
            </a:r>
            <a:r>
              <a:rPr lang="hu-HU" dirty="0"/>
              <a:t> kialakítani.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67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993"/>
            <a:ext cx="8260672" cy="360039"/>
          </a:xfrm>
        </p:spPr>
        <p:txBody>
          <a:bodyPr>
            <a:norm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Az öt csoport a jellemzőik és a feltételeik alapján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1BDF-88B3-42BA-9BC8-A5D019CA7A55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70104"/>
              </p:ext>
            </p:extLst>
          </p:nvPr>
        </p:nvGraphicFramePr>
        <p:xfrm>
          <a:off x="0" y="306002"/>
          <a:ext cx="9036000" cy="6475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6557">
                <a:tc>
                  <a:txBody>
                    <a:bodyPr/>
                    <a:lstStyle/>
                    <a:p>
                      <a:r>
                        <a:rPr lang="hu-HU" sz="1100" b="1" dirty="0"/>
                        <a:t>Csoport 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Iparág 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K+F igény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Munkaigény 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Tőkeigény 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energiaigény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kereskedelem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Érték többlet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934">
                <a:tc rowSpan="5"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hu-HU" sz="1100" dirty="0"/>
                        <a:t>Helyi piacra szánt globális termékek gyártása</a:t>
                      </a:r>
                    </a:p>
                    <a:p>
                      <a:r>
                        <a:rPr lang="hu-HU" sz="1100" b="1" dirty="0"/>
                        <a:t>34% 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Vegyipari termékek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Gépek 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Egyéb közlekedési eszköz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Elektromos berendezések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Gépek, alkatrészek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93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Regionális szintű feldolgozás/termelés</a:t>
                      </a:r>
                      <a:endParaRPr lang="hu-HU" sz="1100" b="1" dirty="0"/>
                    </a:p>
                    <a:p>
                      <a:r>
                        <a:rPr lang="hu-HU" sz="1100" b="1" dirty="0"/>
                        <a:t>28%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Gumi és műanyag termékek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Feldolgozott fém termékek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Élelmiszer, ital, dohányáru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Nyomtatás, kiadói tevék.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934">
                <a:tc rowSpan="5">
                  <a:txBody>
                    <a:bodyPr/>
                    <a:lstStyle/>
                    <a:p>
                      <a:r>
                        <a:rPr lang="hu-HU" sz="1100" dirty="0"/>
                        <a:t>Energia és/vagy alapanyag intenzív áruk termelése </a:t>
                      </a:r>
                    </a:p>
                    <a:p>
                      <a:r>
                        <a:rPr lang="hu-HU" sz="1100" b="1" dirty="0"/>
                        <a:t>22%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Faipari termékek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655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Finomított kőolaj, koksz, nukleáris termékek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Papír és rost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Ásványi-alapú termékek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93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Alapvető fémtermékek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6557">
                <a:tc rowSpan="3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hu-HU" sz="1100" dirty="0"/>
                        <a:t>Globális technológiai </a:t>
                      </a:r>
                      <a:r>
                        <a:rPr lang="hu-HU" sz="1100" dirty="0" err="1"/>
                        <a:t>innovátorok</a:t>
                      </a:r>
                      <a:endParaRPr lang="hu-HU" sz="1100" dirty="0"/>
                    </a:p>
                    <a:p>
                      <a:r>
                        <a:rPr lang="hu-HU" sz="1100" b="1" dirty="0"/>
                        <a:t>9%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Számítógépek és irodai gépek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6115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Félvezetők és elektronika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5655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Orvosi és optikai műszerek</a:t>
                      </a:r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393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Munka-intenzív, kereskedelmi forgalomba helyezhető termékek </a:t>
                      </a:r>
                      <a:r>
                        <a:rPr lang="hu-HU" sz="1100" b="1" baseline="0" dirty="0"/>
                        <a:t>7%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Textil és bőr ruházati termékek </a:t>
                      </a:r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3413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b="1" dirty="0"/>
                        <a:t>Bútorgyártás és ékszeripar, játékok, egyéb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54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95905" cy="1069848"/>
          </a:xfrm>
        </p:spPr>
        <p:txBody>
          <a:bodyPr>
            <a:noAutofit/>
          </a:bodyPr>
          <a:lstStyle/>
          <a:p>
            <a:r>
              <a:rPr lang="hu-HU" sz="2400" dirty="0"/>
              <a:t>A termelő szektorok globális bruttó hozzáadott értékének megoszlása az öt fő szegmens és azok domináns szereplői között</a:t>
            </a:r>
            <a:r>
              <a:rPr lang="hu-HU" sz="1800" dirty="0"/>
              <a:t>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1BDF-88B3-42BA-9BC8-A5D019CA7A55}" type="slidenum">
              <a:rPr lang="hu-HU" smtClean="0"/>
              <a:t>15</a:t>
            </a:fld>
            <a:endParaRPr lang="hu-HU"/>
          </a:p>
        </p:txBody>
      </p:sp>
      <p:graphicFrame>
        <p:nvGraphicFramePr>
          <p:cNvPr id="6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294943"/>
              </p:ext>
            </p:extLst>
          </p:nvPr>
        </p:nvGraphicFramePr>
        <p:xfrm>
          <a:off x="-108520" y="1484784"/>
          <a:ext cx="938212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8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499"/>
            <a:ext cx="8229600" cy="1066800"/>
          </a:xfrm>
        </p:spPr>
        <p:txBody>
          <a:bodyPr/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Helyzetkép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299"/>
            <a:ext cx="8229600" cy="4705237"/>
          </a:xfrm>
        </p:spPr>
        <p:txBody>
          <a:bodyPr>
            <a:normAutofit fontScale="92500"/>
          </a:bodyPr>
          <a:lstStyle/>
          <a:p>
            <a:r>
              <a:rPr lang="hu-HU" dirty="0"/>
              <a:t>Az ipari tevékenység részaránya a top 15  ország esetében a GDP 10%-tól (UK, </a:t>
            </a:r>
            <a:r>
              <a:rPr lang="hu-HU" dirty="0" err="1"/>
              <a:t>Franciao</a:t>
            </a:r>
            <a:r>
              <a:rPr lang="hu-HU" dirty="0"/>
              <a:t>.) 33%-ig (Kína) terjedő skálán mozog (MGI pp. 24.)</a:t>
            </a:r>
          </a:p>
          <a:p>
            <a:r>
              <a:rPr lang="hu-HU" dirty="0"/>
              <a:t>Az ipari termelés a központi eleme a K+F-nek és a további innovációnak. A K+F kiadásoknak 67%-től (USA) 89%-át (</a:t>
            </a:r>
            <a:r>
              <a:rPr lang="hu-HU" dirty="0" err="1"/>
              <a:t>Németo</a:t>
            </a:r>
            <a:r>
              <a:rPr lang="hu-HU" dirty="0"/>
              <a:t>.) ez a szektor rendeli. </a:t>
            </a:r>
          </a:p>
          <a:p>
            <a:r>
              <a:rPr lang="hu-HU" dirty="0"/>
              <a:t>A szolgáltatási típusú tevékenységek a reálgazdaság foglalkoztatottjainak kb. 30-55%-át teszik ki. </a:t>
            </a:r>
          </a:p>
          <a:p>
            <a:pPr lvl="1"/>
            <a:r>
              <a:rPr lang="hu-HU" dirty="0"/>
              <a:t>„Global </a:t>
            </a:r>
            <a:r>
              <a:rPr lang="hu-HU" dirty="0" err="1"/>
              <a:t>technologies</a:t>
            </a:r>
            <a:r>
              <a:rPr lang="hu-HU" dirty="0"/>
              <a:t>/</a:t>
            </a:r>
            <a:r>
              <a:rPr lang="hu-HU" dirty="0" err="1"/>
              <a:t>innovators</a:t>
            </a:r>
            <a:r>
              <a:rPr lang="hu-HU" dirty="0"/>
              <a:t>” csoporton belül 55%</a:t>
            </a:r>
          </a:p>
          <a:p>
            <a:pPr lvl="1"/>
            <a:r>
              <a:rPr lang="hu-HU" dirty="0"/>
              <a:t>Elmosódtak a határok sok szolgáltatás és az azt igénybevevő reálgazdaság között.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1BDF-88B3-42BA-9BC8-A5D019CA7A5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9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27E3196-3650-F341-9A2F-116236AC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9848"/>
          </a:xfrm>
        </p:spPr>
        <p:txBody>
          <a:bodyPr>
            <a:noAutofit/>
          </a:bodyPr>
          <a:lstStyle/>
          <a:p>
            <a:r>
              <a:rPr lang="hu-HU" sz="2800" dirty="0"/>
              <a:t>Az ipar (bal) és a szolgáltatási szektor részaránya a bruttó hozzáadott értékből (2016, %)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xmlns="" id="{A0BD1AAC-6EA0-4B42-A5EB-11748C54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17</a:t>
            </a:fld>
            <a:endParaRPr lang="hu-HU"/>
          </a:p>
        </p:txBody>
      </p:sp>
      <p:pic>
        <p:nvPicPr>
          <p:cNvPr id="4" name="Kép 3" descr="\\192.168.1.125\home\Dokumentumok\projektek\EFOP ipar 4_0\Pelle - Somosi JEP special issue\Figure 2 industry B_W w legend.jpg">
            <a:extLst>
              <a:ext uri="{FF2B5EF4-FFF2-40B4-BE49-F238E27FC236}">
                <a16:creationId xmlns:a16="http://schemas.microsoft.com/office/drawing/2014/main" xmlns="" id="{46F070AC-0AE1-354C-B363-BCF2D87096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90536"/>
            <a:ext cx="2738755" cy="4740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\\192.168.1.125\home\Dokumentumok\projektek\EFOP ipar 4_0\Pelle - Somosi JEP special issue\Figure 2 services B_W w legend.jpg">
            <a:extLst>
              <a:ext uri="{FF2B5EF4-FFF2-40B4-BE49-F238E27FC236}">
                <a16:creationId xmlns:a16="http://schemas.microsoft.com/office/drawing/2014/main" xmlns="" id="{07F3EE41-BAF9-5D4B-BE96-ACC0C00D2A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81" y="1690536"/>
            <a:ext cx="2738755" cy="47409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4401A0B-3FB7-A243-A990-E2BBBE679291}"/>
              </a:ext>
            </a:extLst>
          </p:cNvPr>
          <p:cNvSpPr txBox="1"/>
          <p:nvPr/>
        </p:nvSpPr>
        <p:spPr>
          <a:xfrm>
            <a:off x="899592" y="643144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Pelle – </a:t>
            </a:r>
            <a:r>
              <a:rPr lang="hu-HU" dirty="0" err="1"/>
              <a:t>Somosi</a:t>
            </a:r>
            <a:r>
              <a:rPr lang="hu-HU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278656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775328"/>
            <a:ext cx="8229600" cy="1066800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ipar szerepe a gazdasági fejlődésben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57200" y="1842128"/>
            <a:ext cx="8229600" cy="4732408"/>
          </a:xfrm>
        </p:spPr>
        <p:txBody>
          <a:bodyPr>
            <a:normAutofit fontScale="92500"/>
          </a:bodyPr>
          <a:lstStyle/>
          <a:p>
            <a:r>
              <a:rPr lang="hu-HU" sz="2400" dirty="0"/>
              <a:t>Az ipar fogalmának meghatározása rugalmasságot követel.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Ma már az ipar stratégiai szerepének alakulását a gazdaság modernizációjára gyakorolt befolyása határozza meg. </a:t>
            </a:r>
          </a:p>
          <a:p>
            <a:r>
              <a:rPr lang="hu-HU" sz="2400" dirty="0"/>
              <a:t>OECD 2008. évi adatai szerint </a:t>
            </a:r>
            <a:r>
              <a:rPr lang="hu-HU" sz="2400" dirty="0" err="1"/>
              <a:t>No-ban</a:t>
            </a:r>
            <a:r>
              <a:rPr lang="hu-HU" sz="2400" dirty="0"/>
              <a:t> az ipar a bruttó hozzáadott érték 23,1%-át képviselte. (</a:t>
            </a:r>
            <a:r>
              <a:rPr lang="hu-HU" sz="2400" dirty="0" err="1"/>
              <a:t>Fr.o</a:t>
            </a:r>
            <a:r>
              <a:rPr lang="hu-HU" sz="2400" dirty="0"/>
              <a:t>. 11,9%, Anglia 12,3%, USA 13,3%).</a:t>
            </a:r>
          </a:p>
          <a:p>
            <a:r>
              <a:rPr lang="hu-HU" sz="2400" dirty="0"/>
              <a:t>„A jövőkép nem ipar nélküli gazdaságot vázol fel, hanem egy magasabb szinten művelt ipart sugall.” Nem önmagában az ipari termelés kellene, hogy cél legyen, hanem annak </a:t>
            </a:r>
            <a:r>
              <a:rPr lang="hu-HU" sz="2400" u="sng" dirty="0"/>
              <a:t>versenyképessége</a:t>
            </a:r>
            <a:r>
              <a:rPr lang="hu-HU" sz="2400" dirty="0"/>
              <a:t>. Ez jelenik meg az </a:t>
            </a:r>
            <a:r>
              <a:rPr lang="hu-HU" sz="2400" u="sng" dirty="0"/>
              <a:t>ipari hozzáadott értékben </a:t>
            </a:r>
            <a:r>
              <a:rPr lang="hu-HU" sz="2400" dirty="0"/>
              <a:t>(</a:t>
            </a:r>
            <a:r>
              <a:rPr lang="hu-HU" sz="2400" dirty="0" err="1"/>
              <a:t>industry</a:t>
            </a:r>
            <a:r>
              <a:rPr lang="hu-HU" sz="2400" dirty="0"/>
              <a:t> </a:t>
            </a:r>
            <a:r>
              <a:rPr lang="hu-HU" sz="2400" dirty="0" err="1"/>
              <a:t>value</a:t>
            </a:r>
            <a:r>
              <a:rPr lang="hu-HU" sz="2400" dirty="0"/>
              <a:t> </a:t>
            </a:r>
            <a:r>
              <a:rPr lang="hu-HU" sz="2400" dirty="0" err="1"/>
              <a:t>added</a:t>
            </a:r>
            <a:r>
              <a:rPr lang="hu-HU" sz="2400" dirty="0"/>
              <a:t>)!</a:t>
            </a:r>
          </a:p>
        </p:txBody>
      </p:sp>
      <p:sp>
        <p:nvSpPr>
          <p:cNvPr id="25604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3DEBA5-03AA-498C-8E73-4A7141A3BA46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328"/>
            <a:ext cx="8229600" cy="1066800"/>
          </a:xfrm>
        </p:spPr>
        <p:txBody>
          <a:bodyPr/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Ipari hozzáadott érték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2128"/>
            <a:ext cx="8229600" cy="473240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ipari hozzáadott érték a magán és kormányzati szintű beruházásokból eredő ipari termelésének a GDP-hez történő hozzájárulását fejezi ki. Ez tartalmazza a munkabéreket, termelést és importot sújtó adókat a támogatásoktól mentesen és általában a bruttó működési/termelési többletet. A hozzáadott érték tehát megmutatja az ipar bruttó kibocsátásának és a termeléshez igénybe vett inputoknak (nyersanyag, energia, félkész-termékek, szolgáltatások) a különbségét. Másképpen a termelés nettó kibocsátásaként (</a:t>
            </a:r>
            <a:r>
              <a:rPr lang="hu-HU" dirty="0" err="1"/>
              <a:t>manufacturing</a:t>
            </a:r>
            <a:r>
              <a:rPr lang="hu-HU" dirty="0"/>
              <a:t> net output) is szokták hívni. </a:t>
            </a:r>
          </a:p>
          <a:p>
            <a:r>
              <a:rPr lang="hu-HU" dirty="0"/>
              <a:t>A World </a:t>
            </a:r>
            <a:r>
              <a:rPr lang="hu-HU" dirty="0" err="1"/>
              <a:t>Economic</a:t>
            </a:r>
            <a:r>
              <a:rPr lang="hu-HU" dirty="0"/>
              <a:t> Forum is vizsgálja a Global </a:t>
            </a:r>
            <a:r>
              <a:rPr lang="hu-HU" dirty="0" err="1"/>
              <a:t>Competitveness</a:t>
            </a:r>
            <a:r>
              <a:rPr lang="hu-HU" dirty="0"/>
              <a:t> </a:t>
            </a:r>
            <a:r>
              <a:rPr lang="hu-HU" dirty="0" err="1"/>
              <a:t>Report-jaiban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7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hu-H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lecke: iparpolitika és versenyképesség az EU-ban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31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75328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reálgazdaság „</a:t>
            </a:r>
            <a:r>
              <a:rPr lang="hu-HU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spillover</a:t>
            </a:r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hatásai 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2128"/>
            <a:ext cx="8229600" cy="4732408"/>
          </a:xfrm>
        </p:spPr>
        <p:txBody>
          <a:bodyPr>
            <a:normAutofit/>
          </a:bodyPr>
          <a:lstStyle/>
          <a:p>
            <a:r>
              <a:rPr lang="hu-HU" dirty="0"/>
              <a:t>Nincs értelme szolgáltató és K+F szektorokat fejleszteni, ha nincs ipari felvevő piacunk (belső vagy külső) amely megrendeli és megfizeti ezeket a tevékenységeket. Felvevőpiac nélkül ezek ún. „</a:t>
            </a:r>
            <a:r>
              <a:rPr lang="hu-HU" dirty="0" err="1"/>
              <a:t>footloose</a:t>
            </a:r>
            <a:r>
              <a:rPr lang="hu-HU" dirty="0"/>
              <a:t>” szektorok lehetnek (Izland, Ciprus)</a:t>
            </a:r>
          </a:p>
          <a:p>
            <a:r>
              <a:rPr lang="hu-HU" dirty="0"/>
              <a:t>Az EU célkitűzése, hogy 2020-ra az ipari termelés GDP-hez való hozzájárulása ismét érje el a 20%-ot. DE: </a:t>
            </a:r>
            <a:r>
              <a:rPr lang="hu-HU" dirty="0" err="1"/>
              <a:t>Németo</a:t>
            </a:r>
            <a:r>
              <a:rPr lang="hu-HU" dirty="0"/>
              <a:t>. és Románia is eléri már ezt a szintet!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1BDF-88B3-42BA-9BC8-A5D019CA7A5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5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082" y="562000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Kihívások 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lnSpcReduction="10000"/>
          </a:bodyPr>
          <a:lstStyle/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Versenyképes, kellően diverzifikált, de teljes </a:t>
            </a:r>
            <a:r>
              <a:rPr lang="hu-HU" sz="2800" b="1" dirty="0">
                <a:solidFill>
                  <a:schemeClr val="tx1"/>
                </a:solidFill>
              </a:rPr>
              <a:t>globális értékláncokat</a:t>
            </a:r>
            <a:r>
              <a:rPr lang="hu-HU" sz="2800" dirty="0">
                <a:solidFill>
                  <a:schemeClr val="tx1"/>
                </a:solidFill>
              </a:rPr>
              <a:t> kell kialakítani (Global </a:t>
            </a:r>
            <a:r>
              <a:rPr lang="hu-HU" sz="2800" dirty="0" err="1">
                <a:solidFill>
                  <a:schemeClr val="tx1"/>
                </a:solidFill>
              </a:rPr>
              <a:t>Value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Chain</a:t>
            </a:r>
            <a:r>
              <a:rPr lang="hu-HU" sz="2800" dirty="0">
                <a:solidFill>
                  <a:schemeClr val="tx1"/>
                </a:solidFill>
              </a:rPr>
              <a:t>) és ezekhez minél magasabb szinten csatlakozni, bekapcsolódni. </a:t>
            </a:r>
          </a:p>
          <a:p>
            <a:pPr marL="365760" lvl="2" indent="-256032"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 magas jövedelmű országokban </a:t>
            </a:r>
            <a:r>
              <a:rPr lang="hu-HU" sz="2800" b="1" dirty="0">
                <a:solidFill>
                  <a:schemeClr val="tx1"/>
                </a:solidFill>
              </a:rPr>
              <a:t>az iparpolitika a K+F-re támaszkodik és az innovációval </a:t>
            </a:r>
            <a:r>
              <a:rPr lang="hu-HU" sz="2800" dirty="0">
                <a:solidFill>
                  <a:schemeClr val="tx1"/>
                </a:solidFill>
              </a:rPr>
              <a:t>jár kéz a kézben versenyképességi és hatékonysági okok miatt. </a:t>
            </a:r>
          </a:p>
          <a:p>
            <a:pPr lvl="1"/>
            <a:r>
              <a:rPr lang="hu-HU" sz="1800" dirty="0"/>
              <a:t>(</a:t>
            </a:r>
            <a:r>
              <a:rPr lang="hu-HU" sz="1800" dirty="0" err="1"/>
              <a:t>Systemic</a:t>
            </a:r>
            <a:r>
              <a:rPr lang="hu-HU" sz="1800" dirty="0"/>
              <a:t> </a:t>
            </a:r>
            <a:r>
              <a:rPr lang="hu-HU" sz="1800" dirty="0" err="1"/>
              <a:t>Industrial</a:t>
            </a:r>
            <a:r>
              <a:rPr lang="hu-HU" sz="1800" dirty="0"/>
              <a:t> and </a:t>
            </a:r>
            <a:r>
              <a:rPr lang="hu-HU" sz="1800" dirty="0" err="1"/>
              <a:t>Innovation</a:t>
            </a:r>
            <a:r>
              <a:rPr lang="hu-HU" sz="1800" dirty="0"/>
              <a:t> Policy)</a:t>
            </a:r>
          </a:p>
          <a:p>
            <a:r>
              <a:rPr lang="hu-HU" dirty="0"/>
              <a:t>Versenyképesség szempontjából tehát a „húzóerő” úgy tűnik, hogy inkább az </a:t>
            </a:r>
            <a:r>
              <a:rPr lang="hu-HU" b="1" dirty="0"/>
              <a:t>ipari termelés minőségi összetételében</a:t>
            </a:r>
            <a:r>
              <a:rPr lang="hu-HU" dirty="0"/>
              <a:t> rejlik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1BDF-88B3-42BA-9BC8-A5D019CA7A5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6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/>
              <a:t>„Minden sikeres piacgazdaságban van ipar, ahol ipar van, ott mindig van valamiféle iparpolitika, és ahol iparpolitika van, ott van állami intervenció is.” </a:t>
            </a:r>
            <a:r>
              <a:rPr lang="hu-HU"/>
              <a:t>(Botos, 2010. 75. o.)</a:t>
            </a:r>
          </a:p>
          <a:p>
            <a:r>
              <a:rPr lang="hu-HU"/>
              <a:t>Az állami beavatkozás mértékét meghatározza a gazdaság nyitottsága és versenyképessége, az elérhető sikereket pedig az időtényező!</a:t>
            </a:r>
          </a:p>
        </p:txBody>
      </p:sp>
      <p:sp>
        <p:nvSpPr>
          <p:cNvPr id="36869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0E9A65-80AB-481C-907F-104EC3F46DB0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állami beavatkozás egyik lehetséges területe: iparpolitika 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Sokáig elítélték az aktív iparpolitikát, még ma is vegyes megítélése van! </a:t>
            </a:r>
          </a:p>
          <a:p>
            <a:pPr lvl="1"/>
            <a:r>
              <a:rPr lang="hu-HU" sz="2000" dirty="0"/>
              <a:t>„az iparpolitika az ipar </a:t>
            </a:r>
            <a:r>
              <a:rPr lang="hu-HU" sz="2000" dirty="0">
                <a:solidFill>
                  <a:srgbClr val="FF0000"/>
                </a:solidFill>
              </a:rPr>
              <a:t>jelenlegi</a:t>
            </a:r>
            <a:r>
              <a:rPr lang="hu-HU" sz="2000" dirty="0"/>
              <a:t> helyzetével és </a:t>
            </a:r>
            <a:r>
              <a:rPr lang="hu-HU" sz="2000" dirty="0">
                <a:solidFill>
                  <a:srgbClr val="FF0000"/>
                </a:solidFill>
              </a:rPr>
              <a:t>jövőbeli</a:t>
            </a:r>
            <a:r>
              <a:rPr lang="hu-HU" sz="2000" dirty="0"/>
              <a:t> fejlődésével kapcsolatos </a:t>
            </a:r>
            <a:r>
              <a:rPr lang="hu-HU" sz="2000" dirty="0">
                <a:solidFill>
                  <a:srgbClr val="FF0000"/>
                </a:solidFill>
              </a:rPr>
              <a:t>állásfoglalásokat</a:t>
            </a:r>
            <a:r>
              <a:rPr lang="hu-HU" sz="2000" dirty="0"/>
              <a:t> foglalja össze, kitérve a célkitűzések realizálásához szükséges </a:t>
            </a:r>
            <a:r>
              <a:rPr lang="hu-HU" sz="2000" dirty="0">
                <a:solidFill>
                  <a:srgbClr val="FF0000"/>
                </a:solidFill>
              </a:rPr>
              <a:t>eszközök</a:t>
            </a:r>
            <a:r>
              <a:rPr lang="hu-HU" sz="2000" dirty="0"/>
              <a:t> biztosítására is.”</a:t>
            </a:r>
          </a:p>
          <a:p>
            <a:pPr lvl="1"/>
            <a:r>
              <a:rPr lang="hu-HU" sz="2000" dirty="0"/>
              <a:t>KOPINT-DATORG (2004): </a:t>
            </a:r>
            <a:r>
              <a:rPr lang="hu-HU" sz="2000" i="1" dirty="0"/>
              <a:t>„…az iparpolitika vállalkozáspolitika, az innováció- és technológiapolitika és a versenypolitika együtteseként jelenik meg, céljai megvalósítása során a különböző szakpolitikák eszközeire is támaszkodva.”</a:t>
            </a:r>
          </a:p>
        </p:txBody>
      </p:sp>
      <p:sp>
        <p:nvSpPr>
          <p:cNvPr id="26629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BF500-58C8-4C63-85FA-1293C98D7C57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Iparpolitika mint eszköz 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Mára az EU sem veti</a:t>
            </a:r>
            <a:r>
              <a:rPr lang="hu-HU" sz="2400" b="1" dirty="0"/>
              <a:t> </a:t>
            </a:r>
            <a:r>
              <a:rPr lang="hu-HU" sz="2400" dirty="0"/>
              <a:t>el az iparpolitika szerepét a gazdaságok fejlesztésében. </a:t>
            </a:r>
          </a:p>
          <a:p>
            <a:r>
              <a:rPr lang="hu-HU" sz="2400" dirty="0"/>
              <a:t>A piaci erő és a vállalkozói kezdeményezés a hajtóerő, de a kormányzat stratégiai és koordinációs szerepet játszhat. </a:t>
            </a:r>
          </a:p>
          <a:p>
            <a:r>
              <a:rPr lang="hu-HU" sz="2400" dirty="0"/>
              <a:t>Olyan IP kell, ami maximalizálja a növekedési esélyeket és minimalizálja a beavatkozás káros hatásait. </a:t>
            </a:r>
          </a:p>
          <a:p>
            <a:pPr lvl="1"/>
            <a:r>
              <a:rPr lang="hu-HU" sz="2200" dirty="0"/>
              <a:t>Két endogén meghatározója a gazdaságpolitika és a politikai hatalommal bírók.</a:t>
            </a:r>
          </a:p>
          <a:p>
            <a:r>
              <a:rPr lang="hu-HU" sz="2400" dirty="0"/>
              <a:t>A „</a:t>
            </a:r>
            <a:r>
              <a:rPr lang="hu-HU" sz="2400" dirty="0" err="1"/>
              <a:t>one</a:t>
            </a:r>
            <a:r>
              <a:rPr lang="hu-HU" sz="2400" dirty="0"/>
              <a:t> </a:t>
            </a:r>
            <a:r>
              <a:rPr lang="hu-HU" sz="2400" dirty="0" err="1"/>
              <a:t>size</a:t>
            </a:r>
            <a:r>
              <a:rPr lang="hu-HU" sz="2400" dirty="0"/>
              <a:t> </a:t>
            </a:r>
            <a:r>
              <a:rPr lang="hu-HU" sz="2400" dirty="0" err="1"/>
              <a:t>fits</a:t>
            </a:r>
            <a:r>
              <a:rPr lang="hu-HU" sz="2400" dirty="0"/>
              <a:t> </a:t>
            </a:r>
            <a:r>
              <a:rPr lang="hu-HU" sz="2400" dirty="0" err="1"/>
              <a:t>all</a:t>
            </a:r>
            <a:r>
              <a:rPr lang="hu-HU" sz="2400" dirty="0"/>
              <a:t>” politika nem működik.</a:t>
            </a:r>
          </a:p>
          <a:p>
            <a:r>
              <a:rPr lang="hu-HU" sz="2400" dirty="0"/>
              <a:t>Csak úgy érdemes  aktív iparpolitikát kialakítani, ha annak céljai, eszközei összhangban vannak a piac működésével, a gazdasági szereplők reális elvárásaival.</a:t>
            </a:r>
          </a:p>
        </p:txBody>
      </p:sp>
      <p:sp>
        <p:nvSpPr>
          <p:cNvPr id="27653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672DD2-5374-43E5-9F5E-FCB213DFEE1F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 vert="horz" anchor="ctr">
            <a:normAutofit fontScale="90000"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Általában a közösségi „iparpolitikáról”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687488"/>
            <a:ext cx="8065021" cy="4683299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10000"/>
              </a:spcBef>
            </a:pPr>
            <a:r>
              <a:rPr lang="hu-HU" sz="2800" dirty="0">
                <a:cs typeface="Lucida Sans Unicode" pitchFamily="34" charset="0"/>
              </a:rPr>
              <a:t>Az 50-es évektől: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Iparpolitikai irányvonal sokáig nem létezett ↔ Mégis alakult és fejlődött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Montánunió: szén- és acélipart érintő közösségi lépések és helyi politika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Római Szerződés </a:t>
            </a:r>
          </a:p>
          <a:p>
            <a:pPr marL="857250" lvl="2" indent="0">
              <a:spcBef>
                <a:spcPct val="10000"/>
              </a:spcBef>
              <a:buFontTx/>
              <a:buChar char="•"/>
            </a:pPr>
            <a:r>
              <a:rPr lang="hu-HU" sz="2000" dirty="0">
                <a:cs typeface="Lucida Sans Unicode" pitchFamily="34" charset="0"/>
              </a:rPr>
              <a:t>Sokan az iparpolitika tiltójaként tekintettek rá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Igazából ma sem létezik – csupán a nemzeti iparpolitikák egyfajta hálója</a:t>
            </a:r>
          </a:p>
          <a:p>
            <a:pPr marL="457200" lvl="1" indent="0" eaLnBrk="1" hangingPunct="1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 Nemzeti stratégiák és eszközrendszerek sokrétű együttese áll mögötte.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Joganyag hiányos → ma is inkább keretjellegű, proaktív tevékenységek, iránymutatások</a:t>
            </a:r>
          </a:p>
        </p:txBody>
      </p:sp>
      <p:sp>
        <p:nvSpPr>
          <p:cNvPr id="3891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202F7-0FFE-4D2D-86B6-DB4D5B5136FF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080120"/>
          </a:xfrm>
        </p:spPr>
        <p:txBody>
          <a:bodyPr vert="horz" anchor="ctr"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Kezdetek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209037" cy="4392488"/>
          </a:xfrm>
          <a:noFill/>
        </p:spPr>
        <p:txBody>
          <a:bodyPr/>
          <a:lstStyle/>
          <a:p>
            <a:pPr marL="0" indent="0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70-es, 80-as évek: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Nemzetállami szintű, főleg szektorális iparpolitikai megfontolások („francia típusú”, explicit iparpolitika)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Amerikai, szovjet, később japán kihívás.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A 80-as évekig csak a létjogosultságáról vitáztak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Határterületeken valósult csak meg a közösségi stratégiai és végrehajtó hatáskör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Közösségi iparpolitika helyett inkább versenypolitika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Iparpolitika formálói továbbra is a tagállamok maradtak ↔ közösségi versenypolitika erősödése</a:t>
            </a:r>
          </a:p>
          <a:p>
            <a:pPr marL="0" indent="0" eaLnBrk="1" hangingPunct="1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Az EGK gyakorlatilag lemondott az integrációs folyamat továbbviteléről az ipar kapcsán.</a:t>
            </a:r>
          </a:p>
        </p:txBody>
      </p:sp>
      <p:sp>
        <p:nvSpPr>
          <p:cNvPr id="3993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217BC3-0E18-42BE-86C8-60CF8CE722D9}" type="slidenum">
              <a:rPr lang="hu-HU" smtClean="0"/>
              <a:pPr/>
              <a:t>26</a:t>
            </a:fld>
            <a:endParaRPr lang="hu-HU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04200" cy="1143000"/>
          </a:xfrm>
        </p:spPr>
        <p:txBody>
          <a:bodyPr vert="horz" anchor="ctr">
            <a:normAutofit fontScale="90000"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Iparpolitika fejlődése az integráció során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81045" cy="4536504"/>
          </a:xfrm>
          <a:noFill/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A tényleges iparpolitika kialakulását nehezítő tényezők:</a:t>
            </a:r>
          </a:p>
          <a:p>
            <a:pPr marL="457200" lvl="1" indent="0" eaLnBrk="1" hangingPunct="1">
              <a:spcBef>
                <a:spcPct val="10000"/>
              </a:spcBef>
              <a:buFontTx/>
              <a:buChar char="•"/>
            </a:pPr>
            <a:r>
              <a:rPr lang="hu-HU" sz="1800" dirty="0">
                <a:cs typeface="Lucida Sans Unicode" pitchFamily="34" charset="0"/>
              </a:rPr>
              <a:t>Közösségi költségvetés</a:t>
            </a:r>
          </a:p>
          <a:p>
            <a:pPr marL="457200" lvl="1" indent="0" eaLnBrk="1" hangingPunct="1">
              <a:spcBef>
                <a:spcPct val="10000"/>
              </a:spcBef>
              <a:buFontTx/>
              <a:buChar char="•"/>
            </a:pPr>
            <a:r>
              <a:rPr lang="hu-HU" sz="1800" dirty="0">
                <a:cs typeface="Lucida Sans Unicode" pitchFamily="34" charset="0"/>
              </a:rPr>
              <a:t>WTO-ban uralkodó állapotok</a:t>
            </a:r>
          </a:p>
          <a:p>
            <a:pPr marL="457200" lvl="1" indent="0" eaLnBrk="1" hangingPunct="1">
              <a:spcBef>
                <a:spcPct val="10000"/>
              </a:spcBef>
              <a:buFontTx/>
              <a:buChar char="•"/>
            </a:pPr>
            <a:r>
              <a:rPr lang="hu-HU" sz="1800" dirty="0">
                <a:cs typeface="Lucida Sans Unicode" pitchFamily="34" charset="0"/>
              </a:rPr>
              <a:t>Versenykorlátozó eszközök leépítése számos iparfejlesztési-támogatási eszköz alkalmazását ellehetetlenítette.</a:t>
            </a:r>
          </a:p>
          <a:p>
            <a:pPr marL="0" indent="0" eaLnBrk="1" hangingPunct="1">
              <a:spcBef>
                <a:spcPct val="10000"/>
              </a:spcBef>
            </a:pPr>
            <a:r>
              <a:rPr lang="hu-HU" sz="2400" dirty="0">
                <a:cs typeface="Lucida Sans Unicode" pitchFamily="34" charset="0"/>
              </a:rPr>
              <a:t>1990-es évek (harmadik szakasz)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Ázsiai csoda tapasztalatai: az ipar a növekedés feltétele is lehet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b="1" dirty="0"/>
              <a:t>1990-ben </a:t>
            </a:r>
            <a:r>
              <a:rPr lang="hu-HU" sz="2000" dirty="0"/>
              <a:t>kiadott Iparpolitika a nyitott és versenyképes környezetben c. dokumentum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Pozitív, horizontális, átfogó iparpolitikai intézkedéscsomag</a:t>
            </a: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Cél: </a:t>
            </a:r>
            <a:r>
              <a:rPr lang="hu-HU" sz="2000" dirty="0"/>
              <a:t>a strukturális változásokhoz történő alkalmazkodás megkönnyítése lett, kedvező körülmények kialakítása és az, hogy támogassa az európai ipari potenciál mind jobb kiaknázását a kutatás, a fejlesztés és az innováció által </a:t>
            </a:r>
            <a:endParaRPr lang="hu-HU" sz="2000" dirty="0">
              <a:cs typeface="Lucida Sans Unicode" pitchFamily="34" charset="0"/>
            </a:endParaRPr>
          </a:p>
          <a:p>
            <a:pPr marL="400050" lvl="1" indent="0">
              <a:spcBef>
                <a:spcPct val="10000"/>
              </a:spcBef>
            </a:pPr>
            <a:r>
              <a:rPr lang="hu-HU" sz="2000" dirty="0">
                <a:cs typeface="Lucida Sans Unicode" pitchFamily="34" charset="0"/>
              </a:rPr>
              <a:t>1993: Fehér Könyv: „Növekedés, versenyképesség és foglalkoztatás” </a:t>
            </a:r>
          </a:p>
        </p:txBody>
      </p:sp>
      <p:sp>
        <p:nvSpPr>
          <p:cNvPr id="4096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30B74-14AE-47CD-86DF-D761212401BE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829550" cy="1143000"/>
          </a:xfrm>
        </p:spPr>
        <p:txBody>
          <a:bodyPr vert="horz" anchor="ctr"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iparpolitika további fejlődése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46690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u-HU" sz="2600" dirty="0"/>
              <a:t>Az IP-nek, vagy a versenyképességet javító politikának összhangban kell lennie a többi közösségi politikával. 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/>
              <a:t>Negyedik szakasz:</a:t>
            </a:r>
          </a:p>
          <a:p>
            <a:pPr lvl="1">
              <a:lnSpc>
                <a:spcPct val="90000"/>
              </a:lnSpc>
            </a:pPr>
            <a:r>
              <a:rPr lang="hu-HU" sz="2200" dirty="0"/>
              <a:t>a környezet és a horizontális célok iparáganként változnak, és olykor kiegészítő intézkedéseket (finomhangolást) is igényel egy-egy terület</a:t>
            </a:r>
          </a:p>
          <a:p>
            <a:pPr lvl="1">
              <a:lnSpc>
                <a:spcPct val="90000"/>
              </a:lnSpc>
            </a:pPr>
            <a:r>
              <a:rPr lang="hu-HU" sz="2200" dirty="0"/>
              <a:t>2002: Iparpolitika a kibővült Európában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Azonosította a lemaradás okait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Új iparpolitikai megközelítés 3 eleme: tudás, innováció, </a:t>
            </a:r>
            <a:r>
              <a:rPr lang="hu-HU" sz="2000" u="sng" dirty="0">
                <a:solidFill>
                  <a:schemeClr val="accent2"/>
                </a:solidFill>
              </a:rPr>
              <a:t>vállalkozások</a:t>
            </a:r>
          </a:p>
          <a:p>
            <a:pPr lvl="1">
              <a:lnSpc>
                <a:spcPct val="90000"/>
              </a:lnSpc>
            </a:pPr>
            <a:r>
              <a:rPr lang="hu-HU" sz="2200" dirty="0"/>
              <a:t>2005: „Új iparpolitika”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Ötvözi a horizontális szemléletet a szektorális szabályozással – „mátrix” megközelítés 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A lényeg a versenyképesség</a:t>
            </a:r>
          </a:p>
          <a:p>
            <a:pPr lvl="2">
              <a:lnSpc>
                <a:spcPct val="90000"/>
              </a:lnSpc>
            </a:pPr>
            <a:r>
              <a:rPr lang="hu-HU" sz="2000" dirty="0"/>
              <a:t>Nyílt összehangolási módszer</a:t>
            </a:r>
          </a:p>
          <a:p>
            <a:pPr lvl="1">
              <a:lnSpc>
                <a:spcPct val="90000"/>
              </a:lnSpc>
            </a:pPr>
            <a:r>
              <a:rPr lang="hu-HU" sz="2200" dirty="0"/>
              <a:t>Az iparpolitikát az EU globális felzárkózása eszközének tekintik (Lisszaboni Program) </a:t>
            </a:r>
          </a:p>
        </p:txBody>
      </p:sp>
      <p:sp>
        <p:nvSpPr>
          <p:cNvPr id="4505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58C7D-D0A7-40C1-BB11-6822A3B09A19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EU iparpolitika ötödik szakasza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85000" lnSpcReduction="2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COM(2010) 2020 </a:t>
            </a:r>
            <a:r>
              <a:rPr lang="hu-HU" dirty="0"/>
              <a:t>– </a:t>
            </a:r>
            <a:r>
              <a:rPr lang="hu-HU" dirty="0">
                <a:solidFill>
                  <a:srgbClr val="FF0000"/>
                </a:solidFill>
              </a:rPr>
              <a:t>Európa 2020 stratégia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COM(2010) 614 – Iparpolitika a globalizáció korában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Az új jogszabályok versenyképességre gyakorolt hatásának vizsgálata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létező jogszabályok „alkalmassági vizsgája”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kkv-k hitelhozzáférésének megkönnyítése és a nemzetközivé válásuk ösztönzése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Európai szabványalkotási stratégia kialakítása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T-E-C (közlekedés, energia, kommunikáció) infrastruktúrák továbbfejlesztése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Új nyersanyag-stratégia előterjesztése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Ágazati innovációs teljesítmény fokozása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Energiaigényes ágazatok kihívásainak kezelése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Közös űrpolitika bevezetése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Nyomon követés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34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" y="571500"/>
            <a:ext cx="8229600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hu-H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EU a nemzetközi gazdasági rendben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714500"/>
            <a:ext cx="7175500" cy="4471988"/>
          </a:xfrm>
        </p:spPr>
        <p:txBody>
          <a:bodyPr/>
          <a:lstStyle/>
          <a:p>
            <a:r>
              <a:rPr lang="hu-HU" dirty="0"/>
              <a:t>A 2008-as válság felhívta a figyelmet a reálgazdaság szerepére</a:t>
            </a:r>
          </a:p>
          <a:p>
            <a:r>
              <a:rPr lang="hu-HU" dirty="0"/>
              <a:t>A globális verseny felerősödése</a:t>
            </a:r>
          </a:p>
          <a:p>
            <a:pPr eaLnBrk="1" hangingPunct="1"/>
            <a:r>
              <a:rPr lang="hu-HU" dirty="0"/>
              <a:t>Új gazdasági hatalmak (BRIC(S))</a:t>
            </a:r>
          </a:p>
          <a:p>
            <a:pPr eaLnBrk="1" hangingPunct="1">
              <a:buFontTx/>
              <a:buNone/>
            </a:pPr>
            <a:r>
              <a:rPr lang="hu-HU" dirty="0"/>
              <a:t>      Általános cél a versenyképesség, mikro és makro szinten egyaránt!</a:t>
            </a:r>
          </a:p>
          <a:p>
            <a:pPr eaLnBrk="1" hangingPunct="1">
              <a:buFontTx/>
              <a:buNone/>
            </a:pPr>
            <a:r>
              <a:rPr lang="hu-HU" dirty="0"/>
              <a:t>Ennek egyik eszköze lehet az iparpolitika, bár változó tartalommal és formában.</a:t>
            </a:r>
          </a:p>
          <a:p>
            <a:pPr eaLnBrk="1" hangingPunct="1"/>
            <a:endParaRPr lang="hu-HU" dirty="0"/>
          </a:p>
        </p:txBody>
      </p:sp>
      <p:sp>
        <p:nvSpPr>
          <p:cNvPr id="17412" name="Dia számának helye 5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A44B63-0478-45C2-BCA8-C334C8FF5E66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17413" name="Jobb oldali kapcsos zárójel 7"/>
          <p:cNvSpPr>
            <a:spLocks/>
          </p:cNvSpPr>
          <p:nvPr/>
        </p:nvSpPr>
        <p:spPr bwMode="auto">
          <a:xfrm>
            <a:off x="8429625" y="1714500"/>
            <a:ext cx="500063" cy="100012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4" name="Jobb oldali kapcsos zárójel 8"/>
          <p:cNvSpPr>
            <a:spLocks/>
          </p:cNvSpPr>
          <p:nvPr/>
        </p:nvSpPr>
        <p:spPr bwMode="auto">
          <a:xfrm>
            <a:off x="8358188" y="1714500"/>
            <a:ext cx="428625" cy="1571625"/>
          </a:xfrm>
          <a:prstGeom prst="rightBrace">
            <a:avLst>
              <a:gd name="adj1" fmla="val 29433"/>
              <a:gd name="adj2" fmla="val 51426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5" name="Jobb oldali kapcsos zárójel 9"/>
          <p:cNvSpPr>
            <a:spLocks/>
          </p:cNvSpPr>
          <p:nvPr/>
        </p:nvSpPr>
        <p:spPr bwMode="auto">
          <a:xfrm>
            <a:off x="8286750" y="1714500"/>
            <a:ext cx="357188" cy="1571625"/>
          </a:xfrm>
          <a:prstGeom prst="rightBrace">
            <a:avLst>
              <a:gd name="adj1" fmla="val 42024"/>
              <a:gd name="adj2" fmla="val 4740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6" name="Jobbra nyíl 10"/>
          <p:cNvSpPr>
            <a:spLocks noChangeArrowheads="1"/>
          </p:cNvSpPr>
          <p:nvPr/>
        </p:nvSpPr>
        <p:spPr bwMode="auto">
          <a:xfrm flipV="1">
            <a:off x="1571625" y="3117850"/>
            <a:ext cx="571500" cy="46038"/>
          </a:xfrm>
          <a:prstGeom prst="rightArrow">
            <a:avLst>
              <a:gd name="adj1" fmla="val 50000"/>
              <a:gd name="adj2" fmla="val 49655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7417" name="Jobbra nyíl 11"/>
          <p:cNvSpPr>
            <a:spLocks noChangeArrowheads="1"/>
          </p:cNvSpPr>
          <p:nvPr/>
        </p:nvSpPr>
        <p:spPr bwMode="auto">
          <a:xfrm>
            <a:off x="1000125" y="3643313"/>
            <a:ext cx="571500" cy="28575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 vert="horz" anchor="ctr">
            <a:noAutofit/>
          </a:bodyPr>
          <a:lstStyle/>
          <a:p>
            <a:pPr lvl="1"/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trendekre adott intézményi válasz – új iparpolitikai megközelítés jellemzői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EU2020 Stratégia 10 kiemelt kezdeményezéséből 2 érinti az ipart, az európai ipar versenyképességét</a:t>
            </a:r>
          </a:p>
          <a:p>
            <a:pPr marL="0" indent="-356616"/>
            <a:r>
              <a:rPr lang="hu-HU" sz="2400" dirty="0" err="1"/>
              <a:t>EUMSz</a:t>
            </a:r>
            <a:r>
              <a:rPr lang="hu-HU" sz="2400" dirty="0"/>
              <a:t>. 173. cikke szól az ipar versenyképességéhez szükséges feltételek biztosításáról.</a:t>
            </a:r>
          </a:p>
          <a:p>
            <a:r>
              <a:rPr lang="hu-HU" sz="2400" i="1" dirty="0"/>
              <a:t>„Ez a szó {iparpolitika} nem tabu többé. Az európai vezetők ismét az aktív iparpolitika hasznáról és korlátairól vitatkoznak.”</a:t>
            </a:r>
            <a:r>
              <a:rPr lang="hu-HU" sz="2400" dirty="0"/>
              <a:t> (Monti 2010, 92. o.) </a:t>
            </a:r>
          </a:p>
          <a:p>
            <a:pPr lvl="1"/>
            <a:r>
              <a:rPr lang="hu-HU" sz="2000" dirty="0"/>
              <a:t>COM(2010) 614: </a:t>
            </a:r>
            <a:r>
              <a:rPr lang="en-US" sz="2000" dirty="0" err="1"/>
              <a:t>Integrált</a:t>
            </a:r>
            <a:r>
              <a:rPr lang="en-US" sz="2000" dirty="0"/>
              <a:t> </a:t>
            </a:r>
            <a:r>
              <a:rPr lang="en-US" sz="2000" dirty="0" err="1"/>
              <a:t>iparpolitika</a:t>
            </a:r>
            <a:r>
              <a:rPr lang="en-US" sz="2000" dirty="0"/>
              <a:t> a </a:t>
            </a:r>
            <a:r>
              <a:rPr lang="en-US" sz="2000" dirty="0" err="1"/>
              <a:t>globalizáció</a:t>
            </a:r>
            <a:r>
              <a:rPr lang="en-US" sz="2000" dirty="0"/>
              <a:t> </a:t>
            </a:r>
            <a:r>
              <a:rPr lang="en-US" sz="2000" dirty="0" err="1"/>
              <a:t>korában</a:t>
            </a:r>
            <a:r>
              <a:rPr lang="hu-HU" sz="2000" dirty="0"/>
              <a:t>. </a:t>
            </a:r>
            <a:r>
              <a:rPr lang="en-US" sz="2000" dirty="0"/>
              <a:t>A </a:t>
            </a:r>
            <a:r>
              <a:rPr lang="en-US" sz="2000" dirty="0" err="1"/>
              <a:t>versenyképesség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fenntarthatóság</a:t>
            </a:r>
            <a:r>
              <a:rPr lang="en-US" sz="2000" dirty="0"/>
              <a:t> </a:t>
            </a:r>
            <a:r>
              <a:rPr lang="en-US" sz="2000" dirty="0" err="1"/>
              <a:t>középpontba</a:t>
            </a:r>
            <a:r>
              <a:rPr lang="en-US" sz="2000" dirty="0"/>
              <a:t> </a:t>
            </a:r>
            <a:r>
              <a:rPr lang="en-US" sz="2000" dirty="0" err="1"/>
              <a:t>állítása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720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 vert="horz" anchor="ctr">
            <a:no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EU iparpolitika célja…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Nyitott és versengő piacok révén (173. cikk (1) bekezdés):</a:t>
            </a:r>
          </a:p>
          <a:p>
            <a:pPr lvl="1"/>
            <a:r>
              <a:rPr lang="hu-HU" i="1" dirty="0"/>
              <a:t>„felgyorsítsa az ipar </a:t>
            </a:r>
            <a:r>
              <a:rPr lang="hu-HU" i="1" dirty="0">
                <a:solidFill>
                  <a:srgbClr val="FF0000"/>
                </a:solidFill>
              </a:rPr>
              <a:t>alkalmazkodását</a:t>
            </a:r>
            <a:r>
              <a:rPr lang="hu-HU" i="1" dirty="0"/>
              <a:t> a strukturális változásokhoz;</a:t>
            </a:r>
          </a:p>
          <a:p>
            <a:pPr lvl="1"/>
            <a:r>
              <a:rPr lang="hu-HU" i="1" dirty="0"/>
              <a:t>Ösztönözzék egy olyan </a:t>
            </a:r>
            <a:r>
              <a:rPr lang="hu-HU" i="1" dirty="0">
                <a:solidFill>
                  <a:srgbClr val="FF0000"/>
                </a:solidFill>
              </a:rPr>
              <a:t>környezet kialakítását</a:t>
            </a:r>
            <a:r>
              <a:rPr lang="hu-HU" i="1" dirty="0"/>
              <a:t>, amely az Unió egész területén </a:t>
            </a:r>
            <a:r>
              <a:rPr lang="hu-HU" i="1" dirty="0">
                <a:solidFill>
                  <a:srgbClr val="FF0000"/>
                </a:solidFill>
              </a:rPr>
              <a:t>kedvez a kezdeményezéseknek </a:t>
            </a:r>
            <a:r>
              <a:rPr lang="hu-HU" i="1" dirty="0"/>
              <a:t>és a vállalkozások … </a:t>
            </a:r>
            <a:r>
              <a:rPr lang="hu-HU" i="1" dirty="0">
                <a:solidFill>
                  <a:srgbClr val="FF0000"/>
                </a:solidFill>
              </a:rPr>
              <a:t>fejlődésének</a:t>
            </a:r>
            <a:r>
              <a:rPr lang="hu-HU" i="1" dirty="0"/>
              <a:t>;</a:t>
            </a:r>
          </a:p>
          <a:p>
            <a:pPr lvl="1"/>
            <a:r>
              <a:rPr lang="hu-HU" i="1" dirty="0"/>
              <a:t>Ösztönözzék egy olyan környezet kialakítását, amely </a:t>
            </a:r>
            <a:r>
              <a:rPr lang="hu-HU" i="1" dirty="0">
                <a:solidFill>
                  <a:srgbClr val="FF0000"/>
                </a:solidFill>
              </a:rPr>
              <a:t>kedvez a vállalkozások közötti együttműködésnek</a:t>
            </a:r>
            <a:r>
              <a:rPr lang="hu-HU" i="1" dirty="0"/>
              <a:t>;</a:t>
            </a:r>
          </a:p>
          <a:p>
            <a:pPr lvl="1"/>
            <a:r>
              <a:rPr lang="hu-HU" i="1" dirty="0"/>
              <a:t>Elősegítsék az innovációs, kutatási és technológiafejlesztési politikákban rejlő </a:t>
            </a:r>
            <a:r>
              <a:rPr lang="hu-HU" i="1" dirty="0">
                <a:solidFill>
                  <a:srgbClr val="FF0000"/>
                </a:solidFill>
              </a:rPr>
              <a:t>ipari lehetőségek jobb kihasználását</a:t>
            </a:r>
            <a:r>
              <a:rPr lang="hu-HU" i="1" dirty="0"/>
              <a:t>.”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53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EU iparpolitikája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/>
          </a:bodyPr>
          <a:lstStyle/>
          <a:p>
            <a:r>
              <a:rPr lang="hu-HU" dirty="0"/>
              <a:t>Horizontális politika</a:t>
            </a:r>
          </a:p>
          <a:p>
            <a:r>
              <a:rPr lang="hu-HU" dirty="0"/>
              <a:t>Vállalkozáspolitikával megegyező eszközrendszer</a:t>
            </a:r>
          </a:p>
          <a:p>
            <a:r>
              <a:rPr lang="hu-HU" dirty="0"/>
              <a:t>Egyes ágazatok egyedi igényekkel és jellemzőkkel</a:t>
            </a:r>
          </a:p>
          <a:p>
            <a:r>
              <a:rPr lang="hu-HU" dirty="0"/>
              <a:t>Célkitűzéseket segítő szakpolitikák:</a:t>
            </a:r>
          </a:p>
          <a:p>
            <a:pPr lvl="1"/>
            <a:r>
              <a:rPr lang="hu-HU" dirty="0"/>
              <a:t>Világkereskedelmi rendszer fokozottabb nyitottsága</a:t>
            </a:r>
          </a:p>
          <a:p>
            <a:pPr lvl="1"/>
            <a:r>
              <a:rPr lang="hu-HU" dirty="0"/>
              <a:t>Egységesebb piac</a:t>
            </a:r>
          </a:p>
          <a:p>
            <a:pPr lvl="1"/>
            <a:r>
              <a:rPr lang="hu-HU" dirty="0"/>
              <a:t>K+F politika</a:t>
            </a:r>
          </a:p>
          <a:p>
            <a:pPr lvl="1"/>
            <a:r>
              <a:rPr lang="hu-HU" dirty="0"/>
              <a:t>Versenypolitika</a:t>
            </a:r>
          </a:p>
          <a:p>
            <a:pPr lvl="1"/>
            <a:r>
              <a:rPr lang="hu-HU" dirty="0"/>
              <a:t>Szociális és foglalkoztatáspolitika</a:t>
            </a:r>
          </a:p>
          <a:p>
            <a:pPr lvl="1"/>
            <a:r>
              <a:rPr lang="hu-HU" dirty="0"/>
              <a:t>Fogyasztóvédelem és közegészségügyi politika</a:t>
            </a:r>
          </a:p>
          <a:p>
            <a:pPr lvl="1"/>
            <a:r>
              <a:rPr lang="hu-HU" dirty="0"/>
              <a:t>környezetvédelem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758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65" y="413235"/>
            <a:ext cx="8229600" cy="10668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rendszerszerű ipari és innovációs politika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33</a:t>
            </a:fld>
            <a:endParaRPr lang="hu-HU"/>
          </a:p>
        </p:txBody>
      </p:sp>
      <p:sp>
        <p:nvSpPr>
          <p:cNvPr id="5" name="Rectangle 4"/>
          <p:cNvSpPr/>
          <p:nvPr/>
        </p:nvSpPr>
        <p:spPr>
          <a:xfrm>
            <a:off x="683568" y="1364574"/>
            <a:ext cx="6552728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192250" y="1364575"/>
            <a:ext cx="5463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Húzó erők: </a:t>
            </a:r>
          </a:p>
          <a:p>
            <a:pPr algn="ctr"/>
            <a:r>
              <a:rPr lang="hu-HU" dirty="0"/>
              <a:t>új növekedési pálya megtalálása, </a:t>
            </a:r>
          </a:p>
          <a:p>
            <a:pPr algn="ctr"/>
            <a:r>
              <a:rPr lang="hu-HU" dirty="0"/>
              <a:t>szociális célok (egészség, éghajlat, szociális kohézió)</a:t>
            </a:r>
          </a:p>
          <a:p>
            <a:pPr algn="ctr"/>
            <a:r>
              <a:rPr lang="hu-HU" dirty="0"/>
              <a:t>Élen járni bizonyos technológiákban (pl. energia)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646" y="5358311"/>
            <a:ext cx="6552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Kényszerítő erők: </a:t>
            </a:r>
          </a:p>
          <a:p>
            <a:pPr algn="ctr"/>
            <a:r>
              <a:rPr lang="hu-HU" dirty="0"/>
              <a:t>fokozódó nemzetközi verseny, globalizáció</a:t>
            </a:r>
          </a:p>
          <a:p>
            <a:pPr algn="ctr"/>
            <a:r>
              <a:rPr lang="hu-HU" dirty="0"/>
              <a:t>Aktív, képzett és átképzett munkaerő-állomány (</a:t>
            </a:r>
            <a:r>
              <a:rPr lang="hu-HU" dirty="0" err="1"/>
              <a:t>flexicurity</a:t>
            </a:r>
            <a:r>
              <a:rPr lang="hu-HU" dirty="0"/>
              <a:t>)</a:t>
            </a:r>
          </a:p>
          <a:p>
            <a:pPr algn="ctr"/>
            <a:r>
              <a:rPr lang="hu-HU" dirty="0"/>
              <a:t>Versenyképességi előnyök </a:t>
            </a:r>
          </a:p>
          <a:p>
            <a:pPr algn="ctr"/>
            <a:r>
              <a:rPr lang="hu-HU" dirty="0"/>
              <a:t>Klímaváltozás és elöregedő társadalmak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5280013"/>
            <a:ext cx="655272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/>
          <p:cNvSpPr/>
          <p:nvPr/>
        </p:nvSpPr>
        <p:spPr>
          <a:xfrm>
            <a:off x="1331640" y="2780928"/>
            <a:ext cx="4968552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2146987" y="2998101"/>
            <a:ext cx="170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Versenyszabályozás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3284" y="3602847"/>
            <a:ext cx="127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Kereskede-lempolitika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8915" y="4442352"/>
            <a:ext cx="147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Egységes piac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4338" y="432582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Regionális politika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7453" y="3725957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Oktatás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9340" y="299810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Közbeszerzések</a:t>
            </a:r>
          </a:p>
        </p:txBody>
      </p:sp>
      <p:sp>
        <p:nvSpPr>
          <p:cNvPr id="19" name="Oval 18"/>
          <p:cNvSpPr/>
          <p:nvPr/>
        </p:nvSpPr>
        <p:spPr>
          <a:xfrm>
            <a:off x="2555776" y="3290489"/>
            <a:ext cx="1373354" cy="989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2555776" y="3600410"/>
            <a:ext cx="14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Iparpolitika</a:t>
            </a:r>
          </a:p>
        </p:txBody>
      </p:sp>
      <p:sp>
        <p:nvSpPr>
          <p:cNvPr id="21" name="Oval 20"/>
          <p:cNvSpPr/>
          <p:nvPr/>
        </p:nvSpPr>
        <p:spPr>
          <a:xfrm>
            <a:off x="3815916" y="3290489"/>
            <a:ext cx="1332148" cy="9258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Box 21"/>
          <p:cNvSpPr txBox="1"/>
          <p:nvPr/>
        </p:nvSpPr>
        <p:spPr>
          <a:xfrm>
            <a:off x="3923928" y="345077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Innovációs politika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3563888" y="2564904"/>
            <a:ext cx="46545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Up Arrow 23"/>
          <p:cNvSpPr/>
          <p:nvPr/>
        </p:nvSpPr>
        <p:spPr>
          <a:xfrm>
            <a:off x="2771800" y="4910604"/>
            <a:ext cx="255197" cy="3694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Up Arrow 24"/>
          <p:cNvSpPr/>
          <p:nvPr/>
        </p:nvSpPr>
        <p:spPr>
          <a:xfrm>
            <a:off x="4857432" y="4910604"/>
            <a:ext cx="290632" cy="369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21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Az utóbbi idők kihívásaira adható válaszok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Az egységes piac minél tökéletesebb megvalósítása.</a:t>
            </a:r>
          </a:p>
          <a:p>
            <a:r>
              <a:rPr lang="hu-HU" dirty="0"/>
              <a:t>Rendszer-szemlélet bevezetése az egyébként előremutató, K+F-re és innovációra támaszkodó iparpolitikában.</a:t>
            </a:r>
          </a:p>
          <a:p>
            <a:r>
              <a:rPr lang="hu-HU" dirty="0"/>
              <a:t>Új modellek bevezetésének támogatása a külső kényszerítő körülmények miatt.</a:t>
            </a:r>
          </a:p>
          <a:p>
            <a:r>
              <a:rPr lang="hu-HU" dirty="0"/>
              <a:t>Globális/európai értékláncokba való bekapcsolódás megkönnyítése. </a:t>
            </a:r>
          </a:p>
          <a:p>
            <a:pPr marL="109728" indent="0">
              <a:buNone/>
            </a:pPr>
            <a:endParaRPr lang="hu-HU" dirty="0"/>
          </a:p>
          <a:p>
            <a:r>
              <a:rPr lang="hu-HU" dirty="0"/>
              <a:t>2015-ben bevezették a versenyképességi állapotfelmérést.</a:t>
            </a:r>
          </a:p>
          <a:p>
            <a:r>
              <a:rPr lang="hu-HU" dirty="0"/>
              <a:t>Beruházás az intelligens, innovatív és fenntartható iparba - Az Európai Unió megújított iparpolitikai stratégiája COM(2017) 479.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34</a:t>
            </a:fld>
            <a:endParaRPr lang="hu-HU"/>
          </a:p>
        </p:txBody>
      </p:sp>
      <p:sp>
        <p:nvSpPr>
          <p:cNvPr id="5" name="Down Arrow 4"/>
          <p:cNvSpPr/>
          <p:nvPr/>
        </p:nvSpPr>
        <p:spPr>
          <a:xfrm>
            <a:off x="4171183" y="422108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467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795" y="62068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hu-HU" dirty="0"/>
              <a:t>Az uniós iparpolitika összefüggései 2017 után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35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2000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38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Olvasnivalók: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hlinkClick r:id="rId2"/>
              </a:rPr>
              <a:t>http://novekedes.hu/meg-mindig-a-versenykepesseg-novelese-a-legfontosabb-feladat/ </a:t>
            </a:r>
          </a:p>
          <a:p>
            <a:r>
              <a:rPr lang="hu-HU" sz="2000">
                <a:hlinkClick r:id="rId2"/>
              </a:rPr>
              <a:t>http://ec.europa.eu/growth/news_en </a:t>
            </a:r>
          </a:p>
          <a:p>
            <a:r>
              <a:rPr lang="hu-HU" sz="2000" dirty="0">
                <a:hlinkClick r:id="rId2"/>
              </a:rPr>
              <a:t>https://www.businesseurope.eu/sites/buseur/files/media/reports_and_studies/building_a_strong_and_modern_european_industry_-_compressed_for_web_and_sending.pdf</a:t>
            </a:r>
            <a:r>
              <a:rPr lang="hu-HU" sz="2000" dirty="0"/>
              <a:t> </a:t>
            </a:r>
          </a:p>
          <a:p>
            <a:r>
              <a:rPr lang="hu-HU" sz="2000" dirty="0">
                <a:hlinkClick r:id="rId3"/>
              </a:rPr>
              <a:t>http://eur-lex.europa.eu/resource.html?uri=cellar:c8b9aac5-9861-11e7-b92d-01aa75ed71a1.0017.02/DOC_1&amp;format=PDF</a:t>
            </a:r>
            <a:r>
              <a:rPr lang="hu-HU" sz="2000" dirty="0"/>
              <a:t> </a:t>
            </a:r>
          </a:p>
          <a:p>
            <a:r>
              <a:rPr lang="hu-HU" sz="2000" dirty="0">
                <a:hlinkClick r:id="rId4"/>
              </a:rPr>
              <a:t>http://eur-lex.europa.eu/resource.html?uri=cellar:c8b9aac5-9861-11e7-b92d-01aa75ed71a1.0017.02/DOC_2&amp;format=PDF</a:t>
            </a:r>
            <a:r>
              <a:rPr lang="hu-HU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66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Köszönöm a figyelmet!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37</a:t>
            </a:fld>
            <a:endParaRPr lang="hu-HU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869160"/>
            <a:ext cx="4993709" cy="1440160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xmlns="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9" y="323973"/>
            <a:ext cx="6291953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/>
            <a:r>
              <a:rPr lang="hu-HU" sz="20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2000" kern="0" dirty="0">
                <a:solidFill>
                  <a:srgbClr val="FFFFFF"/>
                </a:solidFill>
              </a:rPr>
              <a:t> KAR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LECKESOROZAT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/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2000" kern="0" dirty="0" err="1">
                <a:solidFill>
                  <a:srgbClr val="FFFFFF"/>
                </a:solidFill>
              </a:rPr>
              <a:t>elemeI</a:t>
            </a:r>
            <a:r>
              <a:rPr lang="hu-HU" sz="20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28351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5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Az EU és a nemzetközi gazdaság</a:t>
            </a:r>
          </a:p>
        </p:txBody>
      </p:sp>
      <p:sp>
        <p:nvSpPr>
          <p:cNvPr id="6223" name="Rectangle 79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916832"/>
            <a:ext cx="7197725" cy="4370387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defRPr/>
            </a:pPr>
            <a:r>
              <a:rPr lang="hu-HU" dirty="0"/>
              <a:t>Amiben a globalizáció tetten érhető (mikro szinten is!):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u-HU" dirty="0"/>
              <a:t>Transznacionalizálódás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u-HU" dirty="0"/>
              <a:t>Egybefonódott világkereskedelem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u-HU" dirty="0"/>
              <a:t>Közvetlen </a:t>
            </a:r>
            <a:r>
              <a:rPr lang="hu-HU" dirty="0" err="1"/>
              <a:t>működőtőke-befektetések</a:t>
            </a:r>
            <a:endParaRPr lang="hu-HU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u-HU" dirty="0"/>
              <a:t>Piaci koncentráció - Fúziók, felvásárlások, vertikális integrációk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hu-HU" dirty="0"/>
              <a:t>Pénzügyi rendszerek összefonódása, átalakulása</a:t>
            </a:r>
          </a:p>
        </p:txBody>
      </p:sp>
      <p:sp>
        <p:nvSpPr>
          <p:cNvPr id="19460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699C1-ACAF-4CDC-B8A0-0C5386AE5D8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ipar szerepe, keretei és szerkezete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iparosodott országok exportjának 80-85%-át teszi ki az utóbbi években az ipari termékek részaránya.</a:t>
            </a:r>
          </a:p>
          <a:p>
            <a:r>
              <a:rPr lang="hu-HU" dirty="0"/>
              <a:t>K+F befektetések kb. 80%-át „veszi fel”.</a:t>
            </a:r>
          </a:p>
          <a:p>
            <a:r>
              <a:rPr lang="hu-HU" dirty="0"/>
              <a:t>A GDP-hez való hozzájárulása mégis csökkenni látszik:</a:t>
            </a:r>
          </a:p>
          <a:p>
            <a:pPr lvl="1"/>
            <a:r>
              <a:rPr lang="hu-HU" dirty="0"/>
              <a:t>Iparosodott országok esetében átlag 15%</a:t>
            </a:r>
          </a:p>
          <a:p>
            <a:pPr lvl="1"/>
            <a:r>
              <a:rPr lang="hu-HU" dirty="0"/>
              <a:t>Iparosodók esetében 21%</a:t>
            </a:r>
          </a:p>
          <a:p>
            <a:r>
              <a:rPr lang="hu-HU" dirty="0"/>
              <a:t>Külön jelentősége van, hogy az ipari hozzáadott értéket is mérik.</a:t>
            </a:r>
          </a:p>
          <a:p>
            <a:r>
              <a:rPr lang="hu-HU" dirty="0"/>
              <a:t>A fejlett országok az iparban, a reálgazdaságban ismét látják a potenciált, a pénzügyi és tudásbeli hátteret a növekedés, a fejlődés, a munkahelyteremtés és a versenyképesség hordozására.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39B68-3905-426E-B264-3D74B3FEB6D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26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számít iparnak?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4 fő gazdasági szektor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/>
              <a:t>kitermelő ágazatok, mint a bányászat vagy akár a mezőgazdasági termelés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/>
              <a:t>az energiatermelés, az építőipari és feldolgozó tevékenység – könnyű- és nehézipar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/>
              <a:t>a szolgáltatások, beleértve a kereskedelmet is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/>
              <a:t>az új típusú tudás-intenzív ágazatokat összefoglaló szektor</a:t>
            </a:r>
          </a:p>
          <a:p>
            <a:r>
              <a:rPr lang="hu-HU" dirty="0"/>
              <a:t>A technológiai fejlettség, a növekvő transznacionalizálódás és a fokozódó nemzetközi verseny, az üzleti modellek és stratégiák fejlesztése egyre inkább elmossák a korábbi éles határvonalat az ipari termelés és a szolgáltatások nyújtása között.</a:t>
            </a:r>
            <a:endParaRPr lang="en-US" dirty="0"/>
          </a:p>
          <a:p>
            <a:pPr marL="109728" indent="0"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17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ipar jelentősége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hu-HU" dirty="0"/>
              <a:t>Az új munkahelyek nagyobb tömegben alakulnak a szolgáltatások területén, azonban ezek célja, hogy általuk a reálgazdaság és az ipari termékek termelésének további fejlesztése valósuljon meg. </a:t>
            </a:r>
            <a:endParaRPr lang="en-US" dirty="0"/>
          </a:p>
          <a:p>
            <a:r>
              <a:rPr lang="hu-HU" dirty="0"/>
              <a:t>A </a:t>
            </a:r>
            <a:r>
              <a:rPr lang="hu-HU" i="1" dirty="0"/>
              <a:t>„gyártásban létrejövő minden egyes új munkahely nyomán további 0,5-2 munkahely jön létre más ágazatokban” </a:t>
            </a:r>
            <a:r>
              <a:rPr lang="hu-HU" dirty="0"/>
              <a:t>(EB 2014).</a:t>
            </a:r>
          </a:p>
          <a:p>
            <a:r>
              <a:rPr lang="hu-HU" dirty="0"/>
              <a:t>Kölcsönösen jelentős hatást gyakorol egymásra a szolgáltató és a termelő szektor (</a:t>
            </a:r>
            <a:r>
              <a:rPr lang="hu-HU" dirty="0" err="1"/>
              <a:t>relokáció</a:t>
            </a:r>
            <a:r>
              <a:rPr lang="hu-HU" dirty="0"/>
              <a:t>, „</a:t>
            </a:r>
            <a:r>
              <a:rPr lang="hu-HU" dirty="0" err="1"/>
              <a:t>footloose</a:t>
            </a:r>
            <a:r>
              <a:rPr lang="hu-HU" dirty="0"/>
              <a:t>” ágazatok kialakulásának veszélye).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4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Nemzetközi mérések és összehasonlítások eszközei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r>
              <a:rPr lang="hu-HU" dirty="0"/>
              <a:t>Az ENSZ Gazdasági Tevékenységek Szabványos Nemzetközi Ágazati Osztályozása (ISIC)</a:t>
            </a:r>
            <a:endParaRPr lang="en-US" dirty="0"/>
          </a:p>
          <a:p>
            <a:r>
              <a:rPr lang="hu-HU" dirty="0"/>
              <a:t>Gazdasági Tevékenységek Általános Nemzetközi Osztályozása az Európai Közösségek ismertebb nevén az EU NACE rendszere keretében </a:t>
            </a:r>
            <a:endParaRPr lang="en-US" dirty="0"/>
          </a:p>
          <a:p>
            <a:r>
              <a:rPr lang="hu-HU" dirty="0"/>
              <a:t>EU KLEMS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1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Versenyképesség szerepe, jelentősége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Egy nemzetgazdaság akkor versenyképes, ha a nemzet képességei jól hasznosulnak és hosszabb távon folyamatosan erősödnek, a cégek minél több, tudást és kreativitást is igénylő, nagy hozzáadott értéket termelő munkahelyet hoznak létre, és mindezek következtében az emberek életszínvonala és életminősége folyamatosan, fenntartható módon javul.</a:t>
            </a:r>
          </a:p>
          <a:p>
            <a:r>
              <a:rPr lang="hu-HU" dirty="0"/>
              <a:t>A versenyképesség – a gazdaságpolitika és intézményi környezet miatt – makro- és – a gazdaság szereplőinek stratégiái, az igénybe vett erőforrások hasznosításának hatékonysága miatt – </a:t>
            </a:r>
            <a:r>
              <a:rPr lang="hu-HU" dirty="0" err="1"/>
              <a:t>mikrotényező</a:t>
            </a:r>
            <a:r>
              <a:rPr lang="hu-HU" dirty="0"/>
              <a:t> is egyszerre.</a:t>
            </a:r>
          </a:p>
          <a:p>
            <a:r>
              <a:rPr lang="hu-HU" dirty="0"/>
              <a:t>Ha mindezt nemzetközi környezetbe helyezzük, akkor a versenyképesség az arra való képesség, hogy az adott nemzetgazdaság sikeresen alkalmazkodik a világgazdasághoz. </a:t>
            </a:r>
          </a:p>
          <a:p>
            <a:r>
              <a:rPr lang="hu-HU" dirty="0"/>
              <a:t>Ebben milyen szerepe van az iparnak?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CE65-350B-422F-ABF3-F846EE903B2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82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gyéni 1. séma">
      <a:dk1>
        <a:sysClr val="windowText" lastClr="000000"/>
      </a:dk1>
      <a:lt1>
        <a:sysClr val="window" lastClr="FFFFFF"/>
      </a:lt1>
      <a:dk2>
        <a:srgbClr val="073763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7857</TotalTime>
  <Words>2628</Words>
  <Application>Microsoft Office PowerPoint</Application>
  <PresentationFormat>On-screen Show (4:3)</PresentationFormat>
  <Paragraphs>331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Urban</vt:lpstr>
      <vt:lpstr>1_SZTE</vt:lpstr>
      <vt:lpstr>Az Európai Unió gazdasága</vt:lpstr>
      <vt:lpstr>7. lecke: iparpolitika és versenyképesség az EU-ban</vt:lpstr>
      <vt:lpstr>Az EU a nemzetközi gazdasági rendben</vt:lpstr>
      <vt:lpstr>Az EU és a nemzetközi gazdaság</vt:lpstr>
      <vt:lpstr>Az ipar szerepe, keretei és szerkezete</vt:lpstr>
      <vt:lpstr>Mi számít iparnak?</vt:lpstr>
      <vt:lpstr>Az ipar jelentősége</vt:lpstr>
      <vt:lpstr>Nemzetközi mérések és összehasonlítások eszközei</vt:lpstr>
      <vt:lpstr>Versenyképesség szerepe, jelentősége</vt:lpstr>
      <vt:lpstr>A versenyképesség összetevői a WEF alapján Global Competitiveness Report</vt:lpstr>
      <vt:lpstr>Tagállamok elhelyezkedése az egy főre eső GDP (2015, euróban) és a versenyképesség (GCI, 2016-17) alapján</vt:lpstr>
      <vt:lpstr>Az ipar szegmensei versenyképesség alapján (McKinsey 2012)</vt:lpstr>
      <vt:lpstr>Az ipar szegmensei versenyképesség alapján (McKinsey 2012)</vt:lpstr>
      <vt:lpstr>Az öt csoport a jellemzőik és a feltételeik alapján</vt:lpstr>
      <vt:lpstr>A termelő szektorok globális bruttó hozzáadott értékének megoszlása az öt fő szegmens és azok domináns szereplői között </vt:lpstr>
      <vt:lpstr>Helyzetkép</vt:lpstr>
      <vt:lpstr>Az ipar (bal) és a szolgáltatási szektor részaránya a bruttó hozzáadott értékből (2016, %) </vt:lpstr>
      <vt:lpstr>Az ipar szerepe a gazdasági fejlődésben</vt:lpstr>
      <vt:lpstr>Ipari hozzáadott érték</vt:lpstr>
      <vt:lpstr>A reálgazdaság „spillover” hatásai </vt:lpstr>
      <vt:lpstr>Kihívások </vt:lpstr>
      <vt:lpstr>PowerPoint Presentation</vt:lpstr>
      <vt:lpstr>Az állami beavatkozás egyik lehetséges területe: iparpolitika </vt:lpstr>
      <vt:lpstr>Iparpolitika mint eszköz </vt:lpstr>
      <vt:lpstr>Általában a közösségi „iparpolitikáról”</vt:lpstr>
      <vt:lpstr>Kezdetek</vt:lpstr>
      <vt:lpstr>Iparpolitika fejlődése az integráció során </vt:lpstr>
      <vt:lpstr>Az iparpolitika további fejlődése</vt:lpstr>
      <vt:lpstr>Az EU iparpolitika ötödik szakasza</vt:lpstr>
      <vt:lpstr>A trendekre adott intézményi válasz – új iparpolitikai megközelítés jellemzői</vt:lpstr>
      <vt:lpstr>Az EU iparpolitika célja…</vt:lpstr>
      <vt:lpstr>Az EU iparpolitikája</vt:lpstr>
      <vt:lpstr>A rendszerszerű ipari és innovációs politika</vt:lpstr>
      <vt:lpstr>Az utóbbi idők kihívásaira adható válaszok</vt:lpstr>
      <vt:lpstr>Az uniós iparpolitika összefüggései 2017 után </vt:lpstr>
      <vt:lpstr>Olvasnivalók:</vt:lpstr>
      <vt:lpstr>Köszönöm a figyelmet!</vt:lpstr>
      <vt:lpstr>Jelen tananyag  a Szegedi Tudományegyetemen készült az Európai Unió támogatásával.  Projekt azonosító: EFOP-3.4.3-16-2016-00014</vt:lpstr>
    </vt:vector>
  </TitlesOfParts>
  <Company>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SZTE</dc:creator>
  <cp:lastModifiedBy>SZTE</cp:lastModifiedBy>
  <cp:revision>50</cp:revision>
  <cp:lastPrinted>2014-08-26T08:28:44Z</cp:lastPrinted>
  <dcterms:created xsi:type="dcterms:W3CDTF">2013-08-28T08:22:59Z</dcterms:created>
  <dcterms:modified xsi:type="dcterms:W3CDTF">2018-08-20T13:30:32Z</dcterms:modified>
</cp:coreProperties>
</file>