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2"/>
  </p:notesMasterIdLst>
  <p:sldIdLst>
    <p:sldId id="283" r:id="rId3"/>
    <p:sldId id="257" r:id="rId4"/>
    <p:sldId id="303" r:id="rId5"/>
    <p:sldId id="259" r:id="rId6"/>
    <p:sldId id="261" r:id="rId7"/>
    <p:sldId id="260" r:id="rId8"/>
    <p:sldId id="265" r:id="rId9"/>
    <p:sldId id="282" r:id="rId10"/>
    <p:sldId id="262" r:id="rId11"/>
    <p:sldId id="284" r:id="rId12"/>
    <p:sldId id="263" r:id="rId13"/>
    <p:sldId id="286" r:id="rId14"/>
    <p:sldId id="264" r:id="rId15"/>
    <p:sldId id="266" r:id="rId16"/>
    <p:sldId id="267" r:id="rId17"/>
    <p:sldId id="287" r:id="rId18"/>
    <p:sldId id="288" r:id="rId19"/>
    <p:sldId id="289" r:id="rId20"/>
    <p:sldId id="290" r:id="rId21"/>
    <p:sldId id="291" r:id="rId22"/>
    <p:sldId id="269" r:id="rId23"/>
    <p:sldId id="270" r:id="rId24"/>
    <p:sldId id="271" r:id="rId25"/>
    <p:sldId id="272" r:id="rId26"/>
    <p:sldId id="273" r:id="rId27"/>
    <p:sldId id="300" r:id="rId28"/>
    <p:sldId id="304" r:id="rId29"/>
    <p:sldId id="315" r:id="rId30"/>
    <p:sldId id="301" r:id="rId31"/>
    <p:sldId id="313" r:id="rId32"/>
    <p:sldId id="312" r:id="rId33"/>
    <p:sldId id="302" r:id="rId34"/>
    <p:sldId id="314" r:id="rId35"/>
    <p:sldId id="310" r:id="rId36"/>
    <p:sldId id="298" r:id="rId37"/>
    <p:sldId id="309" r:id="rId38"/>
    <p:sldId id="307" r:id="rId39"/>
    <p:sldId id="308" r:id="rId40"/>
    <p:sldId id="311" r:id="rId41"/>
    <p:sldId id="318" r:id="rId42"/>
    <p:sldId id="316" r:id="rId43"/>
    <p:sldId id="317" r:id="rId44"/>
    <p:sldId id="292" r:id="rId45"/>
    <p:sldId id="293" r:id="rId46"/>
    <p:sldId id="294" r:id="rId47"/>
    <p:sldId id="295" r:id="rId48"/>
    <p:sldId id="296" r:id="rId49"/>
    <p:sldId id="256" r:id="rId50"/>
    <p:sldId id="319" r:id="rId5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87" autoAdjust="0"/>
    <p:restoredTop sz="86425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hu-HU" sz="1600"/>
              <a:t>Az EU 2014-2020-as költségvetése (mrd euró)</a:t>
            </a:r>
            <a:endParaRPr lang="en-US" sz="1600"/>
          </a:p>
        </c:rich>
      </c:tx>
      <c:layout>
        <c:manualLayout>
          <c:xMode val="edge"/>
          <c:yMode val="edge"/>
          <c:x val="0.13770899546647578"/>
          <c:y val="2.77777777777777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0558911954187544E-2"/>
          <c:y val="0.23676181102362204"/>
          <c:w val="0.36525793366738246"/>
          <c:h val="0.6975411927675707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DE-3642-AA68-1FC1BC69C742}"/>
              </c:ext>
            </c:extLst>
          </c:dPt>
          <c:dPt>
            <c:idx val="1"/>
            <c:bubble3D val="0"/>
            <c:spPr>
              <a:solidFill>
                <a:srgbClr val="AB641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DE-3642-AA68-1FC1BC69C742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6DE-3642-AA68-1FC1BC69C74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6DE-3642-AA68-1FC1BC69C742}"/>
              </c:ext>
            </c:extLst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6DE-3642-AA68-1FC1BC69C742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6DE-3642-AA68-1FC1BC69C742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Sheet1!$A$3:$A$8</c:f>
              <c:strCache>
                <c:ptCount val="6"/>
                <c:pt idx="0">
                  <c:v>Mezőgazdaság, vidékfejlesztés, halászat</c:v>
                </c:pt>
                <c:pt idx="1">
                  <c:v>Gazdasági, szociális és területi kohézió</c:v>
                </c:pt>
                <c:pt idx="2">
                  <c:v>Oktatás, energia, ipar, technológia, K+F, közlekedés</c:v>
                </c:pt>
                <c:pt idx="3">
                  <c:v>Nemzetközi fejlesztés, segélyezés, szomszédságpol.</c:v>
                </c:pt>
                <c:pt idx="4">
                  <c:v>Migráció, igazságügy, egészségügy, kultúra</c:v>
                </c:pt>
                <c:pt idx="5">
                  <c:v>Adminisztráció, EU-s intézmények fenntartása</c:v>
                </c:pt>
              </c:strCache>
            </c:strRef>
          </c:cat>
          <c:val>
            <c:numRef>
              <c:f>Sheet1!$B$3:$B$8</c:f>
              <c:numCache>
                <c:formatCode>General</c:formatCode>
                <c:ptCount val="6"/>
                <c:pt idx="0">
                  <c:v>420</c:v>
                </c:pt>
                <c:pt idx="1">
                  <c:v>371.4</c:v>
                </c:pt>
                <c:pt idx="2">
                  <c:v>142.1</c:v>
                </c:pt>
                <c:pt idx="3">
                  <c:v>66.3</c:v>
                </c:pt>
                <c:pt idx="4">
                  <c:v>17.7</c:v>
                </c:pt>
                <c:pt idx="5">
                  <c:v>69.599999999999994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6DE-3642-AA68-1FC1BC69C74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5728465759961823"/>
          <c:y val="0.16032906956979656"/>
          <c:w val="0.52816988785492724"/>
          <c:h val="0.8017385520144241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9884F-73A8-2946-80C0-24AE758CA94C}" type="datetimeFigureOut">
              <a:rPr lang="hu-HU" smtClean="0"/>
              <a:t>2018.08.20.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67B24-9F2E-964B-8F3B-CDD07B8CAA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357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1C28F-7506-4B99-BB66-FB32E96A7847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3663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1C28F-7506-4B99-BB66-FB32E96A7847}" type="slidenum">
              <a:rPr lang="hu-HU" smtClean="0"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9785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49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6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1C28F-7506-4B99-BB66-FB32E96A7847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8825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1C28F-7506-4B99-BB66-FB32E96A7847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8890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1C28F-7506-4B99-BB66-FB32E96A7847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5476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1C28F-7506-4B99-BB66-FB32E96A7847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2434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1C28F-7506-4B99-BB66-FB32E96A7847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941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1C28F-7506-4B99-BB66-FB32E96A7847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8403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1C28F-7506-4B99-BB66-FB32E96A7847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643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1C28F-7506-4B99-BB66-FB32E96A7847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350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58FCE1C-9FD5-4657-9183-9B33CB050576}" type="datetimeFigureOut">
              <a:rPr lang="hu-HU" smtClean="0"/>
              <a:pPr/>
              <a:t>2018.08.20.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EAD5DB5-4757-4DAB-88BE-0EBFD349D70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CE1C-9FD5-4657-9183-9B33CB050576}" type="datetimeFigureOut">
              <a:rPr lang="hu-HU" smtClean="0"/>
              <a:pPr/>
              <a:t>2018.08.20.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5DB5-4757-4DAB-88BE-0EBFD349D70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CE1C-9FD5-4657-9183-9B33CB050576}" type="datetimeFigureOut">
              <a:rPr lang="hu-HU" smtClean="0"/>
              <a:pPr/>
              <a:t>2018.08.20.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5DB5-4757-4DAB-88BE-0EBFD349D70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>
                <a:solidFill>
                  <a:srgbClr val="FFFFFF"/>
                </a:solidFill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1115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25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>
                <a:solidFill>
                  <a:srgbClr val="FFFFFF"/>
                </a:solidFill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2032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40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1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59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0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6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CE1C-9FD5-4657-9183-9B33CB050576}" type="datetimeFigureOut">
              <a:rPr lang="hu-HU" smtClean="0"/>
              <a:pPr/>
              <a:t>2018.08.20.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5DB5-4757-4DAB-88BE-0EBFD349D70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38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26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70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2765309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1892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91" y="1628802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5082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3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5765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CE1C-9FD5-4657-9183-9B33CB050576}" type="datetimeFigureOut">
              <a:rPr lang="hu-HU" smtClean="0"/>
              <a:pPr/>
              <a:t>2018.08.20.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5DB5-4757-4DAB-88BE-0EBFD349D70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CE1C-9FD5-4657-9183-9B33CB050576}" type="datetimeFigureOut">
              <a:rPr lang="hu-HU" smtClean="0"/>
              <a:pPr/>
              <a:t>2018.08.20.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5DB5-4757-4DAB-88BE-0EBFD349D70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8FCE1C-9FD5-4657-9183-9B33CB050576}" type="datetimeFigureOut">
              <a:rPr lang="hu-HU" smtClean="0"/>
              <a:pPr/>
              <a:t>2018.08.20.</a:t>
            </a:fld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AD5DB5-4757-4DAB-88BE-0EBFD349D70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58FCE1C-9FD5-4657-9183-9B33CB050576}" type="datetimeFigureOut">
              <a:rPr lang="hu-HU" smtClean="0"/>
              <a:pPr/>
              <a:t>2018.08.20.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EAD5DB5-4757-4DAB-88BE-0EBFD349D70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CE1C-9FD5-4657-9183-9B33CB050576}" type="datetimeFigureOut">
              <a:rPr lang="hu-HU" smtClean="0"/>
              <a:pPr/>
              <a:t>2018.08.20.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5DB5-4757-4DAB-88BE-0EBFD349D70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CE1C-9FD5-4657-9183-9B33CB050576}" type="datetimeFigureOut">
              <a:rPr lang="hu-HU" smtClean="0"/>
              <a:pPr/>
              <a:t>2018.08.20.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5DB5-4757-4DAB-88BE-0EBFD349D70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CE1C-9FD5-4657-9183-9B33CB050576}" type="datetimeFigureOut">
              <a:rPr lang="hu-HU" smtClean="0"/>
              <a:pPr/>
              <a:t>2018.08.20.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5DB5-4757-4DAB-88BE-0EBFD349D70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58FCE1C-9FD5-4657-9183-9B33CB050576}" type="datetimeFigureOut">
              <a:rPr lang="hu-HU" smtClean="0"/>
              <a:pPr/>
              <a:t>2018.08.20.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EAD5DB5-4757-4DAB-88BE-0EBFD349D70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 defTabSz="457200"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457200"/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srgbClr val="000000"/>
                </a:solidFill>
              </a:rPr>
              <a:pPr defTabSz="457200"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pic>
        <p:nvPicPr>
          <p:cNvPr id="1031" name="Picture 7" descr="SZTE_hun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52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agriculture/index_hu.htm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Az Európai Unió gazdasága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SZTE GTK </a:t>
            </a:r>
          </a:p>
          <a:p>
            <a:endParaRPr lang="hu-HU" dirty="0"/>
          </a:p>
          <a:p>
            <a:r>
              <a:rPr lang="hu-HU" dirty="0"/>
              <a:t>Távoktatás</a:t>
            </a:r>
          </a:p>
        </p:txBody>
      </p:sp>
      <p:pic>
        <p:nvPicPr>
          <p:cNvPr id="150532" name="Picture 4" descr="http://www.eco.u-szeged.hu/site/img/design_gtk/headbg_gt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24531"/>
            <a:ext cx="9144000" cy="1333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7023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hu-HU" dirty="0"/>
              <a:t>Helyzetkép 1980-ban: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Az agárszektor </a:t>
            </a:r>
            <a:r>
              <a:rPr lang="hu-HU" b="1" dirty="0"/>
              <a:t>hozzájárulása a GDP-hez </a:t>
            </a:r>
            <a:r>
              <a:rPr lang="hu-HU" dirty="0"/>
              <a:t>1960 és 80 között a felére, 7%-ról 3,4%-ra csökkent az EK 9-eknél, a 12-eknél ugyanez 1987-ben 3,2% volt. </a:t>
            </a:r>
          </a:p>
          <a:p>
            <a:r>
              <a:rPr lang="hu-HU" dirty="0"/>
              <a:t>A mezőgazdaságban </a:t>
            </a:r>
            <a:r>
              <a:rPr lang="hu-HU" b="1" dirty="0"/>
              <a:t>foglalkoztatottak</a:t>
            </a:r>
            <a:r>
              <a:rPr lang="hu-HU" dirty="0"/>
              <a:t> aránya még a mediterrán bővülések ellenére sem érte el a 8%-ot. 1960–85 között az alapító hatoknál felére csökkent, a 15-öket figyelembe véve 6%. </a:t>
            </a:r>
          </a:p>
          <a:p>
            <a:r>
              <a:rPr lang="hu-HU" dirty="0"/>
              <a:t>Az </a:t>
            </a:r>
            <a:r>
              <a:rPr lang="hu-HU" b="1" dirty="0"/>
              <a:t>átlagos birtoknagyság </a:t>
            </a:r>
            <a:r>
              <a:rPr lang="hu-HU" dirty="0"/>
              <a:t>1985-re 17,4 hektárra nőtt. Tehát a termelékenység is lényegesen nőtt. </a:t>
            </a:r>
          </a:p>
          <a:p>
            <a:r>
              <a:rPr lang="hu-HU" dirty="0"/>
              <a:t>Ennek ellenére a </a:t>
            </a:r>
            <a:r>
              <a:rPr lang="hu-HU" b="1" dirty="0"/>
              <a:t>gazdálkodók jövedelme </a:t>
            </a:r>
            <a:r>
              <a:rPr lang="hu-HU" dirty="0"/>
              <a:t>a Közösség egészében esett, az 1979-81-es jövedelem-színvonal 91%-át érték csak 1984-ben. Ráadásul becslések szerint az EK támogatások 75%-a a leggazdagabb gazdálkodók 25%-ának jutott.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54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eaLnBrk="1" hangingPunct="1"/>
            <a:r>
              <a:rPr lang="hu-HU" dirty="0"/>
              <a:t>Reformok az 1980-as években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9"/>
            <a:ext cx="8229600" cy="475238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hu-HU" dirty="0"/>
              <a:t>1980-as években újabb reform törekvések – nem jött a várt eredmény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hu-HU" dirty="0"/>
              <a:t>Mediterrán bővítés → ismét problémák.</a:t>
            </a:r>
          </a:p>
          <a:p>
            <a:pPr>
              <a:defRPr/>
            </a:pPr>
            <a:r>
              <a:rPr lang="hu-HU" b="1" dirty="0">
                <a:solidFill>
                  <a:srgbClr val="FF0000"/>
                </a:solidFill>
              </a:rPr>
              <a:t>1988. </a:t>
            </a:r>
            <a:r>
              <a:rPr lang="hu-HU" b="1" dirty="0" err="1">
                <a:solidFill>
                  <a:srgbClr val="FF0000"/>
                </a:solidFill>
              </a:rPr>
              <a:t>KAP-reform</a:t>
            </a:r>
            <a:r>
              <a:rPr lang="hu-HU" b="1" dirty="0">
                <a:solidFill>
                  <a:srgbClr val="FF0000"/>
                </a:solidFill>
              </a:rPr>
              <a:t> – </a:t>
            </a:r>
            <a:r>
              <a:rPr lang="hu-HU" b="1" dirty="0" err="1">
                <a:solidFill>
                  <a:srgbClr val="FF0000"/>
                </a:solidFill>
              </a:rPr>
              <a:t>Delors-terv</a:t>
            </a:r>
            <a:r>
              <a:rPr lang="hu-HU" b="1" dirty="0">
                <a:solidFill>
                  <a:srgbClr val="FF0000"/>
                </a:solidFill>
              </a:rPr>
              <a:t>:</a:t>
            </a:r>
            <a:r>
              <a:rPr lang="hu-HU" b="1" dirty="0"/>
              <a:t> az </a:t>
            </a:r>
            <a:r>
              <a:rPr lang="hu-HU" dirty="0"/>
              <a:t>agrárköltségvetés és támogatások szabályozása, EMOGA reformja:</a:t>
            </a:r>
          </a:p>
          <a:p>
            <a:pPr lvl="1">
              <a:defRPr/>
            </a:pPr>
            <a:r>
              <a:rPr lang="hu-HU" dirty="0"/>
              <a:t>stabilizátorok, </a:t>
            </a:r>
          </a:p>
          <a:p>
            <a:pPr lvl="1">
              <a:defRPr/>
            </a:pPr>
            <a:r>
              <a:rPr lang="hu-HU" dirty="0"/>
              <a:t>közös felelősségi adó, </a:t>
            </a:r>
          </a:p>
          <a:p>
            <a:pPr lvl="1">
              <a:defRPr/>
            </a:pPr>
            <a:r>
              <a:rPr lang="hu-HU" dirty="0"/>
              <a:t>termőföld pihentetés, </a:t>
            </a:r>
          </a:p>
          <a:p>
            <a:pPr lvl="1">
              <a:defRPr/>
            </a:pPr>
            <a:r>
              <a:rPr lang="hu-HU" dirty="0"/>
              <a:t>korengedményes nyugdíj, </a:t>
            </a:r>
          </a:p>
          <a:p>
            <a:pPr lvl="1">
              <a:defRPr/>
            </a:pPr>
            <a:r>
              <a:rPr lang="hu-HU" dirty="0"/>
              <a:t>Strukturális Alapok hatékonyabb felhasználása</a:t>
            </a:r>
          </a:p>
          <a:p>
            <a:pPr lvl="1">
              <a:defRPr/>
            </a:pPr>
            <a:r>
              <a:rPr lang="hu-HU" dirty="0"/>
              <a:t>Mg-i kiadások maximalizálása a </a:t>
            </a:r>
            <a:r>
              <a:rPr lang="hu-HU" dirty="0" err="1"/>
              <a:t>GNP%-ban</a:t>
            </a:r>
            <a:r>
              <a:rPr lang="hu-HU" dirty="0"/>
              <a:t>…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hu-HU" dirty="0"/>
          </a:p>
        </p:txBody>
      </p:sp>
      <p:sp>
        <p:nvSpPr>
          <p:cNvPr id="13316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fld id="{BC13EC36-145A-4DCF-B4A2-965330F939B2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hu-HU" dirty="0"/>
              <a:t>Következmények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/>
          <a:lstStyle/>
          <a:p>
            <a:r>
              <a:rPr lang="hu-HU" dirty="0"/>
              <a:t>Élelmiszer-önellátás javult (+), sőt túlteljesítették (-)!</a:t>
            </a:r>
          </a:p>
          <a:p>
            <a:r>
              <a:rPr lang="hu-HU" dirty="0"/>
              <a:t>Stabil, gazdag élelmiszer-kínálat (+), de magas árakon (-)!</a:t>
            </a:r>
          </a:p>
          <a:p>
            <a:r>
              <a:rPr lang="hu-HU" dirty="0"/>
              <a:t>Nem versenyképes az európai mg a kicsi birtokméretek miatt</a:t>
            </a:r>
          </a:p>
          <a:p>
            <a:r>
              <a:rPr lang="hu-HU" dirty="0"/>
              <a:t>GATT uruguayi fordulóján megegyeztek a támogatások csökkentésében</a:t>
            </a:r>
          </a:p>
        </p:txBody>
      </p:sp>
    </p:spTree>
    <p:extLst>
      <p:ext uri="{BB962C8B-B14F-4D97-AF65-F5344CB8AC3E}">
        <p14:creationId xmlns:p14="http://schemas.microsoft.com/office/powerpoint/2010/main" val="1116084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/>
          <a:lstStyle/>
          <a:p>
            <a:pPr eaLnBrk="1" hangingPunct="1"/>
            <a:r>
              <a:rPr lang="hu-HU" dirty="0"/>
              <a:t>Kialakulás mérföldkövei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6203032" cy="504056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hu-HU" sz="2600" b="1" dirty="0">
                <a:solidFill>
                  <a:srgbClr val="FF0000"/>
                </a:solidFill>
              </a:rPr>
              <a:t>1992. </a:t>
            </a:r>
            <a:r>
              <a:rPr lang="hu-HU" sz="2600" b="1" dirty="0" err="1">
                <a:solidFill>
                  <a:srgbClr val="FF0000"/>
                </a:solidFill>
              </a:rPr>
              <a:t>KAP-reform</a:t>
            </a:r>
            <a:r>
              <a:rPr lang="hu-HU" sz="2600" b="1" dirty="0">
                <a:solidFill>
                  <a:srgbClr val="FF0000"/>
                </a:solidFill>
              </a:rPr>
              <a:t> – </a:t>
            </a:r>
            <a:r>
              <a:rPr lang="hu-HU" sz="2600" b="1" dirty="0" err="1">
                <a:solidFill>
                  <a:srgbClr val="FF0000"/>
                </a:solidFill>
              </a:rPr>
              <a:t>McSharry</a:t>
            </a:r>
            <a:r>
              <a:rPr lang="hu-HU" sz="2600" b="1" dirty="0">
                <a:solidFill>
                  <a:srgbClr val="FF0000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 dirty="0"/>
              <a:t>Árak világpiaci árhoz való csökkentése,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 dirty="0"/>
              <a:t>Ártámogatás helyett </a:t>
            </a:r>
            <a:r>
              <a:rPr lang="hu-HU" sz="2400" b="1" dirty="0"/>
              <a:t>közvetlen jövedelemtámogatás</a:t>
            </a:r>
            <a:r>
              <a:rPr lang="hu-HU" sz="2400" dirty="0"/>
              <a:t>,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 dirty="0"/>
              <a:t>Termőföld pihentetése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 dirty="0"/>
              <a:t>Kistermelők mentessége a korlátozások alól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 dirty="0"/>
              <a:t>Külterjes termelés és állattartás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 dirty="0"/>
              <a:t>Természeti környezet megóvása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 dirty="0"/>
              <a:t>Korai nyugdíjazás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 dirty="0"/>
              <a:t>A mg. szerepének átértékelése,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 dirty="0"/>
              <a:t>Munkaerő gondok orvoslása.</a:t>
            </a:r>
          </a:p>
          <a:p>
            <a:pPr lvl="1" eaLnBrk="1" hangingPunct="1">
              <a:lnSpc>
                <a:spcPct val="90000"/>
              </a:lnSpc>
            </a:pPr>
            <a:endParaRPr lang="hu-HU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hu-HU" sz="2600" dirty="0"/>
              <a:t>→ CAP alapelveket nem sértő, önellátó, liberalizált belső piac.</a:t>
            </a:r>
          </a:p>
        </p:txBody>
      </p:sp>
      <p:sp>
        <p:nvSpPr>
          <p:cNvPr id="14341" name="Dia számának hely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fld id="{81E8802F-B1E2-489B-8A3E-F1A79769FB02}" type="slidenum">
              <a:rPr lang="hu-HU" smtClean="0"/>
              <a:pPr/>
              <a:t>13</a:t>
            </a:fld>
            <a:endParaRPr lang="hu-HU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3" y="3640533"/>
            <a:ext cx="3203848" cy="321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785812"/>
          </a:xfrm>
        </p:spPr>
        <p:txBody>
          <a:bodyPr/>
          <a:lstStyle/>
          <a:p>
            <a:pPr eaLnBrk="1" hangingPunct="1"/>
            <a:r>
              <a:rPr lang="hu-HU" dirty="0"/>
              <a:t>Kialakulás mérföldkövei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507365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hu-HU" sz="2600" b="1" dirty="0">
                <a:solidFill>
                  <a:srgbClr val="FF0000"/>
                </a:solidFill>
              </a:rPr>
              <a:t>1997. Agenda 2000</a:t>
            </a:r>
          </a:p>
          <a:p>
            <a:pPr marL="658368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hu-HU" sz="2400" dirty="0"/>
              <a:t>Újabb reform külső és belső nyomásra.</a:t>
            </a:r>
          </a:p>
          <a:p>
            <a:pPr marL="658368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hu-HU" sz="2400" dirty="0"/>
              <a:t>Az 1992-es reform intézkedéseit viszi tovább, kiegészülve újabbakkal:</a:t>
            </a:r>
          </a:p>
          <a:p>
            <a:pPr marL="923544" lvl="2" indent="-21945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hu-HU" sz="2200" dirty="0"/>
              <a:t>Ártámogatás csökkentése,</a:t>
            </a:r>
          </a:p>
          <a:p>
            <a:pPr marL="923544" lvl="2" indent="-21945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hu-HU" sz="2200" dirty="0"/>
              <a:t>Jövedelemtámogatás kiterjesztése,</a:t>
            </a:r>
          </a:p>
          <a:p>
            <a:pPr marL="923544" lvl="2" indent="-21945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hu-HU" sz="2200" dirty="0"/>
              <a:t>Környezetvédelmi összefüggések extenzívebbé tétele (</a:t>
            </a:r>
            <a:r>
              <a:rPr lang="hu-HU" sz="2200" dirty="0" err="1"/>
              <a:t>öko-kondicionalitás</a:t>
            </a:r>
            <a:r>
              <a:rPr lang="hu-HU" sz="2200" dirty="0"/>
              <a:t>),</a:t>
            </a:r>
          </a:p>
          <a:p>
            <a:pPr marL="923544" lvl="2" indent="-21945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hu-HU" sz="2200" dirty="0"/>
              <a:t>Támogatások csökkentésének lehetősége (moduláció) a vidékfejlesztés javára</a:t>
            </a:r>
          </a:p>
          <a:p>
            <a:pPr marL="923544" lvl="2" indent="-21945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hu-HU" sz="2200" dirty="0"/>
              <a:t>Vidékfejlesztés, mint 2. pillér(!),</a:t>
            </a:r>
          </a:p>
          <a:p>
            <a:pPr marL="923544" lvl="2" indent="-21945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hu-HU" sz="2200" dirty="0"/>
              <a:t>Élelmiszerek minőségének vizsgálata…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hu-HU" dirty="0"/>
              <a:t>Eredmények:</a:t>
            </a:r>
          </a:p>
          <a:p>
            <a:pPr marL="658368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hu-HU" sz="2400" dirty="0"/>
              <a:t>Társadalmi és politikai nézőpont,</a:t>
            </a:r>
          </a:p>
          <a:p>
            <a:pPr marL="658368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hu-HU" sz="2400" dirty="0"/>
              <a:t>Vidék minőségének szerepe felértékelődik,</a:t>
            </a:r>
          </a:p>
          <a:p>
            <a:pPr marL="658368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hu-HU" sz="2400" dirty="0"/>
              <a:t>Fenntartható mezőgazdaság,</a:t>
            </a:r>
          </a:p>
          <a:p>
            <a:pPr marL="658368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hu-HU" sz="2400" dirty="0"/>
              <a:t>Folyamatos konfliktus a WTO-val</a:t>
            </a:r>
          </a:p>
        </p:txBody>
      </p:sp>
      <p:sp>
        <p:nvSpPr>
          <p:cNvPr id="16388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fld id="{A2537CDE-8117-4079-ACFD-4DB28A7A7C92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864096"/>
          </a:xfrm>
        </p:spPr>
        <p:txBody>
          <a:bodyPr/>
          <a:lstStyle/>
          <a:p>
            <a:pPr eaLnBrk="1" hangingPunct="1"/>
            <a:r>
              <a:rPr lang="hu-HU" dirty="0"/>
              <a:t>Feladatok a jövőre nézve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84784"/>
            <a:ext cx="6336382" cy="5184575"/>
          </a:xfrm>
        </p:spPr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hu-HU" sz="2600" dirty="0"/>
              <a:t>Fenntarthatóság és </a:t>
            </a:r>
            <a:r>
              <a:rPr lang="hu-HU" sz="2600" dirty="0" err="1"/>
              <a:t>multifunkcionalitás</a:t>
            </a:r>
            <a:r>
              <a:rPr lang="hu-HU" sz="2600" dirty="0"/>
              <a:t> – újabb termelői szolgáltatások beépítése.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hu-HU" sz="2600" dirty="0"/>
              <a:t>CAP célkitűzései: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hu-HU" dirty="0"/>
              <a:t>A szektor versenyképességének fejlesztése,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hu-HU" dirty="0"/>
              <a:t>Élelmiszerbiztonság és –minőség garantálása,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hu-HU" dirty="0"/>
              <a:t>Stabil jövedelem és tisztességes életszínvonal biztosítása,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hu-HU" dirty="0"/>
              <a:t>Környezetbarát termelés,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hu-HU" dirty="0"/>
              <a:t>Alternatív jövedelem és foglalkoztatás megoldása – vidék vonzása</a:t>
            </a:r>
          </a:p>
          <a:p>
            <a:pPr lvl="1">
              <a:defRPr/>
            </a:pPr>
            <a:r>
              <a:rPr lang="hu-HU" dirty="0"/>
              <a:t>Az európai mg-ot nagyobb mértékben hozzákapcsolni a világpiachoz, összehangolni a </a:t>
            </a:r>
            <a:r>
              <a:rPr lang="hu-HU" dirty="0" err="1"/>
              <a:t>KAP-ot</a:t>
            </a:r>
            <a:r>
              <a:rPr lang="hu-HU" dirty="0"/>
              <a:t> </a:t>
            </a:r>
            <a:r>
              <a:rPr lang="hu-HU" dirty="0" err="1"/>
              <a:t>a</a:t>
            </a:r>
            <a:r>
              <a:rPr lang="hu-HU" dirty="0"/>
              <a:t> Doha forduló elveivel és 3. országok követeléseivel</a:t>
            </a:r>
          </a:p>
          <a:p>
            <a:pPr lvl="1">
              <a:defRPr/>
            </a:pPr>
            <a:r>
              <a:rPr lang="hu-HU" dirty="0"/>
              <a:t>Előkészíteni az EU bővítését</a:t>
            </a:r>
          </a:p>
          <a:p>
            <a:pPr lvl="1">
              <a:defRPr/>
            </a:pPr>
            <a:r>
              <a:rPr lang="hu-HU" dirty="0"/>
              <a:t>Választ találni az újabb társadalmi elvárásokra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endParaRPr lang="hu-HU" dirty="0"/>
          </a:p>
        </p:txBody>
      </p:sp>
      <p:sp>
        <p:nvSpPr>
          <p:cNvPr id="17413" name="Dia számának hely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fld id="{FD431026-BFC3-4552-AE1E-C268234F0B2C}" type="slidenum">
              <a:rPr lang="hu-HU" smtClean="0"/>
              <a:pPr/>
              <a:t>15</a:t>
            </a:fld>
            <a:endParaRPr lang="hu-HU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2591625"/>
            <a:ext cx="2987824" cy="426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hu-HU" dirty="0"/>
              <a:t>Egy új KAP felé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hu-HU" b="1" dirty="0">
                <a:solidFill>
                  <a:srgbClr val="FF0000"/>
                </a:solidFill>
              </a:rPr>
              <a:t>2003. </a:t>
            </a:r>
            <a:r>
              <a:rPr lang="hu-HU" b="1" dirty="0" err="1">
                <a:solidFill>
                  <a:srgbClr val="FF0000"/>
                </a:solidFill>
              </a:rPr>
              <a:t>KAP-reform</a:t>
            </a:r>
            <a:r>
              <a:rPr lang="hu-HU" b="1" dirty="0">
                <a:solidFill>
                  <a:srgbClr val="FF0000"/>
                </a:solidFill>
              </a:rPr>
              <a:t>:</a:t>
            </a:r>
          </a:p>
          <a:p>
            <a:pPr lvl="1">
              <a:defRPr/>
            </a:pPr>
            <a:r>
              <a:rPr lang="hu-HU" dirty="0"/>
              <a:t>Új elvek és/vagy mechanizmusok:</a:t>
            </a:r>
          </a:p>
          <a:p>
            <a:pPr lvl="2">
              <a:defRPr/>
            </a:pPr>
            <a:r>
              <a:rPr lang="hu-HU" dirty="0"/>
              <a:t>Támogatások termelt mennyiségtől való függetlenítése – közvetlen támogatások (SAPS),</a:t>
            </a:r>
          </a:p>
          <a:p>
            <a:pPr lvl="2">
              <a:defRPr/>
            </a:pPr>
            <a:r>
              <a:rPr lang="hu-HU" dirty="0" err="1"/>
              <a:t>Kondicionalitás</a:t>
            </a:r>
            <a:r>
              <a:rPr lang="hu-HU" dirty="0"/>
              <a:t> (kereszt-megfelelőség)</a:t>
            </a:r>
          </a:p>
          <a:p>
            <a:pPr lvl="2">
              <a:defRPr/>
            </a:pPr>
            <a:r>
              <a:rPr lang="hu-HU" dirty="0"/>
              <a:t>WTO szabályaival való összeegyeztethetőség,</a:t>
            </a:r>
          </a:p>
          <a:p>
            <a:pPr lvl="2">
              <a:defRPr/>
            </a:pPr>
            <a:r>
              <a:rPr lang="hu-HU" dirty="0"/>
              <a:t>Gazdaságok kifizetési jogosultságának újraosztása (moduláció, nemzeti tartalékok, függetlenítés regionális modellje),</a:t>
            </a:r>
          </a:p>
          <a:p>
            <a:pPr lvl="2">
              <a:defRPr/>
            </a:pPr>
            <a:r>
              <a:rPr lang="hu-HU" dirty="0"/>
              <a:t>KAP rugalmas irányítása</a:t>
            </a:r>
          </a:p>
          <a:p>
            <a:pPr lvl="2">
              <a:defRPr/>
            </a:pPr>
            <a:r>
              <a:rPr lang="hu-HU" dirty="0"/>
              <a:t>Bővítés után fokozott pénzügyi fegyelem, költségvetési mechanizmus…</a:t>
            </a:r>
          </a:p>
          <a:p>
            <a:pPr lvl="2">
              <a:defRPr/>
            </a:pPr>
            <a:r>
              <a:rPr lang="hu-HU" dirty="0"/>
              <a:t>Progresszivitás </a:t>
            </a:r>
            <a:endParaRPr lang="en-GB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3906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066800"/>
          </a:xfrm>
        </p:spPr>
        <p:txBody>
          <a:bodyPr>
            <a:noAutofit/>
          </a:bodyPr>
          <a:lstStyle/>
          <a:p>
            <a:r>
              <a:rPr lang="hu-HU" sz="3200" dirty="0"/>
              <a:t>Az 1968-2007 közötti reformok eredményei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/>
          <a:lstStyle/>
          <a:p>
            <a:r>
              <a:rPr lang="hu-HU" dirty="0"/>
              <a:t>A túltermelés ugyan nem szűnt meg, a finanszírozás javult: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8" y="2315675"/>
            <a:ext cx="65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KAP kiadásai az EU GDP %-ban és a támogatási típusok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" y="2685007"/>
            <a:ext cx="7105039" cy="415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06587" y="3609907"/>
            <a:ext cx="20374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EU GDP %-ában</a:t>
            </a:r>
          </a:p>
          <a:p>
            <a:r>
              <a:rPr lang="hu-HU" sz="1600" b="1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Vidékfejlesztés</a:t>
            </a:r>
          </a:p>
          <a:p>
            <a:r>
              <a:rPr lang="hu-HU" sz="1600" b="1" dirty="0">
                <a:solidFill>
                  <a:schemeClr val="accent5">
                    <a:lumMod val="75000"/>
                  </a:schemeClr>
                </a:solidFill>
              </a:rPr>
              <a:t>Termeléstől elválasztott támogatás;</a:t>
            </a:r>
            <a:r>
              <a:rPr lang="hu-HU" sz="1600" dirty="0"/>
              <a:t> </a:t>
            </a:r>
          </a:p>
          <a:p>
            <a:r>
              <a:rPr lang="hu-H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Termeléshez kötött közvetlen támogatások</a:t>
            </a:r>
            <a:r>
              <a:rPr lang="hu-HU" sz="1600" dirty="0"/>
              <a:t>; </a:t>
            </a:r>
          </a:p>
          <a:p>
            <a:r>
              <a:rPr lang="hu-H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u-HU" sz="1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iaci </a:t>
            </a:r>
            <a:r>
              <a:rPr lang="hu-H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támogatás;</a:t>
            </a:r>
          </a:p>
          <a:p>
            <a:r>
              <a:rPr lang="hu-HU" sz="1600" b="1" dirty="0">
                <a:solidFill>
                  <a:srgbClr val="FF0000"/>
                </a:solidFill>
              </a:rPr>
              <a:t>Exporttámogatás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92313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u-HU" dirty="0"/>
              <a:t>Az agrárpolitika 2007 és 2013 között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 lnSpcReduction="10000"/>
          </a:bodyPr>
          <a:lstStyle/>
          <a:p>
            <a:r>
              <a:rPr lang="hu-HU" dirty="0"/>
              <a:t>Stratégiai iránymutatás a vidékfejlesztésben</a:t>
            </a:r>
          </a:p>
          <a:p>
            <a:r>
              <a:rPr lang="hu-HU" dirty="0"/>
              <a:t>2009. Lisszaboni Szerződés: kizárólagos hatáskör helyett a Közösségnek a tagállamokkal megosztott hatásköre lett</a:t>
            </a:r>
          </a:p>
          <a:p>
            <a:r>
              <a:rPr lang="hu-HU" dirty="0"/>
              <a:t>Erőteljes közös politika maradjon 3 fő célkitűzéssel:</a:t>
            </a:r>
          </a:p>
          <a:p>
            <a:pPr marL="916686" lvl="1" indent="-514350">
              <a:buFont typeface="+mj-lt"/>
              <a:buAutoNum type="arabicPeriod"/>
            </a:pPr>
            <a:r>
              <a:rPr lang="hu-HU" dirty="0"/>
              <a:t>fenntartható élelmiszertermelés, </a:t>
            </a:r>
            <a:endParaRPr lang="en-US" dirty="0"/>
          </a:p>
          <a:p>
            <a:pPr marL="916686" lvl="1" indent="-514350">
              <a:buFont typeface="+mj-lt"/>
              <a:buAutoNum type="arabicPeriod"/>
            </a:pPr>
            <a:r>
              <a:rPr lang="hu-HU" dirty="0"/>
              <a:t>a természeti erőforrásokkal való fenntartható gazdálkodás és az éghajlatváltozás elleni fellépés, valamint </a:t>
            </a:r>
            <a:endParaRPr lang="en-US" dirty="0"/>
          </a:p>
          <a:p>
            <a:pPr marL="916686" lvl="1" indent="-514350">
              <a:buFont typeface="+mj-lt"/>
              <a:buAutoNum type="arabicPeriod"/>
            </a:pPr>
            <a:r>
              <a:rPr lang="hu-HU" dirty="0"/>
              <a:t>a kiegyensúlyozott területi fejlődés.</a:t>
            </a:r>
          </a:p>
        </p:txBody>
      </p:sp>
    </p:spTree>
    <p:extLst>
      <p:ext uri="{BB962C8B-B14F-4D97-AF65-F5344CB8AC3E}">
        <p14:creationId xmlns:p14="http://schemas.microsoft.com/office/powerpoint/2010/main" val="554801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/>
          <a:lstStyle/>
          <a:p>
            <a:r>
              <a:rPr lang="hu-HU" dirty="0"/>
              <a:t>Agrárpolitika 2013 és 2020 között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/>
          <a:lstStyle/>
          <a:p>
            <a:r>
              <a:rPr lang="hu-HU" dirty="0"/>
              <a:t>Célok:</a:t>
            </a:r>
          </a:p>
          <a:p>
            <a:pPr lvl="1"/>
            <a:r>
              <a:rPr lang="hu-HU" dirty="0"/>
              <a:t>Megfelelő mennyiségű élelmiszerrel ellátni az európai fogyasztókat</a:t>
            </a:r>
          </a:p>
          <a:p>
            <a:pPr lvl="1"/>
            <a:r>
              <a:rPr lang="hu-HU" dirty="0" err="1"/>
              <a:t>Nyomonkövethetőség</a:t>
            </a:r>
            <a:r>
              <a:rPr lang="hu-HU" dirty="0"/>
              <a:t> révén garantálni az élelmiszerbiztonságot</a:t>
            </a:r>
          </a:p>
          <a:p>
            <a:pPr lvl="1"/>
            <a:r>
              <a:rPr lang="hu-HU" dirty="0"/>
              <a:t>Áringadozások, piaci válságok elkerülése</a:t>
            </a:r>
          </a:p>
          <a:p>
            <a:pPr lvl="1"/>
            <a:r>
              <a:rPr lang="hu-HU" dirty="0"/>
              <a:t>Korszerűsítés támogatása</a:t>
            </a:r>
          </a:p>
          <a:p>
            <a:pPr lvl="1"/>
            <a:r>
              <a:rPr lang="hu-HU" dirty="0"/>
              <a:t>Vidéki közösségek támogatása</a:t>
            </a:r>
          </a:p>
          <a:p>
            <a:pPr lvl="1"/>
            <a:r>
              <a:rPr lang="hu-HU" dirty="0"/>
              <a:t>Munkahelyteremtés és –megőrzés</a:t>
            </a:r>
          </a:p>
          <a:p>
            <a:pPr lvl="1"/>
            <a:r>
              <a:rPr lang="hu-HU" dirty="0"/>
              <a:t>Környezetvédelem és állatjólét biztosítása</a:t>
            </a:r>
          </a:p>
        </p:txBody>
      </p:sp>
    </p:spTree>
    <p:extLst>
      <p:ext uri="{BB962C8B-B14F-4D97-AF65-F5344CB8AC3E}">
        <p14:creationId xmlns:p14="http://schemas.microsoft.com/office/powerpoint/2010/main" val="174701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Agrárpolitika és halászat az Európai Unióban 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Az agrárpolitika 2013-as reformja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589240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A vidékfejlesztés integráltabb, célirányosabb és területibb megközelítésére.</a:t>
            </a:r>
          </a:p>
          <a:p>
            <a:r>
              <a:rPr lang="hu-HU" dirty="0"/>
              <a:t>Méltányosabb, ún. multifunkcionális támogatási rendszer kialakítása.  7 összetevőből álló kifizetési rendszer:</a:t>
            </a:r>
            <a:endParaRPr lang="en-US" dirty="0"/>
          </a:p>
          <a:p>
            <a:pPr marL="916686" lvl="1" indent="-514350">
              <a:buFont typeface="+mj-lt"/>
              <a:buAutoNum type="arabicPeriod"/>
            </a:pPr>
            <a:r>
              <a:rPr lang="hu-HU" dirty="0"/>
              <a:t>hektáronkénti „alaptámogatás”;</a:t>
            </a:r>
            <a:endParaRPr lang="en-US" dirty="0"/>
          </a:p>
          <a:p>
            <a:pPr marL="916686" lvl="1" indent="-514350">
              <a:buFont typeface="+mj-lt"/>
              <a:buAutoNum type="arabicPeriod"/>
            </a:pPr>
            <a:r>
              <a:rPr lang="hu-HU" dirty="0"/>
              <a:t>a piac által nem ellentételezett környezetkímélő közjavak szolgáltatásához kapcsolódó költségek kompenzálására szolgáló kiegészítő támogatás (ökológiai vagy „zöld” összetevő);</a:t>
            </a:r>
            <a:endParaRPr lang="en-US" dirty="0"/>
          </a:p>
          <a:p>
            <a:pPr marL="916686" lvl="1" indent="-514350">
              <a:buFont typeface="+mj-lt"/>
              <a:buAutoNum type="arabicPeriod"/>
            </a:pPr>
            <a:r>
              <a:rPr lang="hu-HU" dirty="0"/>
              <a:t>a fiatal mezőgazdasági termelőknek nyújtott kiegészítő támogatás; </a:t>
            </a:r>
            <a:endParaRPr lang="en-US" dirty="0"/>
          </a:p>
          <a:p>
            <a:pPr marL="916686" lvl="1" indent="-514350">
              <a:buFont typeface="+mj-lt"/>
              <a:buAutoNum type="arabicPeriod"/>
            </a:pPr>
            <a:r>
              <a:rPr lang="hu-HU" dirty="0"/>
              <a:t>átcsoportosítással nyújtható támogatás, amellyel tovább erősíthető a mezőgazdasági üzemek első 30 hektárját illető támogatás;</a:t>
            </a:r>
            <a:endParaRPr lang="en-US" dirty="0"/>
          </a:p>
          <a:p>
            <a:pPr marL="916686" lvl="1" indent="-514350">
              <a:buFont typeface="+mj-lt"/>
              <a:buAutoNum type="arabicPeriod"/>
            </a:pPr>
            <a:r>
              <a:rPr lang="hu-HU" dirty="0"/>
              <a:t>kiegészítő jövedelemtámogatás a hátrányos természeti adottságú területeken;</a:t>
            </a:r>
            <a:endParaRPr lang="en-US" dirty="0"/>
          </a:p>
          <a:p>
            <a:pPr marL="916686" lvl="1" indent="-514350">
              <a:buFont typeface="+mj-lt"/>
              <a:buAutoNum type="arabicPeriod"/>
            </a:pPr>
            <a:r>
              <a:rPr lang="hu-HU" dirty="0"/>
              <a:t>a gazdasági vagy társadalmi okok miatt a termeléstől függő támogatások;</a:t>
            </a:r>
            <a:endParaRPr lang="en-US" dirty="0"/>
          </a:p>
          <a:p>
            <a:pPr marL="916686" lvl="1" indent="-514350">
              <a:buFont typeface="+mj-lt"/>
              <a:buAutoNum type="arabicPeriod"/>
            </a:pPr>
            <a:r>
              <a:rPr lang="hu-HU" dirty="0"/>
              <a:t>végül létrejöhet egy 1 250 eurónál kisebb összegű támogatást juttató egyszerűsített rendszer a mezőgazdasági kistermelők számára.</a:t>
            </a:r>
            <a:endParaRPr lang="en-US" dirty="0"/>
          </a:p>
          <a:p>
            <a:r>
              <a:rPr lang="hu-HU" dirty="0"/>
              <a:t>A pillérek között nagyobb rugalmasság az átcsoportosításban</a:t>
            </a:r>
          </a:p>
          <a:p>
            <a:r>
              <a:rPr lang="hu-HU" dirty="0"/>
              <a:t>Biztonsági háló a válságok és zavarok ellen</a:t>
            </a:r>
          </a:p>
          <a:p>
            <a:r>
              <a:rPr lang="hu-HU" dirty="0"/>
              <a:t>Uniós minőségtanúsító rendszerek</a:t>
            </a:r>
          </a:p>
          <a:p>
            <a:r>
              <a:rPr lang="hu-HU" dirty="0"/>
              <a:t>Agrár- és élelmiszer-ipari innováció fejlesztése</a:t>
            </a:r>
          </a:p>
          <a:p>
            <a:r>
              <a:rPr lang="hu-HU" dirty="0"/>
              <a:t>Tisztességes kereskedelmi kapcsolat fejlődő országokkal</a:t>
            </a:r>
          </a:p>
        </p:txBody>
      </p:sp>
    </p:spTree>
    <p:extLst>
      <p:ext uri="{BB962C8B-B14F-4D97-AF65-F5344CB8AC3E}">
        <p14:creationId xmlns:p14="http://schemas.microsoft.com/office/powerpoint/2010/main" val="1837294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033297"/>
              </p:ext>
            </p:extLst>
          </p:nvPr>
        </p:nvGraphicFramePr>
        <p:xfrm>
          <a:off x="0" y="0"/>
          <a:ext cx="9143995" cy="695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17098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/>
                        <a:t>Termelékenység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endParaRPr lang="hu-H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/>
                        <a:t>Versenyképesség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/>
                        <a:t>Fenntarthatóság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/>
                        <a:t>Hatékonyabb</a:t>
                      </a:r>
                      <a:r>
                        <a:rPr lang="hu-HU" sz="1800" baseline="0" dirty="0"/>
                        <a:t> politika</a:t>
                      </a:r>
                      <a:endParaRPr lang="hu-HU" sz="18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9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/>
                        <a:t>Korai évek</a:t>
                      </a:r>
                    </a:p>
                    <a:p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/>
                        <a:t>A válság évei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/>
                        <a:t>Az 1992-es reform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b="1" dirty="0"/>
                        <a:t>Agenda 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b="1" dirty="0"/>
                        <a:t>2003-as reform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b="1" dirty="0"/>
                        <a:t>2007-től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b="1" dirty="0"/>
                        <a:t>2014-től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9660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200" b="1" dirty="0"/>
                        <a:t>Célok</a:t>
                      </a:r>
                      <a:r>
                        <a:rPr lang="hu-HU" sz="1200" dirty="0"/>
                        <a:t>: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Egységes mg-i piac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Közösségi preferencia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Pénzügyi szolidaritás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endParaRPr lang="hu-HU" sz="1200" dirty="0"/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Élelmiszer-ellátás biztonsága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Termelékenység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Piac stabilizáció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Termelés támogatása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200" b="1" dirty="0"/>
                        <a:t>Eredmények: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Túltermelés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A költségvetés elszáll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Nemzetközi súrlódások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Strukturális problémák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200" b="1" dirty="0"/>
                        <a:t>Célok: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Önálló, liberalizált,</a:t>
                      </a:r>
                      <a:r>
                        <a:rPr lang="hu-HU" sz="1200" baseline="0" dirty="0"/>
                        <a:t> versenyképes belső agrárpiac kialakítása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endParaRPr lang="hu-HU" sz="120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200" b="1" baseline="0" dirty="0"/>
                        <a:t>Eredmények/eszközök:</a:t>
                      </a:r>
                      <a:endParaRPr lang="hu-HU" sz="1200" b="1" dirty="0"/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Csökkentett túltermelés (termőföld pihentetés és külterjes termelés által)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Környezeti szempontok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Jövedelem stabilizáció (közvetlen kifizetések)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Költségvetés stabilizáció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200" b="1" dirty="0"/>
                        <a:t>A reformok elmélyítése: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Versenyképesség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 err="1"/>
                        <a:t>CAP-ból</a:t>
                      </a:r>
                      <a:r>
                        <a:rPr lang="hu-HU" sz="1200" dirty="0"/>
                        <a:t> CARPE: Vidékfejlesztés (II. pillér)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 err="1"/>
                        <a:t>Multifunkcionalitás</a:t>
                      </a:r>
                      <a:endParaRPr lang="hu-HU" sz="1200" dirty="0"/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Környezeti szempontok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Szigorú pénzügyi keret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200" b="1" dirty="0"/>
                        <a:t>Eredmények/eszközök: 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Piaci orientáció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Fogyasztói szempontok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Vidékfejlesztés a moduláció révén is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Környezeti</a:t>
                      </a:r>
                      <a:r>
                        <a:rPr lang="hu-HU" sz="1200" baseline="0" dirty="0"/>
                        <a:t> szempontok a megfelelésen keresztül</a:t>
                      </a:r>
                      <a:endParaRPr lang="hu-HU" sz="1200" dirty="0"/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Egyszerűsített</a:t>
                      </a:r>
                      <a:r>
                        <a:rPr lang="hu-HU" sz="1200" baseline="0" dirty="0"/>
                        <a:t> kifizetési rendszer (SPS)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baseline="0" dirty="0"/>
                        <a:t>Közvetlen támogatások</a:t>
                      </a:r>
                      <a:endParaRPr lang="hu-HU" sz="1200" dirty="0"/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WTO-kompatibilitás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200" b="1" dirty="0"/>
                        <a:t>Eredmények/eszközök: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Levált a kohéziós politikáról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EMGA és EMVA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EHA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Egységes közös piacszervezés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Közvetlen támogatások a közjavak részére 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Éghajlatváltozás kérdése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endParaRPr lang="hu-HU" sz="1200" dirty="0"/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b="1" dirty="0">
                          <a:solidFill>
                            <a:srgbClr val="FF0000"/>
                          </a:solidFill>
                        </a:rPr>
                        <a:t>Megosztott hatáskör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Megfelelő mennyiségű élelmiszer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Élelmiszer ellátási láncok (biztonság  és minőség) 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Innováció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Zöldítés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Integráltabb,</a:t>
                      </a:r>
                      <a:r>
                        <a:rPr lang="hu-HU" sz="1200" baseline="0" dirty="0"/>
                        <a:t> célirányosabb és területibb </a:t>
                      </a:r>
                      <a:r>
                        <a:rPr lang="hu-HU" sz="1200" dirty="0"/>
                        <a:t>vidékfejlesztés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Méltányosabb támogatási rendszer (multifunkcionális) 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Moduláció helyett nagyobb rugalmasság a pillérek között</a:t>
                      </a:r>
                    </a:p>
                    <a:p>
                      <a:pPr marL="72000" indent="-7200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KPSZ mint biztonsági háló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KAP finanszírozása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63"/>
            <a:ext cx="4786313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071563"/>
            <a:ext cx="4357687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20F628B-9905-47EE-8197-F5C318F5A69C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66800"/>
          </a:xfrm>
        </p:spPr>
        <p:txBody>
          <a:bodyPr/>
          <a:lstStyle/>
          <a:p>
            <a:pPr eaLnBrk="1" hangingPunct="1"/>
            <a:r>
              <a:rPr lang="hu-HU" dirty="0"/>
              <a:t>A KAP finanszírozása</a:t>
            </a:r>
            <a:endParaRPr lang="en-GB" dirty="0"/>
          </a:p>
        </p:txBody>
      </p:sp>
      <p:sp>
        <p:nvSpPr>
          <p:cNvPr id="20483" name="Tartalom helye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930775"/>
          </a:xfrm>
        </p:spPr>
        <p:txBody>
          <a:bodyPr/>
          <a:lstStyle/>
          <a:p>
            <a:pPr eaLnBrk="1" hangingPunct="1"/>
            <a:r>
              <a:rPr lang="hu-HU"/>
              <a:t>1962: Európai Mezőgazdasági Orientációs és Garancia Alap </a:t>
            </a:r>
          </a:p>
          <a:p>
            <a:pPr lvl="1" eaLnBrk="1" hangingPunct="1"/>
            <a:r>
              <a:rPr lang="hu-HU"/>
              <a:t>Garanciarészleg </a:t>
            </a:r>
          </a:p>
          <a:p>
            <a:pPr lvl="2" eaLnBrk="1" hangingPunct="1"/>
            <a:r>
              <a:rPr lang="hu-HU"/>
              <a:t>piac- és árpolitika, piaci intervenciók</a:t>
            </a:r>
          </a:p>
          <a:p>
            <a:pPr lvl="2" eaLnBrk="1" hangingPunct="1"/>
            <a:r>
              <a:rPr lang="hu-HU"/>
              <a:t>Változó volumen</a:t>
            </a:r>
          </a:p>
          <a:p>
            <a:pPr lvl="2" eaLnBrk="1" hangingPunct="1"/>
            <a:r>
              <a:rPr lang="hu-HU"/>
              <a:t>Kötelező kiadások közé tartozott (Tanács)</a:t>
            </a:r>
          </a:p>
          <a:p>
            <a:pPr lvl="1" eaLnBrk="1" hangingPunct="1"/>
            <a:r>
              <a:rPr lang="hu-HU"/>
              <a:t>Orientációs Részleg</a:t>
            </a:r>
          </a:p>
          <a:p>
            <a:pPr lvl="2" eaLnBrk="1" hangingPunct="1"/>
            <a:r>
              <a:rPr lang="hu-HU"/>
              <a:t>Strukturális politika és vidékfejlesztés finanszírozása</a:t>
            </a:r>
          </a:p>
          <a:p>
            <a:pPr lvl="2" eaLnBrk="1" hangingPunct="1"/>
            <a:r>
              <a:rPr lang="hu-HU"/>
              <a:t>Nem kötelező kiadások közé tartozott (Európai Parlament és Bizottság)</a:t>
            </a:r>
            <a:endParaRPr lang="en-GB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fld id="{132785BE-1E77-4CB1-AD10-EEF8E3C84E21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eaLnBrk="1" hangingPunct="1"/>
            <a:r>
              <a:rPr lang="hu-HU" dirty="0"/>
              <a:t>A KAP finanszírozása</a:t>
            </a:r>
            <a:endParaRPr lang="en-GB" dirty="0"/>
          </a:p>
        </p:txBody>
      </p:sp>
      <p:sp>
        <p:nvSpPr>
          <p:cNvPr id="21507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04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u-HU" dirty="0"/>
              <a:t>2007-2013-as periódusban: </a:t>
            </a:r>
            <a:r>
              <a:rPr lang="hu-HU" i="1" dirty="0"/>
              <a:t>„A természeti erőforrások megőrzése és kezelése”</a:t>
            </a:r>
          </a:p>
          <a:p>
            <a:pPr lvl="1" eaLnBrk="1" hangingPunct="1"/>
            <a:r>
              <a:rPr lang="hu-HU" dirty="0"/>
              <a:t>Szigorú keretek</a:t>
            </a:r>
          </a:p>
          <a:p>
            <a:pPr lvl="1" eaLnBrk="1" hangingPunct="1"/>
            <a:r>
              <a:rPr lang="hu-HU" dirty="0"/>
              <a:t>A vidékfejlesztés teljesen levált a kohéziós politikáról</a:t>
            </a:r>
          </a:p>
          <a:p>
            <a:pPr lvl="1" eaLnBrk="1" hangingPunct="1"/>
            <a:r>
              <a:rPr lang="hu-HU" dirty="0"/>
              <a:t>A reform ezen belül mozoghat</a:t>
            </a:r>
          </a:p>
          <a:p>
            <a:pPr lvl="1" eaLnBrk="1" hangingPunct="1"/>
            <a:r>
              <a:rPr lang="hu-HU" dirty="0"/>
              <a:t>Európai Mezőgazdasági Garancia Alap (EMGA)</a:t>
            </a:r>
          </a:p>
          <a:p>
            <a:pPr lvl="1" eaLnBrk="1" hangingPunct="1"/>
            <a:r>
              <a:rPr lang="hu-HU" dirty="0"/>
              <a:t>Európai Mezőgazdasági Vidékfejlesztési Alap (EMVA)</a:t>
            </a:r>
          </a:p>
          <a:p>
            <a:pPr lvl="1" eaLnBrk="1" hangingPunct="1"/>
            <a:r>
              <a:rPr lang="hu-HU" dirty="0"/>
              <a:t>(Európai Halászati Alap (EHA))</a:t>
            </a:r>
          </a:p>
          <a:p>
            <a:pPr eaLnBrk="1" hangingPunct="1"/>
            <a:r>
              <a:rPr lang="hu-HU" dirty="0"/>
              <a:t>2014-2020-as periódusban: </a:t>
            </a:r>
            <a:r>
              <a:rPr lang="hu-HU" i="1" dirty="0"/>
              <a:t>„Természeti erőforrásokkal való gazdálkodás”</a:t>
            </a:r>
          </a:p>
          <a:p>
            <a:pPr lvl="1" eaLnBrk="1" hangingPunct="1"/>
            <a:r>
              <a:rPr lang="hu-HU" dirty="0"/>
              <a:t>Több pénzt kapnak a magyar gazdák ebben az időszakban</a:t>
            </a:r>
          </a:p>
          <a:p>
            <a:pPr lvl="1"/>
            <a:r>
              <a:rPr lang="hu-HU" dirty="0"/>
              <a:t>(Európai Tengerészeti és Halászati Alap)</a:t>
            </a:r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fld id="{FDE5B5B1-5BE4-4733-84ED-CE85B6E6F00D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hu-HU" dirty="0"/>
              <a:t>A KAP 2014 utáni pénzügyi keretei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43050"/>
            <a:ext cx="7115196" cy="4931486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Az Európai Bizottság 2011. október 12-én közétette a Közös Agrárpolitika 2013 utáni feltételeit meghatározó hivatalos rendelettervezeteit.</a:t>
            </a:r>
          </a:p>
          <a:p>
            <a:pPr lvl="1"/>
            <a:r>
              <a:rPr lang="hu-HU" dirty="0"/>
              <a:t>Az EU költségvetésének alig harmada (36,2 %-a) használható majd</a:t>
            </a:r>
          </a:p>
          <a:p>
            <a:pPr lvl="2"/>
            <a:r>
              <a:rPr lang="hu-HU" dirty="0"/>
              <a:t>72,8%-a közvetlen támogatásokra, </a:t>
            </a:r>
          </a:p>
          <a:p>
            <a:pPr lvl="3"/>
            <a:r>
              <a:rPr lang="hu-HU" dirty="0"/>
              <a:t>Az első pillért </a:t>
            </a:r>
            <a:r>
              <a:rPr lang="hu-HU" dirty="0" err="1"/>
              <a:t>környezetbarátabbá</a:t>
            </a:r>
            <a:r>
              <a:rPr lang="hu-HU" dirty="0"/>
              <a:t> kívánja tenni és egyenlőbb elosztást javasol. </a:t>
            </a:r>
          </a:p>
          <a:p>
            <a:pPr lvl="2"/>
            <a:r>
              <a:rPr lang="hu-HU" dirty="0"/>
              <a:t>23,2%-a vidékfejlesztési célokra, </a:t>
            </a:r>
          </a:p>
          <a:p>
            <a:pPr lvl="3"/>
            <a:r>
              <a:rPr lang="hu-HU" dirty="0"/>
              <a:t>A második pillér a versenyképességre, az innovációra, az éghajlatváltozás elleni küzdelemre és a környezetvédelemre helyezi a hangsúlyt. </a:t>
            </a:r>
          </a:p>
          <a:p>
            <a:pPr lvl="2"/>
            <a:r>
              <a:rPr lang="hu-HU" dirty="0"/>
              <a:t>4%-a pedig egyéb célokra kerülhet felhasználásra</a:t>
            </a:r>
          </a:p>
          <a:p>
            <a:pPr lvl="2"/>
            <a:endParaRPr lang="hu-HU" dirty="0"/>
          </a:p>
        </p:txBody>
      </p:sp>
      <p:sp>
        <p:nvSpPr>
          <p:cNvPr id="4" name="Jobb oldali kapcsos zárójel 3"/>
          <p:cNvSpPr/>
          <p:nvPr/>
        </p:nvSpPr>
        <p:spPr>
          <a:xfrm>
            <a:off x="7429520" y="3643314"/>
            <a:ext cx="357190" cy="12144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8001024" y="3643314"/>
            <a:ext cx="1142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 pilléres szerkezet megmaradt</a:t>
            </a:r>
          </a:p>
        </p:txBody>
      </p:sp>
    </p:spTree>
    <p:extLst>
      <p:ext uri="{BB962C8B-B14F-4D97-AF65-F5344CB8AC3E}">
        <p14:creationId xmlns:p14="http://schemas.microsoft.com/office/powerpoint/2010/main" val="312305957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hu-HU" dirty="0"/>
              <a:t>A KAP finanszírozása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435975" cy="4497363"/>
          </a:xfrm>
        </p:spPr>
        <p:txBody>
          <a:bodyPr>
            <a:normAutofit lnSpcReduction="10000"/>
          </a:bodyPr>
          <a:lstStyle/>
          <a:p>
            <a:r>
              <a:rPr lang="hu-HU" dirty="0"/>
              <a:t>2014-2020-as periódusban: </a:t>
            </a:r>
            <a:r>
              <a:rPr lang="hu-HU" i="1" dirty="0"/>
              <a:t>„Természeti erőforrásokkal való gazdálkodás”</a:t>
            </a:r>
          </a:p>
          <a:p>
            <a:pPr lvl="1"/>
            <a:r>
              <a:rPr lang="hu-HU" dirty="0"/>
              <a:t>Több pénzt kapnak a magyar gazdák ebben az időszakban</a:t>
            </a:r>
          </a:p>
          <a:p>
            <a:pPr lvl="1"/>
            <a:r>
              <a:rPr lang="hu-HU" dirty="0"/>
              <a:t>(Európai Tengerészeti és Halászati Alap)</a:t>
            </a:r>
          </a:p>
          <a:p>
            <a:pPr eaLnBrk="1" hangingPunct="1">
              <a:lnSpc>
                <a:spcPct val="80000"/>
              </a:lnSpc>
            </a:pPr>
            <a:endParaRPr lang="hu-HU" dirty="0"/>
          </a:p>
          <a:p>
            <a:pPr>
              <a:lnSpc>
                <a:spcPct val="80000"/>
              </a:lnSpc>
            </a:pPr>
            <a:r>
              <a:rPr lang="hu-HU" dirty="0"/>
              <a:t>Uniós horizontális szabályozások</a:t>
            </a:r>
          </a:p>
          <a:p>
            <a:pPr lvl="1">
              <a:lnSpc>
                <a:spcPct val="80000"/>
              </a:lnSpc>
            </a:pPr>
            <a:r>
              <a:rPr lang="hu-HU" dirty="0"/>
              <a:t>Állategészségügy</a:t>
            </a:r>
          </a:p>
          <a:p>
            <a:pPr lvl="1">
              <a:lnSpc>
                <a:spcPct val="80000"/>
              </a:lnSpc>
            </a:pPr>
            <a:r>
              <a:rPr lang="hu-HU" dirty="0"/>
              <a:t>Növényegészségügy</a:t>
            </a:r>
          </a:p>
          <a:p>
            <a:pPr lvl="1">
              <a:lnSpc>
                <a:spcPct val="80000"/>
              </a:lnSpc>
            </a:pPr>
            <a:r>
              <a:rPr lang="hu-HU" dirty="0"/>
              <a:t>Minőségpolitika</a:t>
            </a:r>
          </a:p>
          <a:p>
            <a:pPr lvl="1">
              <a:lnSpc>
                <a:spcPct val="80000"/>
              </a:lnSpc>
            </a:pPr>
            <a:r>
              <a:rPr lang="hu-HU" dirty="0"/>
              <a:t>Agrár-környezetvédelem</a:t>
            </a:r>
          </a:p>
          <a:p>
            <a:pPr lvl="1">
              <a:lnSpc>
                <a:spcPct val="80000"/>
              </a:lnSpc>
            </a:pPr>
            <a:r>
              <a:rPr lang="hu-HU" dirty="0"/>
              <a:t>Vidékfejlesztés</a:t>
            </a:r>
          </a:p>
        </p:txBody>
      </p:sp>
      <p:sp>
        <p:nvSpPr>
          <p:cNvPr id="24580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fld id="{6ACC830C-92C9-4CDA-8FD5-D54F18686D78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416351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7" y="608228"/>
            <a:ext cx="7640027" cy="624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39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1196" y="332656"/>
            <a:ext cx="8229600" cy="1066800"/>
          </a:xfrm>
        </p:spPr>
        <p:txBody>
          <a:bodyPr/>
          <a:lstStyle/>
          <a:p>
            <a:r>
              <a:rPr lang="hu-HU" dirty="0"/>
              <a:t>Méltányosabb elosztás megoldása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281090"/>
            <a:ext cx="8568952" cy="5460278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Három kategória kerül felállításra (kb. 270 euró/hektárhoz képest)</a:t>
            </a:r>
          </a:p>
          <a:p>
            <a:pPr lvl="1"/>
            <a:r>
              <a:rPr lang="hu-HU" b="1" i="1" dirty="0"/>
              <a:t>Azon tagállamok, ahol az egy hektárra jutó közvetlen támogatás nem éri el az EU-27-ek átlagának 90%-át. </a:t>
            </a:r>
            <a:endParaRPr lang="hu-HU" dirty="0"/>
          </a:p>
          <a:p>
            <a:pPr lvl="2"/>
            <a:r>
              <a:rPr lang="hu-HU" dirty="0"/>
              <a:t>Ezen tagállamokban</a:t>
            </a:r>
            <a:r>
              <a:rPr lang="hu-HU" b="1" dirty="0"/>
              <a:t> </a:t>
            </a:r>
            <a:r>
              <a:rPr lang="hu-HU" dirty="0"/>
              <a:t>a közvetlen támogatás a saját támogatási szintjük és az átlagos EU-s támogatottsági szint 90%-a közti különbség egyharmadával fog emelkedni.</a:t>
            </a:r>
          </a:p>
          <a:p>
            <a:pPr lvl="1"/>
            <a:r>
              <a:rPr lang="hu-HU" b="1" i="1" dirty="0"/>
              <a:t>Azon tagállamok, ahol a támogatás meghaladja az EU átlag 90%-át, de nem éri el a 100 %-ot.</a:t>
            </a:r>
            <a:endParaRPr lang="hu-HU" dirty="0"/>
          </a:p>
          <a:p>
            <a:pPr lvl="2"/>
            <a:r>
              <a:rPr lang="hu-HU" dirty="0"/>
              <a:t>Ezen országokban nem, vagy minimális mértékben csökken az átlagos közvetlen támogatás nominális értéke. Magyarország ebbe a kategóriába tartozik, a tervezet szerint a hazai támogatás nominális összege 2%-kal fog csökkenni</a:t>
            </a:r>
          </a:p>
          <a:p>
            <a:pPr lvl="1"/>
            <a:r>
              <a:rPr lang="hu-HU" b="1" i="1" dirty="0"/>
              <a:t>Azon tagállamok, ahol az egy hektárra jutó támogatás meghaladja az EU-27-ek átlagát.</a:t>
            </a:r>
            <a:endParaRPr lang="hu-HU" dirty="0"/>
          </a:p>
          <a:p>
            <a:pPr lvl="2"/>
            <a:r>
              <a:rPr lang="hu-HU" dirty="0"/>
              <a:t>Ezen tagországok finanszíroznák az EU átlag 90%-a alatti támogatásban részesülő tagállamok támogatásának az emelését, annak arányában, hogy mennyivel kapnak több támogatást az átlagnál.</a:t>
            </a:r>
            <a:r>
              <a:rPr lang="hu-HU" i="1" dirty="0"/>
              <a:t> 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990547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" y="1192954"/>
            <a:ext cx="7991492" cy="564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96944" cy="864096"/>
          </a:xfrm>
        </p:spPr>
        <p:txBody>
          <a:bodyPr>
            <a:normAutofit fontScale="90000"/>
          </a:bodyPr>
          <a:lstStyle/>
          <a:p>
            <a:r>
              <a:rPr lang="hu-HU" dirty="0"/>
              <a:t>Az agrárium jelenlegi szerepe az EU-ban</a:t>
            </a:r>
          </a:p>
        </p:txBody>
      </p:sp>
    </p:spTree>
    <p:extLst>
      <p:ext uri="{BB962C8B-B14F-4D97-AF65-F5344CB8AC3E}">
        <p14:creationId xmlns:p14="http://schemas.microsoft.com/office/powerpoint/2010/main" val="3843874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21558"/>
          </a:xfrm>
        </p:spPr>
        <p:txBody>
          <a:bodyPr/>
          <a:lstStyle/>
          <a:p>
            <a:r>
              <a:rPr lang="hu-HU" dirty="0"/>
              <a:t>Közvetlen kifizetések (€/ha, 2015)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/>
          <a:stretch/>
        </p:blipFill>
        <p:spPr bwMode="auto">
          <a:xfrm>
            <a:off x="755576" y="1489634"/>
            <a:ext cx="8412469" cy="537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259632" y="4725144"/>
            <a:ext cx="7560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634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>
            <a:noAutofit/>
          </a:bodyPr>
          <a:lstStyle/>
          <a:p>
            <a:r>
              <a:rPr lang="hu-HU" sz="3200" dirty="0"/>
              <a:t>A közvetlen kifizetések jelentősége a gazdaságok bevételei között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11778"/>
            <a:ext cx="7478235" cy="522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595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57256"/>
          </a:xfrm>
        </p:spPr>
        <p:txBody>
          <a:bodyPr/>
          <a:lstStyle/>
          <a:p>
            <a:r>
              <a:rPr lang="hu-HU" dirty="0"/>
              <a:t>Közvetlen támogatások elosztása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67650" y="1196752"/>
            <a:ext cx="3968846" cy="5446958"/>
          </a:xfrm>
        </p:spPr>
        <p:txBody>
          <a:bodyPr>
            <a:noAutofit/>
          </a:bodyPr>
          <a:lstStyle/>
          <a:p>
            <a:r>
              <a:rPr lang="hu-HU" sz="2400" dirty="0"/>
              <a:t>Vannak kötelező elemek és tagállami döntéstől függő elemek is</a:t>
            </a:r>
          </a:p>
          <a:p>
            <a:r>
              <a:rPr lang="hu-HU" sz="2400" dirty="0"/>
              <a:t>A </a:t>
            </a:r>
            <a:r>
              <a:rPr lang="hu-HU" sz="2400" b="1" dirty="0"/>
              <a:t>termelők közvetlen kifizetéseinek 30%-át környezeti célokhoz kapcsolja</a:t>
            </a:r>
            <a:r>
              <a:rPr lang="hu-HU" sz="2400" dirty="0"/>
              <a:t> az új többéves pénzügyi keret, hogy így a közvetlen kifizetések által is közelebb kerüljön az EU környezet- és éghajlat-politikai céljainak teljesítéséhez. 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/>
          </p:nvPr>
        </p:nvGraphicFramePr>
        <p:xfrm>
          <a:off x="20150" y="3675503"/>
          <a:ext cx="5006929" cy="3169920"/>
        </p:xfrm>
        <a:graphic>
          <a:graphicData uri="http://schemas.openxmlformats.org/drawingml/2006/table">
            <a:tbl>
              <a:tblPr/>
              <a:tblGrid>
                <a:gridCol w="2700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5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14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7914">
                <a:tc gridSpan="2"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Times New Roman"/>
                          <a:ea typeface="Times New Roman"/>
                        </a:rPr>
                        <a:t>Alap támogatási rendszer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/>
                          <a:ea typeface="Times New Roman"/>
                        </a:rPr>
                        <a:t>Magyarországon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326">
                <a:tc>
                  <a:txBody>
                    <a:bodyPr/>
                    <a:lstStyle/>
                    <a:p>
                      <a:r>
                        <a:rPr lang="hu-HU" sz="1600" i="1">
                          <a:latin typeface="Times New Roman"/>
                          <a:ea typeface="Times New Roman"/>
                        </a:rPr>
                        <a:t>Kötelező elemek</a:t>
                      </a:r>
                      <a:endParaRPr lang="hu-H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326"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Times New Roman"/>
                          <a:ea typeface="Times New Roman"/>
                        </a:rPr>
                        <a:t>Alaptámogatás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latin typeface="Times New Roman"/>
                          <a:ea typeface="Times New Roman"/>
                        </a:rPr>
                        <a:t>min. 40%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/>
                          <a:ea typeface="Times New Roman"/>
                        </a:rPr>
                        <a:t>50-52% is lehet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3326"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Times New Roman"/>
                          <a:ea typeface="Times New Roman"/>
                        </a:rPr>
                        <a:t>Zöld komponens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latin typeface="Times New Roman"/>
                          <a:ea typeface="Times New Roman"/>
                        </a:rPr>
                        <a:t>30%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3326">
                <a:tc>
                  <a:txBody>
                    <a:bodyPr/>
                    <a:lstStyle/>
                    <a:p>
                      <a:r>
                        <a:rPr lang="hu-HU" sz="1600">
                          <a:latin typeface="Times New Roman"/>
                          <a:ea typeface="Times New Roman"/>
                        </a:rPr>
                        <a:t>Nemzeti tartalék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latin typeface="Times New Roman"/>
                          <a:ea typeface="Times New Roman"/>
                        </a:rPr>
                        <a:t>max.  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3326"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Times New Roman"/>
                          <a:ea typeface="Times New Roman"/>
                        </a:rPr>
                        <a:t>Fiatal gazdálkodók támogatása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latin typeface="Times New Roman"/>
                          <a:ea typeface="Times New Roman"/>
                        </a:rPr>
                        <a:t>max.  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3326">
                <a:tc>
                  <a:txBody>
                    <a:bodyPr/>
                    <a:lstStyle/>
                    <a:p>
                      <a:r>
                        <a:rPr lang="hu-HU" sz="1600" i="1">
                          <a:latin typeface="Times New Roman"/>
                          <a:ea typeface="Times New Roman"/>
                        </a:rPr>
                        <a:t>Önkéntes elemek</a:t>
                      </a:r>
                      <a:endParaRPr lang="hu-H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7914"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Times New Roman"/>
                          <a:ea typeface="Times New Roman"/>
                        </a:rPr>
                        <a:t>Természeti hátrányokkal küzdő terület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latin typeface="Times New Roman"/>
                          <a:ea typeface="Times New Roman"/>
                        </a:rPr>
                        <a:t>max.  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3326">
                <a:tc>
                  <a:txBody>
                    <a:bodyPr/>
                    <a:lstStyle/>
                    <a:p>
                      <a:r>
                        <a:rPr lang="hu-HU" sz="1600">
                          <a:latin typeface="Times New Roman"/>
                          <a:ea typeface="Times New Roman"/>
                        </a:rPr>
                        <a:t>Termeléshez kötött támogatás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latin typeface="Times New Roman"/>
                          <a:ea typeface="Times New Roman"/>
                        </a:rPr>
                        <a:t>max. 5(10)%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3326"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Times New Roman"/>
                          <a:ea typeface="Times New Roman"/>
                        </a:rPr>
                        <a:t>Kistermelői támogatási rendszer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>
                          <a:latin typeface="Times New Roman"/>
                          <a:ea typeface="Times New Roman"/>
                        </a:rPr>
                        <a:t>max</a:t>
                      </a:r>
                      <a:r>
                        <a:rPr lang="hu-HU" sz="1600" dirty="0">
                          <a:latin typeface="Times New Roman"/>
                          <a:ea typeface="Times New Roman"/>
                        </a:rPr>
                        <a:t>. 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0" y="1124744"/>
            <a:ext cx="5047501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17128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12968" cy="606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323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69848"/>
          </a:xfrm>
        </p:spPr>
        <p:txBody>
          <a:bodyPr/>
          <a:lstStyle/>
          <a:p>
            <a:r>
              <a:rPr lang="hu-HU" dirty="0"/>
              <a:t>Helyzetkép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09750"/>
            <a:ext cx="34194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676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76" y="0"/>
            <a:ext cx="6896461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0898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553" y="476672"/>
            <a:ext cx="8229600" cy="792088"/>
          </a:xfrm>
        </p:spPr>
        <p:txBody>
          <a:bodyPr/>
          <a:lstStyle/>
          <a:p>
            <a:r>
              <a:rPr lang="hu-HU" dirty="0"/>
              <a:t>Fennálló problémák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39909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0"/>
            <a:ext cx="39909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369" y="4005064"/>
            <a:ext cx="5507632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953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413"/>
            <a:ext cx="7128791" cy="612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6" y="525413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cap="all" dirty="0">
                <a:latin typeface="+mj-lt"/>
              </a:rPr>
              <a:t>A gazdák jövedelme nem éri el a nemzetgazdasági átlagjövedelmeket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48264" y="1511161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+mj-lt"/>
              </a:rPr>
              <a:t>Átlagos agrártámogatás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8264" y="181893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+mj-lt"/>
              </a:rPr>
              <a:t>Gazdák átlagos jövedelme támogatás nélkül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48264" y="234215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+mj-lt"/>
              </a:rPr>
              <a:t>Nemzetgazdasági átlagos jövedelem</a:t>
            </a:r>
          </a:p>
        </p:txBody>
      </p:sp>
    </p:spTree>
    <p:extLst>
      <p:ext uri="{BB962C8B-B14F-4D97-AF65-F5344CB8AC3E}">
        <p14:creationId xmlns:p14="http://schemas.microsoft.com/office/powerpoint/2010/main" val="23807938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" t="18756" r="8659"/>
          <a:stretch/>
        </p:blipFill>
        <p:spPr bwMode="auto">
          <a:xfrm>
            <a:off x="291329" y="1379678"/>
            <a:ext cx="8561342" cy="547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48680"/>
            <a:ext cx="7842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cap="all" dirty="0">
                <a:latin typeface="+mj-lt"/>
              </a:rPr>
              <a:t>Közvetlen uniós támogatások megoszlása a különböző méretű gazdaságok között</a:t>
            </a:r>
          </a:p>
        </p:txBody>
      </p:sp>
    </p:spTree>
    <p:extLst>
      <p:ext uri="{BB962C8B-B14F-4D97-AF65-F5344CB8AC3E}">
        <p14:creationId xmlns:p14="http://schemas.microsoft.com/office/powerpoint/2010/main" val="30160994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hu-HU" dirty="0"/>
              <a:t>A jövőt illető elképzelések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r>
              <a:rPr lang="hu-HU" dirty="0"/>
              <a:t>Nagy-Britannia kiesésével át kell szerkeszteni a 2021-2027-es költségvetést (GNI kb. 1%-a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11" y="3429000"/>
            <a:ext cx="4135589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0" y="2780928"/>
          <a:ext cx="5008411" cy="4077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834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428625"/>
            <a:ext cx="8229600" cy="857235"/>
          </a:xfrm>
        </p:spPr>
        <p:txBody>
          <a:bodyPr/>
          <a:lstStyle/>
          <a:p>
            <a:pPr eaLnBrk="1" hangingPunct="1"/>
            <a:r>
              <a:rPr lang="hu-HU" dirty="0"/>
              <a:t>A kialakítás okai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25"/>
            <a:ext cx="8229600" cy="5002213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hu-HU" dirty="0"/>
              <a:t>Európai élelmiszer önellátás,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hu-HU" dirty="0"/>
              <a:t>A mg gazdasági, társadalmi és politikai jelentősége miatt.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hu-HU" dirty="0"/>
              <a:t>Gazdasági tevékenység melyet a természeti környezetben folytatnak.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hu-HU" dirty="0"/>
              <a:t>Különleges bánásmód igénye:</a:t>
            </a:r>
          </a:p>
          <a:p>
            <a:pPr marL="658368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hu-HU" sz="2200" dirty="0"/>
              <a:t>Kiszolgáltatottság, természeti erőforrásokhoz való kötöttség</a:t>
            </a:r>
          </a:p>
          <a:p>
            <a:pPr marL="658368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hu-HU" sz="2200" dirty="0"/>
              <a:t>Piacok változékonysága,</a:t>
            </a:r>
          </a:p>
          <a:p>
            <a:pPr marL="658368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hu-HU" sz="2200" dirty="0"/>
              <a:t>Kereslet </a:t>
            </a:r>
            <a:r>
              <a:rPr lang="hu-HU" sz="2200" dirty="0" err="1"/>
              <a:t>árrugalmatlansága</a:t>
            </a:r>
            <a:r>
              <a:rPr lang="hu-HU" sz="2200" dirty="0"/>
              <a:t>,</a:t>
            </a:r>
          </a:p>
          <a:p>
            <a:pPr marL="658368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hu-HU" sz="2200" dirty="0"/>
              <a:t>S-D egyensúlytalanságának veszélye,</a:t>
            </a:r>
          </a:p>
          <a:p>
            <a:pPr marL="658368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hu-HU" sz="2200" dirty="0"/>
              <a:t>Társadalmi, politikai feszültségek elkerülése,</a:t>
            </a:r>
          </a:p>
          <a:p>
            <a:pPr marL="658368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hu-HU" sz="2200" dirty="0"/>
              <a:t>A tagállamok agrárágazatainak összehangolása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hu-HU" sz="2400" dirty="0">
                <a:hlinkClick r:id="rId2"/>
              </a:rPr>
              <a:t>http://ec.europa.eu/agriculture/index_hu.htm</a:t>
            </a:r>
            <a:r>
              <a:rPr lang="hu-HU" sz="2400" dirty="0"/>
              <a:t> </a:t>
            </a:r>
          </a:p>
        </p:txBody>
      </p:sp>
      <p:sp>
        <p:nvSpPr>
          <p:cNvPr id="9220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fld id="{6C9BD9AD-2F56-489A-840E-9057AEB94AE3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földalapú támogatások mértéke várhatóan 10%-kal csökkenni fog</a:t>
            </a:r>
          </a:p>
          <a:p>
            <a:r>
              <a:rPr lang="hu-HU" dirty="0"/>
              <a:t>Hazánkban a BPS helyett fenntartott SAPS miatt a területalapú támogatások maradnak – ami inkább a növénytermesztésnek kedvez.</a:t>
            </a:r>
          </a:p>
        </p:txBody>
      </p:sp>
    </p:spTree>
    <p:extLst>
      <p:ext uri="{BB962C8B-B14F-4D97-AF65-F5344CB8AC3E}">
        <p14:creationId xmlns:p14="http://schemas.microsoft.com/office/powerpoint/2010/main" val="3404915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u-HU" dirty="0"/>
              <a:t>A GATT tárgyalások eredményeként alkalmazott WTO-s „dobozok”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013176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A GATT/WTO rendszerben a különböző támogatási formákat ún. dobozokba sorolják a szerint, hogy milyen mértékben kell az adott támogatást csökkenteni. A mezőgazdaságot illetően háromféle doboz említhető meg:</a:t>
            </a:r>
            <a:endParaRPr lang="en-US" dirty="0"/>
          </a:p>
          <a:p>
            <a:pPr lvl="1"/>
            <a:r>
              <a:rPr lang="hu-HU" b="1" dirty="0"/>
              <a:t>Sárga doboz</a:t>
            </a:r>
            <a:r>
              <a:rPr lang="hu-HU" dirty="0"/>
              <a:t>: a termelést és a kereskedelmet jelentősen torzító támogatásokat soroljuk ide. Torzító hatásuk miatt nagyságukat csökkenteni kell. Ebbe a dobozba kerülnek például ártámogatások, illetve a termelési mennyiséget közvetlenül érintő támogatás.</a:t>
            </a:r>
            <a:endParaRPr lang="en-US" dirty="0"/>
          </a:p>
          <a:p>
            <a:pPr lvl="1"/>
            <a:r>
              <a:rPr lang="hu-HU" b="1" dirty="0"/>
              <a:t>Kék doboz („feltételes sárga doboz”)</a:t>
            </a:r>
            <a:r>
              <a:rPr lang="hu-HU" dirty="0"/>
              <a:t>: minden olyan, alapvetően sárga dobozos támogatás ebbe a dobozba kerül, ha céljuk a termelés korlátozása.</a:t>
            </a:r>
            <a:endParaRPr lang="en-US" dirty="0"/>
          </a:p>
          <a:p>
            <a:pPr lvl="1"/>
            <a:r>
              <a:rPr lang="hu-HU" b="1" dirty="0"/>
              <a:t>Zöld doboz</a:t>
            </a:r>
            <a:r>
              <a:rPr lang="hu-HU" dirty="0"/>
              <a:t>: korlátlanul nyújthatók azok a támogatások, melyeknek nincs, vagy csak minimális a kereskedelemtorzító hatásuk, továbbá központi finanszírozásúnak kell lenniük és nem tartalmazhatnak ártámogatási elemet. Ebbe a dobozba sorolhatók a környezet megóvására, valamint a vidékfejlesztésre fordított támogatások, illetve azok a közvetlen jövedelmi támogatások, melyek nem köthetők sem termelés szinthez, sem árakhoz.</a:t>
            </a:r>
            <a:endParaRPr lang="en-US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5073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Az agrárpolitika a világgazdaságban</a:t>
            </a:r>
            <a:endParaRPr lang="en-GB" dirty="0"/>
          </a:p>
        </p:txBody>
      </p:sp>
      <p:sp>
        <p:nvSpPr>
          <p:cNvPr id="26629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fld id="{1A2E7AFD-1F57-46F7-9325-CBA4F6AFAC7A}" type="slidenum">
              <a:rPr lang="hu-HU" smtClean="0"/>
              <a:pPr/>
              <a:t>42</a:t>
            </a:fld>
            <a:endParaRPr lang="hu-HU"/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8"/>
            <a:ext cx="59848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111" y="1196752"/>
            <a:ext cx="308654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34622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Halászati politika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49588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64096"/>
          </a:xfrm>
        </p:spPr>
        <p:txBody>
          <a:bodyPr/>
          <a:lstStyle/>
          <a:p>
            <a:r>
              <a:rPr lang="hu-HU" dirty="0"/>
              <a:t>Létjogosultság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Mezőgazdasági termékek közé tartoznak a halászati termékek is.</a:t>
            </a:r>
          </a:p>
          <a:p>
            <a:r>
              <a:rPr lang="hu-HU" dirty="0"/>
              <a:t>A halak határokon át „vándorolnak”.</a:t>
            </a:r>
          </a:p>
          <a:p>
            <a:r>
              <a:rPr lang="hu-HU" dirty="0"/>
              <a:t>Halászati felségterületekről (200 mérföld) egyeztetni kell.</a:t>
            </a:r>
          </a:p>
          <a:p>
            <a:pPr lvl="0"/>
            <a:r>
              <a:rPr lang="hu-HU" dirty="0"/>
              <a:t>1983 óta közös halászati politika. Célja: </a:t>
            </a:r>
          </a:p>
          <a:p>
            <a:pPr lvl="1"/>
            <a:r>
              <a:rPr lang="hu-HU" dirty="0"/>
              <a:t>a halászat és az </a:t>
            </a:r>
            <a:r>
              <a:rPr lang="hu-HU" dirty="0" err="1"/>
              <a:t>akvakultúra</a:t>
            </a:r>
            <a:r>
              <a:rPr lang="hu-HU" dirty="0"/>
              <a:t> környezetvédelmi, gazdasági és társadalmi szempontból egyaránt fenntartható legyen, </a:t>
            </a:r>
            <a:endParaRPr lang="en-US" dirty="0"/>
          </a:p>
          <a:p>
            <a:pPr lvl="1"/>
            <a:r>
              <a:rPr lang="hu-HU" dirty="0"/>
              <a:t>az uniós polgárokat egészséges élelmiszerekkel lássa el, </a:t>
            </a:r>
            <a:endParaRPr lang="en-US" dirty="0"/>
          </a:p>
          <a:p>
            <a:pPr lvl="1"/>
            <a:r>
              <a:rPr lang="hu-HU" dirty="0"/>
              <a:t>támogassa a halászati ipar dinamikus fejlődését, és </a:t>
            </a:r>
            <a:endParaRPr lang="en-US" dirty="0"/>
          </a:p>
          <a:p>
            <a:pPr lvl="1"/>
            <a:r>
              <a:rPr lang="hu-HU" dirty="0"/>
              <a:t>a halászatból élőknek méltányos megélhetést biztosítson</a:t>
            </a:r>
          </a:p>
          <a:p>
            <a:r>
              <a:rPr lang="hu-HU" dirty="0"/>
              <a:t>1993-ban önálló alapot kapott: Halászati Orientációs Pénzügyi Eszköz (HOPE) 	2007-2013 között Európai Halászati Alap 		2014-2020 között Európai Tengerészeti és Halászati Alap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355976" y="5157192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ight Arrow 5"/>
          <p:cNvSpPr/>
          <p:nvPr/>
        </p:nvSpPr>
        <p:spPr>
          <a:xfrm>
            <a:off x="4126865" y="5517232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21086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hu-HU" dirty="0"/>
              <a:t>2002-es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r>
              <a:rPr lang="hu-HU" dirty="0"/>
              <a:t>Az évente meghatározott tagállami kvóták helyett hosszú távú szabályozásról határoztak.</a:t>
            </a:r>
          </a:p>
          <a:p>
            <a:r>
              <a:rPr lang="hu-HU" dirty="0"/>
              <a:t>A flották kapacitásának kezelésére állami támogatás csak a hajók fedélzeti biztonságának, a munkakörülményeknek a javítására lett adható, a hajók felújítására, modernizálására nem.</a:t>
            </a:r>
          </a:p>
          <a:p>
            <a:r>
              <a:rPr lang="hu-HU" dirty="0"/>
              <a:t>A szankciók egységesítése.</a:t>
            </a:r>
          </a:p>
          <a:p>
            <a:r>
              <a:rPr lang="hu-HU" dirty="0"/>
              <a:t>Az érintettek bevonása a szabályozásba.</a:t>
            </a:r>
          </a:p>
        </p:txBody>
      </p:sp>
    </p:spTree>
    <p:extLst>
      <p:ext uri="{BB962C8B-B14F-4D97-AF65-F5344CB8AC3E}">
        <p14:creationId xmlns:p14="http://schemas.microsoft.com/office/powerpoint/2010/main" val="27017430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u-HU" dirty="0"/>
              <a:t>Halászati politika 2014 és 2020 között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Európai Tengerészeti és Halászati Alap</a:t>
            </a:r>
            <a:endParaRPr lang="en-US" dirty="0"/>
          </a:p>
          <a:p>
            <a:pPr lvl="1"/>
            <a:r>
              <a:rPr lang="hu-HU" dirty="0"/>
              <a:t>A halászatból élőket segíti a fenntartható halászatra való áttérésben;</a:t>
            </a:r>
            <a:endParaRPr lang="en-US" dirty="0"/>
          </a:p>
          <a:p>
            <a:pPr lvl="1"/>
            <a:r>
              <a:rPr lang="hu-HU" dirty="0"/>
              <a:t>Támogatja a partvidéki közösségeket, hogy gazdaságukat diverzifikálni tudják;</a:t>
            </a:r>
            <a:endParaRPr lang="en-US" dirty="0"/>
          </a:p>
          <a:p>
            <a:pPr lvl="1"/>
            <a:r>
              <a:rPr lang="hu-HU" dirty="0"/>
              <a:t>Olyan projekteket támogat, melyek révén az európai parti sávokban az életminőség javítását eredményező új munkahelyek létesülnek; </a:t>
            </a:r>
            <a:endParaRPr lang="en-US" dirty="0"/>
          </a:p>
          <a:p>
            <a:pPr lvl="1"/>
            <a:r>
              <a:rPr lang="hu-HU" dirty="0"/>
              <a:t>Egyszerűsíti a pályázók számára a finanszírozáshoz való hozzáférést.</a:t>
            </a:r>
          </a:p>
          <a:p>
            <a:r>
              <a:rPr lang="hu-HU" dirty="0"/>
              <a:t>Halászat és a halállomány fenntarthatóságának biztosítása </a:t>
            </a:r>
          </a:p>
          <a:p>
            <a:r>
              <a:rPr lang="hu-HU" dirty="0"/>
              <a:t>Nagyobb tagállami beleszólás</a:t>
            </a:r>
            <a:endParaRPr lang="en-US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15620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45" y="620688"/>
            <a:ext cx="8229600" cy="1069848"/>
          </a:xfrm>
        </p:spPr>
        <p:txBody>
          <a:bodyPr/>
          <a:lstStyle/>
          <a:p>
            <a:r>
              <a:rPr lang="hu-HU" dirty="0"/>
              <a:t>Halászatra fordítható keretek</a:t>
            </a:r>
          </a:p>
        </p:txBody>
      </p:sp>
      <p:pic>
        <p:nvPicPr>
          <p:cNvPr id="3" name="clipImage" descr="https://screenshots.firefoxusercontent.com/images/2f67cd59-53f8-4571-92e8-0fb3dd06377f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1412776"/>
            <a:ext cx="5652120" cy="5445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6689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3280" y="4869160"/>
            <a:ext cx="4993709" cy="1440160"/>
          </a:xfrm>
        </p:spPr>
        <p:txBody>
          <a:bodyPr/>
          <a:lstStyle/>
          <a:p>
            <a:r>
              <a:rPr lang="hu-HU" sz="2000" dirty="0"/>
              <a:t>Jelen tananyag </a:t>
            </a:r>
            <a:br>
              <a:rPr lang="hu-HU" sz="2000" dirty="0"/>
            </a:br>
            <a:r>
              <a:rPr lang="hu-HU" sz="2000" dirty="0"/>
              <a:t>a Szegedi Tudományegyetemen készült</a:t>
            </a:r>
            <a:br>
              <a:rPr lang="hu-HU" sz="2000" dirty="0"/>
            </a:br>
            <a:r>
              <a:rPr lang="hu-HU" sz="2000" dirty="0"/>
              <a:t>az Európai Unió támogatásával. </a:t>
            </a:r>
            <a:br>
              <a:rPr lang="hu-HU" sz="2000" dirty="0"/>
            </a:br>
            <a:r>
              <a:rPr lang="hu-HU" sz="2000" dirty="0"/>
              <a:t>Projekt azonosító: EFOP-3.4.3-16-2016-00014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xmlns="" id="{9B93854D-BB69-4D55-9607-A5D5A37F9570}"/>
              </a:ext>
            </a:extLst>
          </p:cNvPr>
          <p:cNvSpPr txBox="1">
            <a:spLocks/>
          </p:cNvSpPr>
          <p:nvPr/>
        </p:nvSpPr>
        <p:spPr bwMode="auto">
          <a:xfrm>
            <a:off x="1426029" y="323973"/>
            <a:ext cx="6291953" cy="335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hu-HU" sz="2000" kern="0" dirty="0">
              <a:solidFill>
                <a:srgbClr val="FFFFFF"/>
              </a:solidFill>
            </a:endParaRPr>
          </a:p>
          <a:p>
            <a:pPr algn="ctr"/>
            <a:r>
              <a:rPr lang="hu-HU" sz="2000" kern="0" dirty="0">
                <a:solidFill>
                  <a:srgbClr val="FFFFFF"/>
                </a:solidFill>
              </a:rPr>
              <a:t>Szegedi Tudományegyetem</a:t>
            </a:r>
          </a:p>
          <a:p>
            <a:pPr algn="ctr"/>
            <a:r>
              <a:rPr lang="hu-HU" sz="2000" kern="0" dirty="0" err="1">
                <a:solidFill>
                  <a:srgbClr val="FFFFFF"/>
                </a:solidFill>
              </a:rPr>
              <a:t>GazdaságtUDOMÁNYI</a:t>
            </a:r>
            <a:r>
              <a:rPr lang="hu-HU" sz="2000" kern="0" dirty="0">
                <a:solidFill>
                  <a:srgbClr val="FFFFFF"/>
                </a:solidFill>
              </a:rPr>
              <a:t> KAR</a:t>
            </a:r>
          </a:p>
          <a:p>
            <a:pPr algn="ctr"/>
            <a:r>
              <a:rPr lang="hu-HU" sz="2000" kern="0" dirty="0">
                <a:solidFill>
                  <a:srgbClr val="FFFFFF"/>
                </a:solidFill>
              </a:rPr>
              <a:t>Közgazdász  KÉPZÉS</a:t>
            </a:r>
          </a:p>
          <a:p>
            <a:pPr algn="ctr"/>
            <a:r>
              <a:rPr lang="hu-HU" sz="2000" kern="0" dirty="0">
                <a:solidFill>
                  <a:srgbClr val="FFFFFF"/>
                </a:solidFill>
              </a:rPr>
              <a:t>Távoktatási TAGOZAT</a:t>
            </a:r>
          </a:p>
          <a:p>
            <a:pPr algn="ctr"/>
            <a:r>
              <a:rPr lang="hu-HU" sz="2000" kern="0" dirty="0">
                <a:solidFill>
                  <a:srgbClr val="FFFFFF"/>
                </a:solidFill>
              </a:rPr>
              <a:t>LECKESOROZAT</a:t>
            </a:r>
          </a:p>
          <a:p>
            <a:pPr algn="ctr"/>
            <a:r>
              <a:rPr lang="hu-HU" sz="2000" kern="0" dirty="0">
                <a:solidFill>
                  <a:srgbClr val="FFFFFF"/>
                </a:solidFill>
              </a:rPr>
              <a:t>Copyright ©  SZTE GTK 2017/2018</a:t>
            </a:r>
          </a:p>
          <a:p>
            <a:pPr algn="ctr"/>
            <a:endParaRPr lang="hu-HU" sz="2000" kern="0" dirty="0">
              <a:solidFill>
                <a:srgbClr val="FFFFFF"/>
              </a:solidFill>
            </a:endParaRPr>
          </a:p>
          <a:p>
            <a:pPr algn="ctr"/>
            <a:r>
              <a:rPr lang="hu-HU" sz="2000" kern="0" dirty="0">
                <a:solidFill>
                  <a:srgbClr val="FFFFFF"/>
                </a:solidFill>
              </a:rPr>
              <a:t>A LECKE tartalma, illetve alkotó </a:t>
            </a:r>
            <a:r>
              <a:rPr lang="hu-HU" sz="2000" kern="0" dirty="0" err="1">
                <a:solidFill>
                  <a:srgbClr val="FFFFFF"/>
                </a:solidFill>
              </a:rPr>
              <a:t>elemeI</a:t>
            </a:r>
            <a:r>
              <a:rPr lang="hu-HU" sz="2000" kern="0" dirty="0">
                <a:solidFill>
                  <a:srgbClr val="FFFFFF"/>
                </a:solidFill>
              </a:rPr>
              <a:t> előzetes, írásbeli engedély MELLETT használhatók fel.</a:t>
            </a:r>
          </a:p>
        </p:txBody>
      </p:sp>
    </p:spTree>
    <p:extLst>
      <p:ext uri="{BB962C8B-B14F-4D97-AF65-F5344CB8AC3E}">
        <p14:creationId xmlns:p14="http://schemas.microsoft.com/office/powerpoint/2010/main" val="283514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066800"/>
          </a:xfrm>
        </p:spPr>
        <p:txBody>
          <a:bodyPr/>
          <a:lstStyle/>
          <a:p>
            <a:pPr eaLnBrk="1" hangingPunct="1"/>
            <a:r>
              <a:rPr lang="hu-HU" dirty="0"/>
              <a:t>Kialakulás mérföldkövei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968974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hu-HU" b="1" dirty="0"/>
              <a:t>Római Szerződés – célok:</a:t>
            </a:r>
          </a:p>
          <a:p>
            <a:pPr lvl="1"/>
            <a:r>
              <a:rPr lang="hu-HU" sz="2800" u="sng" dirty="0"/>
              <a:t>A mg termelékenységét növelni</a:t>
            </a:r>
          </a:p>
          <a:p>
            <a:pPr lvl="1"/>
            <a:r>
              <a:rPr lang="hu-HU" sz="2800" dirty="0"/>
              <a:t>A mg-ban dolgozók megfelelő életszínvonalának biztosítása,</a:t>
            </a:r>
          </a:p>
          <a:p>
            <a:pPr lvl="1"/>
            <a:r>
              <a:rPr lang="hu-HU" sz="2800" u="sng" dirty="0"/>
              <a:t>Piac-stabilizáció</a:t>
            </a:r>
            <a:r>
              <a:rPr lang="hu-HU" sz="2800" dirty="0"/>
              <a:t>,</a:t>
            </a:r>
          </a:p>
          <a:p>
            <a:pPr lvl="1"/>
            <a:r>
              <a:rPr lang="hu-HU" sz="2800" dirty="0"/>
              <a:t>A kínálat és az ellátás biztonsága,</a:t>
            </a:r>
          </a:p>
          <a:p>
            <a:pPr lvl="1"/>
            <a:r>
              <a:rPr lang="hu-HU" sz="2800" u="sng" dirty="0"/>
              <a:t>A fogyasztók számára elfogadható árak biztosítása.</a:t>
            </a:r>
            <a:endParaRPr lang="hu-HU" b="1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hu-HU" b="1" dirty="0"/>
              <a:t>1958. </a:t>
            </a:r>
            <a:r>
              <a:rPr lang="hu-HU" b="1" dirty="0" err="1"/>
              <a:t>Stresa</a:t>
            </a:r>
            <a:r>
              <a:rPr lang="hu-HU" b="1" dirty="0"/>
              <a:t> – alapelvek:</a:t>
            </a:r>
          </a:p>
          <a:p>
            <a:pPr lvl="1"/>
            <a:r>
              <a:rPr lang="hu-HU" sz="2800" dirty="0"/>
              <a:t>Egységes piac megteremtése,</a:t>
            </a:r>
          </a:p>
          <a:p>
            <a:pPr lvl="1"/>
            <a:r>
              <a:rPr lang="hu-HU" sz="2800" dirty="0"/>
              <a:t>Közösségi preferencia érvényesülése,</a:t>
            </a:r>
          </a:p>
          <a:p>
            <a:pPr lvl="1"/>
            <a:r>
              <a:rPr lang="hu-HU" sz="2800" dirty="0"/>
              <a:t>Pénzügyi szolidaritás elve – későbbi strukturális alapon keresztül</a:t>
            </a:r>
          </a:p>
        </p:txBody>
      </p:sp>
      <p:sp>
        <p:nvSpPr>
          <p:cNvPr id="11268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fld id="{BA2DCB4D-9BDF-40E6-ABE0-F2EDBD90477F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066800"/>
          </a:xfrm>
        </p:spPr>
        <p:txBody>
          <a:bodyPr/>
          <a:lstStyle/>
          <a:p>
            <a:pPr eaLnBrk="1" hangingPunct="1"/>
            <a:r>
              <a:rPr lang="hu-HU" dirty="0"/>
              <a:t>Közös agrárpolitika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50971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/>
              <a:t>1960: javaslat a </a:t>
            </a:r>
            <a:r>
              <a:rPr lang="hu-HU" b="1" dirty="0">
                <a:hlinkClick r:id="" action="ppaction://hlinkshowjump?jump=nextslide"/>
              </a:rPr>
              <a:t>piaci rendtartások </a:t>
            </a:r>
            <a:r>
              <a:rPr lang="hu-HU" dirty="0"/>
              <a:t>létrehozására,</a:t>
            </a:r>
          </a:p>
          <a:p>
            <a:pPr>
              <a:defRPr/>
            </a:pPr>
            <a:r>
              <a:rPr lang="hu-HU" dirty="0"/>
              <a:t>Agrárpolitika három fő eleme:</a:t>
            </a:r>
          </a:p>
          <a:p>
            <a:pPr lvl="1">
              <a:defRPr/>
            </a:pPr>
            <a:r>
              <a:rPr lang="hu-HU" sz="2400" dirty="0"/>
              <a:t>Ár-,</a:t>
            </a:r>
          </a:p>
          <a:p>
            <a:pPr lvl="1">
              <a:defRPr/>
            </a:pPr>
            <a:r>
              <a:rPr lang="hu-HU" sz="2400" dirty="0"/>
              <a:t>Kereskedelem- és</a:t>
            </a:r>
          </a:p>
          <a:p>
            <a:pPr lvl="1">
              <a:defRPr/>
            </a:pPr>
            <a:r>
              <a:rPr lang="hu-HU" sz="2400" dirty="0"/>
              <a:t>Strukturális politika</a:t>
            </a:r>
          </a:p>
          <a:p>
            <a:pPr>
              <a:defRPr/>
            </a:pPr>
            <a:r>
              <a:rPr lang="hu-HU" b="1" dirty="0"/>
              <a:t>1962: elindul a KAP és az EMOGA</a:t>
            </a:r>
          </a:p>
          <a:p>
            <a:pPr lvl="1">
              <a:defRPr/>
            </a:pPr>
            <a:r>
              <a:rPr lang="hu-HU" dirty="0"/>
              <a:t>Cél a túltermelés elleni küzdelem</a:t>
            </a:r>
          </a:p>
          <a:p>
            <a:pPr>
              <a:defRPr/>
            </a:pPr>
            <a:r>
              <a:rPr lang="hu-HU" dirty="0"/>
              <a:t>1967: megvalósul a mg-i közös piac.</a:t>
            </a:r>
          </a:p>
        </p:txBody>
      </p:sp>
      <p:sp>
        <p:nvSpPr>
          <p:cNvPr id="10244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fld id="{D3BFF211-FB07-43F7-B705-ECD54D96787F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066800"/>
          </a:xfrm>
        </p:spPr>
        <p:txBody>
          <a:bodyPr/>
          <a:lstStyle/>
          <a:p>
            <a:pPr eaLnBrk="1" hangingPunct="1"/>
            <a:r>
              <a:rPr lang="hu-HU" dirty="0"/>
              <a:t>Piaci rendtartások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8813"/>
            <a:ext cx="8229600" cy="4452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600"/>
              <a:t>Árak szerepe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/>
              <a:t>Irányár,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/>
              <a:t>Intervenciós ár,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/>
              <a:t>Küszöbár.</a:t>
            </a:r>
          </a:p>
          <a:p>
            <a:pPr eaLnBrk="1" hangingPunct="1">
              <a:lnSpc>
                <a:spcPct val="90000"/>
              </a:lnSpc>
            </a:pPr>
            <a:r>
              <a:rPr lang="hu-HU" sz="2600"/>
              <a:t>Piaci rendtartások négy csoportja: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/>
              <a:t>Külső védelem és intervenció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/>
              <a:t>Külső védelem intervenció nélkül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/>
              <a:t>Árkiegészítés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/>
              <a:t>Átalánytámogatás </a:t>
            </a:r>
          </a:p>
          <a:p>
            <a:pPr eaLnBrk="1" hangingPunct="1">
              <a:lnSpc>
                <a:spcPct val="90000"/>
              </a:lnSpc>
            </a:pPr>
            <a:r>
              <a:rPr lang="hu-HU" sz="2600"/>
              <a:t>Feleslegek kezelése</a:t>
            </a:r>
          </a:p>
        </p:txBody>
      </p:sp>
      <p:sp>
        <p:nvSpPr>
          <p:cNvPr id="15364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fld id="{5DA58E67-91F1-447B-A22D-A525A050E732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25" y="414654"/>
            <a:ext cx="8229600" cy="1066800"/>
          </a:xfrm>
        </p:spPr>
        <p:txBody>
          <a:bodyPr/>
          <a:lstStyle/>
          <a:p>
            <a:r>
              <a:rPr lang="hu-HU" dirty="0"/>
              <a:t>Árrendszer 1994 előtt</a:t>
            </a:r>
          </a:p>
        </p:txBody>
      </p:sp>
      <p:pic>
        <p:nvPicPr>
          <p:cNvPr id="4" name="Picture 3" descr="0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481454"/>
            <a:ext cx="6205616" cy="446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2476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/>
          <a:lstStyle/>
          <a:p>
            <a:pPr eaLnBrk="1" hangingPunct="1"/>
            <a:r>
              <a:rPr lang="hu-HU" dirty="0"/>
              <a:t>Kialakulás mérföldkövei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4500"/>
            <a:ext cx="8229600" cy="4859338"/>
          </a:xfrm>
        </p:spPr>
        <p:txBody>
          <a:bodyPr/>
          <a:lstStyle/>
          <a:p>
            <a:pPr eaLnBrk="1" hangingPunct="1"/>
            <a:r>
              <a:rPr lang="hu-HU" sz="2600" dirty="0"/>
              <a:t>Túltermelésbe forduló ellátás</a:t>
            </a:r>
          </a:p>
          <a:p>
            <a:pPr eaLnBrk="1" hangingPunct="1"/>
            <a:r>
              <a:rPr lang="hu-HU" sz="2600" b="1" dirty="0">
                <a:solidFill>
                  <a:srgbClr val="FF0000"/>
                </a:solidFill>
              </a:rPr>
              <a:t>1968: </a:t>
            </a:r>
            <a:r>
              <a:rPr lang="hu-HU" sz="2600" b="1" dirty="0" err="1">
                <a:solidFill>
                  <a:srgbClr val="FF0000"/>
                </a:solidFill>
              </a:rPr>
              <a:t>Mansholt</a:t>
            </a:r>
            <a:r>
              <a:rPr lang="hu-HU" sz="2600" b="1" dirty="0">
                <a:solidFill>
                  <a:srgbClr val="FF0000"/>
                </a:solidFill>
              </a:rPr>
              <a:t> terv </a:t>
            </a:r>
            <a:r>
              <a:rPr lang="hu-HU" sz="2600" dirty="0"/>
              <a:t>– bizottsági memorandum:</a:t>
            </a:r>
          </a:p>
          <a:p>
            <a:pPr lvl="1" eaLnBrk="1" hangingPunct="1"/>
            <a:r>
              <a:rPr lang="hu-HU" sz="2400" dirty="0"/>
              <a:t>Célok:</a:t>
            </a:r>
          </a:p>
          <a:p>
            <a:pPr lvl="2" eaLnBrk="1" hangingPunct="1"/>
            <a:r>
              <a:rPr lang="hu-HU" sz="2200" dirty="0"/>
              <a:t>Mg-i dolgozók generáció-váltása,</a:t>
            </a:r>
          </a:p>
          <a:p>
            <a:pPr lvl="2" eaLnBrk="1" hangingPunct="1"/>
            <a:r>
              <a:rPr lang="hu-HU" sz="2200" dirty="0"/>
              <a:t>Struktúra modernizálása,</a:t>
            </a:r>
          </a:p>
          <a:p>
            <a:pPr lvl="2" eaLnBrk="1" hangingPunct="1"/>
            <a:r>
              <a:rPr lang="hu-HU" sz="2200" dirty="0"/>
              <a:t>Nagyobb birtokméret,</a:t>
            </a:r>
          </a:p>
          <a:p>
            <a:pPr lvl="2" eaLnBrk="1" hangingPunct="1"/>
            <a:r>
              <a:rPr lang="hu-HU" sz="2200" dirty="0"/>
              <a:t>Képzések, információnyújtás,</a:t>
            </a:r>
          </a:p>
          <a:p>
            <a:pPr lvl="2" eaLnBrk="1" hangingPunct="1"/>
            <a:r>
              <a:rPr lang="hu-HU" sz="2200" dirty="0"/>
              <a:t>Tartalékok képzése</a:t>
            </a:r>
          </a:p>
          <a:p>
            <a:pPr lvl="2" eaLnBrk="1" hangingPunct="1"/>
            <a:r>
              <a:rPr lang="hu-HU" sz="2200" dirty="0"/>
              <a:t>S-D egyensúly,</a:t>
            </a:r>
          </a:p>
          <a:p>
            <a:pPr lvl="1" eaLnBrk="1" hangingPunct="1"/>
            <a:r>
              <a:rPr lang="hu-HU" sz="2400" dirty="0"/>
              <a:t>1972. </a:t>
            </a:r>
            <a:r>
              <a:rPr lang="hu-HU" sz="2400" dirty="0" err="1"/>
              <a:t>KAP-reform</a:t>
            </a:r>
            <a:r>
              <a:rPr lang="hu-HU" sz="2400" dirty="0"/>
              <a:t> ↔ ellenállásba ütközött + világgazdasági válság		Nincs komoly eredmény</a:t>
            </a:r>
          </a:p>
        </p:txBody>
      </p:sp>
      <p:sp>
        <p:nvSpPr>
          <p:cNvPr id="12292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fld id="{A9C9536B-7D6F-4FC4-AAE1-A151CFD2DA12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2" name="Right Arrow 1"/>
          <p:cNvSpPr/>
          <p:nvPr/>
        </p:nvSpPr>
        <p:spPr>
          <a:xfrm>
            <a:off x="4283968" y="5805264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Egyéni 1. séma">
      <a:dk1>
        <a:sysClr val="windowText" lastClr="000000"/>
      </a:dk1>
      <a:lt1>
        <a:sysClr val="window" lastClr="FFFFFF"/>
      </a:lt1>
      <a:dk2>
        <a:srgbClr val="073763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ZTE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ZTE" id="{16AFD42C-3CB9-49E3-A10B-5BC11A1E63F8}" vid="{BDC7B3DF-2A2F-4402-B00A-F3E9F62ED550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4922</TotalTime>
  <Words>2096</Words>
  <Application>Microsoft Office PowerPoint</Application>
  <PresentationFormat>On-screen Show (4:3)</PresentationFormat>
  <Paragraphs>386</Paragraphs>
  <Slides>49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Urban</vt:lpstr>
      <vt:lpstr>1_SZTE</vt:lpstr>
      <vt:lpstr>Az Európai Unió gazdasága</vt:lpstr>
      <vt:lpstr>Agrárpolitika és halászat az Európai Unióban </vt:lpstr>
      <vt:lpstr>Az agrárium jelenlegi szerepe az EU-ban</vt:lpstr>
      <vt:lpstr>A kialakítás okai</vt:lpstr>
      <vt:lpstr>Kialakulás mérföldkövei</vt:lpstr>
      <vt:lpstr>Közös agrárpolitika</vt:lpstr>
      <vt:lpstr>Piaci rendtartások</vt:lpstr>
      <vt:lpstr>Árrendszer 1994 előtt</vt:lpstr>
      <vt:lpstr>Kialakulás mérföldkövei</vt:lpstr>
      <vt:lpstr>Helyzetkép 1980-ban:</vt:lpstr>
      <vt:lpstr>Reformok az 1980-as években</vt:lpstr>
      <vt:lpstr>Következmények</vt:lpstr>
      <vt:lpstr>Kialakulás mérföldkövei</vt:lpstr>
      <vt:lpstr>Kialakulás mérföldkövei</vt:lpstr>
      <vt:lpstr>Feladatok a jövőre nézve</vt:lpstr>
      <vt:lpstr>Egy új KAP felé</vt:lpstr>
      <vt:lpstr>Az 1968-2007 közötti reformok eredményei</vt:lpstr>
      <vt:lpstr>Az agrárpolitika 2007 és 2013 között</vt:lpstr>
      <vt:lpstr>Agrárpolitika 2013 és 2020 között</vt:lpstr>
      <vt:lpstr>Az agrárpolitika 2013-as reformja</vt:lpstr>
      <vt:lpstr>PowerPoint Presentation</vt:lpstr>
      <vt:lpstr>A KAP finanszírozása</vt:lpstr>
      <vt:lpstr>PowerPoint Presentation</vt:lpstr>
      <vt:lpstr>A KAP finanszírozása</vt:lpstr>
      <vt:lpstr>A KAP finanszírozása</vt:lpstr>
      <vt:lpstr>A KAP 2014 utáni pénzügyi keretei</vt:lpstr>
      <vt:lpstr>A KAP finanszírozása</vt:lpstr>
      <vt:lpstr>PowerPoint Presentation</vt:lpstr>
      <vt:lpstr>Méltányosabb elosztás megoldása</vt:lpstr>
      <vt:lpstr>Közvetlen kifizetések (€/ha, 2015)</vt:lpstr>
      <vt:lpstr>A közvetlen kifizetések jelentősége a gazdaságok bevételei között</vt:lpstr>
      <vt:lpstr>Közvetlen támogatások elosztása</vt:lpstr>
      <vt:lpstr>PowerPoint Presentation</vt:lpstr>
      <vt:lpstr>Helyzetkép</vt:lpstr>
      <vt:lpstr>PowerPoint Presentation</vt:lpstr>
      <vt:lpstr>Fennálló problémák</vt:lpstr>
      <vt:lpstr>PowerPoint Presentation</vt:lpstr>
      <vt:lpstr>PowerPoint Presentation</vt:lpstr>
      <vt:lpstr>A jövőt illető elképzelések</vt:lpstr>
      <vt:lpstr>PowerPoint Presentation</vt:lpstr>
      <vt:lpstr>A GATT tárgyalások eredményeként alkalmazott WTO-s „dobozok”</vt:lpstr>
      <vt:lpstr>Az agrárpolitika a világgazdaságban</vt:lpstr>
      <vt:lpstr>Halászati politika</vt:lpstr>
      <vt:lpstr>Létjogosultság</vt:lpstr>
      <vt:lpstr>2002-es reform</vt:lpstr>
      <vt:lpstr>Halászati politika 2014 és 2020 között</vt:lpstr>
      <vt:lpstr>Halászatra fordítható keretek</vt:lpstr>
      <vt:lpstr>Köszönöm a figyelmet!</vt:lpstr>
      <vt:lpstr>Jelen tananyag  a Szegedi Tudományegyetemen készült az Európai Unió támogatásával.  Projekt azonosító: EFOP-3.4.3-16-2016-00014</vt:lpstr>
    </vt:vector>
  </TitlesOfParts>
  <Company>GTK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agrárpolitika kialakulása</dc:title>
  <dc:creator>SZTE</dc:creator>
  <cp:lastModifiedBy>SZTE</cp:lastModifiedBy>
  <cp:revision>31</cp:revision>
  <dcterms:created xsi:type="dcterms:W3CDTF">2013-09-02T07:47:55Z</dcterms:created>
  <dcterms:modified xsi:type="dcterms:W3CDTF">2018-08-20T13:32:21Z</dcterms:modified>
</cp:coreProperties>
</file>