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7" r:id="rId3"/>
    <p:sldId id="268" r:id="rId4"/>
    <p:sldId id="270" r:id="rId5"/>
    <p:sldId id="271" r:id="rId6"/>
    <p:sldId id="272" r:id="rId7"/>
    <p:sldId id="266" r:id="rId8"/>
    <p:sldId id="273" r:id="rId9"/>
  </p:sldIdLst>
  <p:sldSz cx="12192000" cy="6858000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94578" autoAdjust="0"/>
  </p:normalViewPr>
  <p:slideViewPr>
    <p:cSldViewPr>
      <p:cViewPr varScale="1">
        <p:scale>
          <a:sx n="108" d="100"/>
          <a:sy n="108" d="100"/>
        </p:scale>
        <p:origin x="488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35DDD2-080E-4306-87BB-A75C824648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02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39778-64D1-4677-9750-9B642DF0F65E}" type="datetimeFigureOut">
              <a:rPr lang="hu-HU" smtClean="0"/>
              <a:t>2020. 01. 31.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65CC-3A06-4A34-86B2-E36F70464D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3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8F48F-44C1-4E4C-8F8D-A845466FAC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9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DC65-2A2A-4E0E-8649-A6782C03F6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5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21A0-4ABE-43A3-9011-CAAD367842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34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2A7E-7CBC-4F20-8D35-A43EB747E9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51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302FC-59E9-4FFB-A43D-16F0B1BFAF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1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A2BC-5A0D-4F54-9C59-015C71F693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761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C0622-C260-4A7A-B078-E9359D7F9E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988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5731-181E-4392-A33E-9D3188E61A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8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41B1-D384-42FD-9EB0-E2F71DE175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67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5548-37A7-4294-AD4D-5856ABF284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6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1C744-B9F1-4CEF-9DCB-3DC3C74035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2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8DC6FA-B7E9-456E-9CD5-35C38EC0986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031" name="Picture 8" descr="SZTE_eng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12751" y="1772816"/>
            <a:ext cx="9474448" cy="2058987"/>
          </a:xfrm>
        </p:spPr>
        <p:txBody>
          <a:bodyPr/>
          <a:lstStyle/>
          <a:p>
            <a:r>
              <a:rPr lang="hu-HU" b="1" dirty="0"/>
              <a:t>6.1</a:t>
            </a:r>
            <a:br>
              <a:rPr lang="hu-HU" b="1" dirty="0"/>
            </a:br>
            <a:r>
              <a:rPr lang="hu-HU" b="1" dirty="0"/>
              <a:t>TELEPÜLÉSSZOCIOLÓGIA</a:t>
            </a:r>
            <a:endParaRPr lang="en-US" b="1" dirty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33625" y="3933825"/>
            <a:ext cx="7632700" cy="1943100"/>
          </a:xfrm>
        </p:spPr>
        <p:txBody>
          <a:bodyPr/>
          <a:lstStyle/>
          <a:p>
            <a:pPr algn="r"/>
            <a:endParaRPr lang="en-GB" altLang="hu-HU" sz="2400" dirty="0">
              <a:latin typeface="Times New Roman" pitchFamily="18" charset="0"/>
            </a:endParaRPr>
          </a:p>
          <a:p>
            <a:pPr algn="r"/>
            <a:endParaRPr lang="en-GB" altLang="hu-HU" sz="2400" dirty="0">
              <a:latin typeface="Times New Roman" pitchFamily="18" charset="0"/>
            </a:endParaRPr>
          </a:p>
          <a:p>
            <a:pPr algn="r"/>
            <a:endParaRPr lang="en-GB" altLang="hu-HU" sz="2400" dirty="0">
              <a:latin typeface="Times New Roman" pitchFamily="18" charset="0"/>
            </a:endParaRPr>
          </a:p>
        </p:txBody>
      </p:sp>
      <p:pic>
        <p:nvPicPr>
          <p:cNvPr id="2053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888" y="332656"/>
            <a:ext cx="12573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5D83D-BA39-4743-A806-1E541D71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dirty="0"/>
              <a:t>Előzmények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E2AC1A-6ED6-584C-8229-5977B4AE0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83136"/>
            <a:ext cx="10972800" cy="4525963"/>
          </a:xfrm>
        </p:spPr>
        <p:txBody>
          <a:bodyPr/>
          <a:lstStyle/>
          <a:p>
            <a:r>
              <a:rPr lang="hu-HU" dirty="0"/>
              <a:t>Amerikai szociológia – Chicagoi Iskola</a:t>
            </a:r>
          </a:p>
          <a:p>
            <a:r>
              <a:rPr lang="hu-HU" dirty="0"/>
              <a:t>Vidéki (</a:t>
            </a:r>
            <a:r>
              <a:rPr lang="hu-HU" dirty="0" err="1"/>
              <a:t>rurális</a:t>
            </a:r>
            <a:r>
              <a:rPr lang="hu-HU" dirty="0"/>
              <a:t>) és városi (urbánus) területek elkülönülése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VÁROS és FALU</a:t>
            </a:r>
          </a:p>
          <a:p>
            <a:pPr marL="0" indent="0" algn="ctr">
              <a:buNone/>
            </a:pPr>
            <a:endParaRPr lang="hu-HU" dirty="0"/>
          </a:p>
          <a:p>
            <a:pPr>
              <a:buFont typeface="Wingdings" pitchFamily="2" charset="2"/>
              <a:buChar char="Ø"/>
            </a:pPr>
            <a:r>
              <a:rPr lang="hu-HU" dirty="0"/>
              <a:t>Funkcionális eltérések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Infrastrukturális ellátottság, urbanizációs szint</a:t>
            </a:r>
          </a:p>
          <a:p>
            <a:pPr>
              <a:buFont typeface="Wingdings" pitchFamily="2" charset="2"/>
              <a:buChar char="Ø"/>
            </a:pPr>
            <a:r>
              <a:rPr lang="hu-HU" dirty="0"/>
              <a:t>Életmód</a:t>
            </a: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2CF0D78-2777-9943-801D-5C9BE66C3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16" y="2552966"/>
            <a:ext cx="3658543" cy="158787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2A14F78-7EDE-8C4D-B77E-109D2DF1C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8" y="2526136"/>
            <a:ext cx="2919814" cy="15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184759-8600-1D4C-9A96-430C7F36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Alapfogalmak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5EF1B4-6C94-1F47-8D87-EA492F5B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4"/>
            <a:ext cx="10972800" cy="4525963"/>
          </a:xfrm>
        </p:spPr>
        <p:txBody>
          <a:bodyPr/>
          <a:lstStyle/>
          <a:p>
            <a:r>
              <a:rPr lang="hu-HU" dirty="0"/>
              <a:t>Agglomeráció</a:t>
            </a:r>
          </a:p>
          <a:p>
            <a:r>
              <a:rPr lang="hu-HU" dirty="0"/>
              <a:t>Urbanizáció - </a:t>
            </a:r>
            <a:r>
              <a:rPr lang="hu-HU" dirty="0" err="1"/>
              <a:t>városodás</a:t>
            </a:r>
            <a:r>
              <a:rPr lang="hu-HU" dirty="0"/>
              <a:t>/városiasodás</a:t>
            </a:r>
          </a:p>
          <a:p>
            <a:r>
              <a:rPr lang="hu-HU" dirty="0"/>
              <a:t>Szuburbanizáció</a:t>
            </a:r>
          </a:p>
          <a:p>
            <a:r>
              <a:rPr lang="hu-HU" dirty="0"/>
              <a:t>Szegregáció</a:t>
            </a:r>
          </a:p>
          <a:p>
            <a:r>
              <a:rPr lang="hu-HU" dirty="0"/>
              <a:t>Szukcesszió</a:t>
            </a:r>
          </a:p>
          <a:p>
            <a:r>
              <a:rPr lang="hu-HU" dirty="0" err="1"/>
              <a:t>Slum</a:t>
            </a:r>
            <a:endParaRPr lang="hu-HU" dirty="0"/>
          </a:p>
          <a:p>
            <a:r>
              <a:rPr lang="hu-HU" dirty="0"/>
              <a:t>Invázió</a:t>
            </a:r>
          </a:p>
          <a:p>
            <a:r>
              <a:rPr lang="hu-HU" dirty="0"/>
              <a:t>Filtráció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7E2D30D-E037-664B-94E9-6644D4405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2864138"/>
            <a:ext cx="4155108" cy="311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068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0CC4B0-640E-3E4C-BC81-50851DB2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Elméleti 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EBABE5-27CE-934D-A8B9-7AD63750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600201"/>
            <a:ext cx="9505056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valóság komplexitása – ellentmondó eredmények</a:t>
            </a:r>
          </a:p>
          <a:p>
            <a:endParaRPr lang="hu-HU" dirty="0"/>
          </a:p>
          <a:p>
            <a:r>
              <a:rPr lang="hu-HU" dirty="0"/>
              <a:t>Chicagói Iskola – humán ökológiai iskola: koncentrikus körök</a:t>
            </a:r>
          </a:p>
          <a:p>
            <a:endParaRPr lang="hu-HU" dirty="0"/>
          </a:p>
          <a:p>
            <a:r>
              <a:rPr lang="hu-HU" dirty="0"/>
              <a:t>Európai vizsgálatok: szektorok, fő közlekedési utak, domborzat szerepe</a:t>
            </a:r>
          </a:p>
          <a:p>
            <a:endParaRPr lang="hu-HU" dirty="0"/>
          </a:p>
          <a:p>
            <a:r>
              <a:rPr lang="hu-HU" dirty="0"/>
              <a:t>Több városmag is lehetséges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2B29C34-E551-224D-95E4-19236DE8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0" y="0"/>
            <a:ext cx="22225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349013-710D-F84C-88FB-53652905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Falu vs. város?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610E23-F55F-434B-B4E4-89181D7D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L Wirth: Az urbanizmus mint életmód (1938)</a:t>
            </a:r>
          </a:p>
          <a:p>
            <a:pPr lvl="1"/>
            <a:r>
              <a:rPr lang="hu-HU" dirty="0"/>
              <a:t>(</a:t>
            </a:r>
            <a:r>
              <a:rPr lang="hu-HU" dirty="0" err="1"/>
              <a:t>v.ö</a:t>
            </a:r>
            <a:r>
              <a:rPr lang="hu-HU" dirty="0"/>
              <a:t>. Társadalmi tőke típusai, </a:t>
            </a:r>
            <a:r>
              <a:rPr lang="hu-HU" dirty="0" err="1"/>
              <a:t>granovetteri</a:t>
            </a:r>
            <a:r>
              <a:rPr lang="hu-HU" dirty="0"/>
              <a:t> kötések)</a:t>
            </a:r>
          </a:p>
          <a:p>
            <a:pPr lvl="1"/>
            <a:endParaRPr lang="hu-HU" dirty="0"/>
          </a:p>
          <a:p>
            <a:r>
              <a:rPr lang="hu-HU" dirty="0"/>
              <a:t>S. F. </a:t>
            </a:r>
            <a:r>
              <a:rPr lang="hu-HU" dirty="0" err="1"/>
              <a:t>Fava</a:t>
            </a:r>
            <a:r>
              <a:rPr lang="hu-HU" dirty="0"/>
              <a:t>: kötések változásait vizsgálta</a:t>
            </a:r>
          </a:p>
          <a:p>
            <a:endParaRPr lang="hu-HU" dirty="0"/>
          </a:p>
          <a:p>
            <a:r>
              <a:rPr lang="hu-HU" dirty="0"/>
              <a:t>H. </a:t>
            </a:r>
            <a:r>
              <a:rPr lang="hu-HU" dirty="0" err="1"/>
              <a:t>Gans</a:t>
            </a:r>
            <a:r>
              <a:rPr lang="hu-HU" dirty="0"/>
              <a:t>: „etnikai faluszigetek” (</a:t>
            </a:r>
            <a:r>
              <a:rPr lang="hu-HU" dirty="0" err="1"/>
              <a:t>szegregátumok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Meddig folytatódhat az urbanizáció?</a:t>
            </a:r>
          </a:p>
          <a:p>
            <a:pPr lvl="1"/>
            <a:r>
              <a:rPr lang="hu-HU" dirty="0"/>
              <a:t>A. </a:t>
            </a:r>
            <a:r>
              <a:rPr lang="hu-HU" dirty="0" err="1"/>
              <a:t>Toynbee</a:t>
            </a:r>
            <a:r>
              <a:rPr lang="hu-HU" dirty="0"/>
              <a:t> – J. </a:t>
            </a:r>
            <a:r>
              <a:rPr lang="hu-HU" dirty="0" err="1"/>
              <a:t>Gottmann</a:t>
            </a:r>
            <a:r>
              <a:rPr lang="hu-HU" dirty="0"/>
              <a:t>: megapoliszok utópiája</a:t>
            </a:r>
          </a:p>
          <a:p>
            <a:pPr lvl="1"/>
            <a:r>
              <a:rPr lang="hu-HU" dirty="0"/>
              <a:t>Egyirányú vagy ciklikus jelenség?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6616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2194A-7A8E-0546-816E-C1D323BA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60648"/>
            <a:ext cx="11175032" cy="1143000"/>
          </a:xfrm>
        </p:spPr>
        <p:txBody>
          <a:bodyPr/>
          <a:lstStyle/>
          <a:p>
            <a:r>
              <a:rPr lang="hu-HU" sz="3600" b="1" dirty="0"/>
              <a:t>Enyedi György – Az urbanizációs ciklus szakaszai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C5BFEA-E25E-1E49-B968-FC00F2F9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600201"/>
            <a:ext cx="10742984" cy="4525963"/>
          </a:xfrm>
        </p:spPr>
        <p:txBody>
          <a:bodyPr/>
          <a:lstStyle/>
          <a:p>
            <a:r>
              <a:rPr lang="hu-HU" dirty="0"/>
              <a:t>A településhálózat szerkezete függ a gazdasági fejlődéstől, főként attól, hogy a gazdasági növekedés extenzív vagy intenzív </a:t>
            </a:r>
          </a:p>
          <a:p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Koncentrációs szakasz</a:t>
            </a:r>
            <a:r>
              <a:rPr lang="hu-HU" dirty="0"/>
              <a:t> – </a:t>
            </a:r>
            <a:r>
              <a:rPr lang="hu-HU" b="1" dirty="0"/>
              <a:t>városrobbanás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Relatív dekoncentráció, vagy szuburbanizáció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Dekoncentráció, vagy </a:t>
            </a:r>
            <a:r>
              <a:rPr lang="hu-HU" b="1" dirty="0" err="1"/>
              <a:t>dezurbanizáció</a:t>
            </a:r>
            <a:endParaRPr lang="hu-HU" b="1" dirty="0"/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Újabb koncentráció</a:t>
            </a:r>
            <a:r>
              <a:rPr lang="hu-HU" dirty="0"/>
              <a:t>, </a:t>
            </a:r>
            <a:r>
              <a:rPr lang="hu-HU" b="1" dirty="0"/>
              <a:t>vagy </a:t>
            </a:r>
            <a:r>
              <a:rPr lang="hu-HU" b="1" dirty="0" err="1"/>
              <a:t>reurbanizáció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625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ED7360-45FF-E745-BDF7-7CFAB91A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204864"/>
            <a:ext cx="10972800" cy="1143000"/>
          </a:xfrm>
        </p:spPr>
        <p:txBody>
          <a:bodyPr/>
          <a:lstStyle/>
          <a:p>
            <a:r>
              <a:rPr lang="hu-HU" dirty="0"/>
              <a:t>KÖSZÖNÖM A FIGYELMET!</a:t>
            </a:r>
            <a:br>
              <a:rPr lang="hu-HU" dirty="0"/>
            </a:br>
            <a:r>
              <a:rPr lang="hu-HU" dirty="0"/>
              <a:t>vége az 6.1-es diasornak</a:t>
            </a:r>
          </a:p>
        </p:txBody>
      </p:sp>
    </p:spTree>
    <p:extLst>
      <p:ext uri="{BB962C8B-B14F-4D97-AF65-F5344CB8AC3E}">
        <p14:creationId xmlns:p14="http://schemas.microsoft.com/office/powerpoint/2010/main" val="6773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7F7134C-E21E-704B-89DE-BE20D2C0C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632" y="1196752"/>
            <a:ext cx="6765027" cy="3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14811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16693</TotalTime>
  <Words>188</Words>
  <Application>Microsoft Macintosh PowerPoint</Application>
  <PresentationFormat>Szélesvásznú</PresentationFormat>
  <Paragraphs>47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Alapértelmezett terv</vt:lpstr>
      <vt:lpstr>6.1 TELEPÜLÉSSZOCIOLÓGIA</vt:lpstr>
      <vt:lpstr>Előzmények</vt:lpstr>
      <vt:lpstr>Alapfogalmak</vt:lpstr>
      <vt:lpstr>Elméleti kérdések</vt:lpstr>
      <vt:lpstr>Falu vs. város?</vt:lpstr>
      <vt:lpstr>Enyedi György – Az urbanizációs ciklus szakaszai</vt:lpstr>
      <vt:lpstr>KÖSZÖNÖM A FIGYELMET! vége az 6.1-es diasornak</vt:lpstr>
      <vt:lpstr>PowerPoint-bemutató</vt:lpstr>
    </vt:vector>
  </TitlesOfParts>
  <Manager/>
  <Company>SZTE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Szeged</dc:title>
  <dc:subject/>
  <dc:creator>GTK</dc:creator>
  <cp:keywords/>
  <dc:description/>
  <cp:lastModifiedBy>Microsoft Office User</cp:lastModifiedBy>
  <cp:revision>349</cp:revision>
  <cp:lastPrinted>2012-05-08T09:09:47Z</cp:lastPrinted>
  <dcterms:created xsi:type="dcterms:W3CDTF">2004-11-03T13:38:10Z</dcterms:created>
  <dcterms:modified xsi:type="dcterms:W3CDTF">2020-01-31T08:44:43Z</dcterms:modified>
  <cp:category/>
</cp:coreProperties>
</file>