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7" r:id="rId3"/>
    <p:sldId id="268" r:id="rId4"/>
    <p:sldId id="269" r:id="rId5"/>
    <p:sldId id="270" r:id="rId6"/>
    <p:sldId id="271" r:id="rId7"/>
    <p:sldId id="266" r:id="rId8"/>
    <p:sldId id="272" r:id="rId9"/>
  </p:sldIdLst>
  <p:sldSz cx="12192000" cy="6858000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94578" autoAdjust="0"/>
  </p:normalViewPr>
  <p:slideViewPr>
    <p:cSldViewPr>
      <p:cViewPr varScale="1">
        <p:scale>
          <a:sx n="108" d="100"/>
          <a:sy n="108" d="100"/>
        </p:scale>
        <p:origin x="488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35DDD2-080E-4306-87BB-A75C824648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02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39778-64D1-4677-9750-9B642DF0F65E}" type="datetimeFigureOut">
              <a:rPr lang="hu-HU" smtClean="0"/>
              <a:t>2020. 01. 31.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65CC-3A06-4A34-86B2-E36F70464D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3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F48F-44C1-4E4C-8F8D-A845466FAC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9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DC65-2A2A-4E0E-8649-A6782C03F6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5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21A0-4ABE-43A3-9011-CAAD367842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3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2A7E-7CBC-4F20-8D35-A43EB747E9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51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02FC-59E9-4FFB-A43D-16F0B1BFAF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1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A2BC-5A0D-4F54-9C59-015C71F693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61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C0622-C260-4A7A-B078-E9359D7F9E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88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5731-181E-4392-A33E-9D3188E61A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8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41B1-D384-42FD-9EB0-E2F71DE175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6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5548-37A7-4294-AD4D-5856ABF284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6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C744-B9F1-4CEF-9DCB-3DC3C74035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2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8DC6FA-B7E9-456E-9CD5-35C38EC098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8" descr="SZTE_eng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12751" y="2204864"/>
            <a:ext cx="9474448" cy="2058987"/>
          </a:xfrm>
        </p:spPr>
        <p:txBody>
          <a:bodyPr/>
          <a:lstStyle/>
          <a:p>
            <a:r>
              <a:rPr lang="hu-HU" sz="3600" b="1" dirty="0"/>
              <a:t>3.2</a:t>
            </a:r>
            <a:br>
              <a:rPr lang="hu-HU" b="1" dirty="0"/>
            </a:br>
            <a:r>
              <a:rPr lang="hu-HU" sz="3200" b="1" cap="all" dirty="0"/>
              <a:t>A GAZDASÁGSZOCIOLÓGIA TERÜLETEI: Makro-gazdaságszociológia</a:t>
            </a:r>
            <a:br>
              <a:rPr lang="hu-HU" b="1" i="1" cap="all" dirty="0"/>
            </a:br>
            <a:endParaRPr lang="en-US" b="1" dirty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33625" y="3933825"/>
            <a:ext cx="7632700" cy="1943100"/>
          </a:xfrm>
        </p:spPr>
        <p:txBody>
          <a:bodyPr/>
          <a:lstStyle/>
          <a:p>
            <a:pPr algn="r"/>
            <a:endParaRPr lang="en-GB" altLang="hu-HU" sz="2400" dirty="0">
              <a:latin typeface="Times New Roman" pitchFamily="18" charset="0"/>
            </a:endParaRPr>
          </a:p>
          <a:p>
            <a:pPr algn="r"/>
            <a:endParaRPr lang="en-GB" altLang="hu-HU" sz="2400" dirty="0">
              <a:latin typeface="Times New Roman" pitchFamily="18" charset="0"/>
            </a:endParaRPr>
          </a:p>
          <a:p>
            <a:pPr algn="r"/>
            <a:endParaRPr lang="en-GB" altLang="hu-HU" sz="2400" dirty="0">
              <a:latin typeface="Times New Roman" pitchFamily="18" charset="0"/>
            </a:endParaRPr>
          </a:p>
        </p:txBody>
      </p:sp>
      <p:pic>
        <p:nvPicPr>
          <p:cNvPr id="2053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88" y="332656"/>
            <a:ext cx="12573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7280A-300D-004B-BEE5-08C645E5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32656"/>
            <a:ext cx="10887000" cy="1143000"/>
          </a:xfrm>
        </p:spPr>
        <p:txBody>
          <a:bodyPr/>
          <a:lstStyle/>
          <a:p>
            <a:r>
              <a:rPr lang="hu-HU" sz="3200" b="1" i="1" dirty="0"/>
              <a:t>HOMO OECONOMICUS </a:t>
            </a:r>
            <a:r>
              <a:rPr lang="hu-HU" sz="3200" b="1" dirty="0"/>
              <a:t>VAGY </a:t>
            </a:r>
            <a:r>
              <a:rPr lang="hu-HU" sz="3200" b="1" i="1" dirty="0"/>
              <a:t>HOMO SOCIOLOGICUS</a:t>
            </a:r>
            <a:r>
              <a:rPr lang="hu-HU" sz="3200" b="1" dirty="0"/>
              <a:t>?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6F0DC51-D42F-9543-A913-CD9470CEE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72816"/>
            <a:ext cx="3697830" cy="334096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7337702-06FC-A64C-AD5D-860A3F27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772816"/>
            <a:ext cx="4456141" cy="33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111B7C-4257-C544-A681-BDEEDAC2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773"/>
            <a:ext cx="10972800" cy="1143000"/>
          </a:xfrm>
        </p:spPr>
        <p:txBody>
          <a:bodyPr/>
          <a:lstStyle/>
          <a:p>
            <a:r>
              <a:rPr lang="hu-HU" b="1" dirty="0"/>
              <a:t>Piac vagy központi tervezés?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0B03B74-D079-4843-8372-7AAB126E9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44" y="1417638"/>
            <a:ext cx="4154111" cy="3289287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409EAB6-4DEB-AF45-9611-FC1579326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7638"/>
            <a:ext cx="5342384" cy="315455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60E78FA-D1CC-3243-BF7E-369FCCC4BB3D}"/>
              </a:ext>
            </a:extLst>
          </p:cNvPr>
          <p:cNvSpPr txBox="1"/>
          <p:nvPr/>
        </p:nvSpPr>
        <p:spPr>
          <a:xfrm>
            <a:off x="1559496" y="4926853"/>
            <a:ext cx="1015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Schumpeter</a:t>
            </a:r>
            <a:r>
              <a:rPr lang="hu-HU" sz="2400" dirty="0"/>
              <a:t>: A kapitalizmus gazdaságilag jó rendszer, de önmaga társadalmi bázisát ássa alá, és a szocializmus is működőképes, de lehetetlenné teszi a demokratikus viszonyok kialakulását.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67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49BA93-0901-EE4F-B74A-E8B4EFB3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/>
              <a:t>GAZDASÁGI FEJLŐDÉS ÉS TÁRSADALMI VÁLTOZÁS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450557-8887-9A45-AEB4-3E960B68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1"/>
            <a:ext cx="10814992" cy="485740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Fejlődés vagy növekedés?</a:t>
            </a:r>
          </a:p>
          <a:p>
            <a:endParaRPr lang="hu-HU" dirty="0"/>
          </a:p>
          <a:p>
            <a:r>
              <a:rPr lang="hu-HU" dirty="0"/>
              <a:t>A társadalmi változások indukálják a gazdasági vagy technológiai változásokat (pl. innovációk) vagy fordítva?</a:t>
            </a:r>
          </a:p>
          <a:p>
            <a:endParaRPr lang="hu-HU" dirty="0"/>
          </a:p>
          <a:p>
            <a:r>
              <a:rPr lang="hu-HU" dirty="0"/>
              <a:t>T. </a:t>
            </a:r>
            <a:r>
              <a:rPr lang="hu-HU" dirty="0" err="1"/>
              <a:t>Parsons</a:t>
            </a:r>
            <a:r>
              <a:rPr lang="hu-HU" dirty="0"/>
              <a:t>: (1) politika; (2) gazdaság; (3) kultúra; (4) személyiség-szocializáció, értékek és normák átadása.</a:t>
            </a:r>
          </a:p>
          <a:p>
            <a:endParaRPr lang="hu-HU" dirty="0"/>
          </a:p>
          <a:p>
            <a:r>
              <a:rPr lang="hu-HU" dirty="0"/>
              <a:t>Modernizáció? --» Nyugati értékek átadása?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637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48CF64-B65C-D044-9B3E-7C1AED60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712"/>
            <a:ext cx="8328712" cy="1143000"/>
          </a:xfrm>
        </p:spPr>
        <p:txBody>
          <a:bodyPr/>
          <a:lstStyle/>
          <a:p>
            <a:r>
              <a:rPr lang="hu-HU" sz="3600" b="1" dirty="0"/>
              <a:t>VÉGTELEN NÖVEKEDÉS EGY VÉGES RENDSZERBEN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529267-856B-6344-AA52-9B1BAB3F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321286"/>
            <a:ext cx="10972800" cy="4525963"/>
          </a:xfrm>
        </p:spPr>
        <p:txBody>
          <a:bodyPr/>
          <a:lstStyle/>
          <a:p>
            <a:r>
              <a:rPr lang="hu-HU" dirty="0"/>
              <a:t>Római Klub jelentései a gazdasági fejlődés korlátairól</a:t>
            </a:r>
          </a:p>
          <a:p>
            <a:r>
              <a:rPr lang="hu-HU" dirty="0"/>
              <a:t>A fenntartható fejlődés társadalmi okai (F. Hirsch)</a:t>
            </a:r>
          </a:p>
          <a:p>
            <a:pPr marL="0" indent="0">
              <a:buNone/>
            </a:pPr>
            <a:endParaRPr lang="hu-HU" dirty="0"/>
          </a:p>
          <a:p>
            <a:pPr lvl="1"/>
            <a:r>
              <a:rPr lang="hu-HU" dirty="0" err="1"/>
              <a:t>Pozicionális</a:t>
            </a:r>
            <a:r>
              <a:rPr lang="hu-HU" dirty="0"/>
              <a:t> jószág</a:t>
            </a:r>
          </a:p>
          <a:p>
            <a:pPr lvl="1"/>
            <a:r>
              <a:rPr lang="hu-HU" dirty="0" err="1"/>
              <a:t>Kommercializálódás</a:t>
            </a:r>
            <a:endParaRPr lang="hu-HU" dirty="0"/>
          </a:p>
          <a:p>
            <a:pPr lvl="1"/>
            <a:r>
              <a:rPr lang="hu-HU" dirty="0"/>
              <a:t>Piacgazdaság előretörése - értékváltás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84CB2E3-F8C7-E140-ACA4-C8BDF533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12" y="0"/>
            <a:ext cx="3270408" cy="21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B192AD-3B2E-3744-A231-8D78DD43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/>
              <a:t>A GAZDASÁGI STAGNÁLÁS ILLETVE  VISSZAESÉS KÖVETKEZMÉNYEI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B40182-8B46-9D47-AA4D-BD581CE11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4275"/>
            <a:ext cx="10009112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Két feltétel: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A technológiai haladás nem képes megfordítani a hanyatlást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Stagnálás során a társadalmi rétegek nem tűnnek el</a:t>
            </a:r>
          </a:p>
          <a:p>
            <a:r>
              <a:rPr lang="hu-HU" dirty="0"/>
              <a:t>A stagnálás konfliktusai:</a:t>
            </a:r>
          </a:p>
          <a:p>
            <a:pPr lvl="1"/>
            <a:r>
              <a:rPr lang="hu-HU" dirty="0"/>
              <a:t>Bérek csökkenése, különbségek növekedése (vesztesek általában a rögzített bérszinttel rendelkezők)</a:t>
            </a:r>
          </a:p>
          <a:p>
            <a:pPr lvl="1"/>
            <a:r>
              <a:rPr lang="hu-HU" dirty="0"/>
              <a:t>Improduktív szféra hanyatlása</a:t>
            </a:r>
          </a:p>
          <a:p>
            <a:pPr lvl="1"/>
            <a:r>
              <a:rPr lang="hu-HU" dirty="0"/>
              <a:t>Társadalmi feszültségek, bizalmatlanság</a:t>
            </a:r>
          </a:p>
          <a:p>
            <a:pPr lvl="1"/>
            <a:r>
              <a:rPr lang="hu-HU" dirty="0"/>
              <a:t>A hosszú távú stagnálás legalapvetőbb hatása, hogy megkérdőjeleződnek a hagyományos értékek, felborul a korábbi értékrend. (A fejlett társadalmakban a technológiai értékek helyébe humanisztikus értékek lépnek) </a:t>
            </a:r>
          </a:p>
          <a:p>
            <a:pPr lvl="1"/>
            <a:r>
              <a:rPr lang="hu-HU" dirty="0"/>
              <a:t>Nő a politikailag elégedetlen csoportok száma, sok esetben meginognak a demokrácia feltételei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Lefelé nyíl feliratnak 3">
            <a:extLst>
              <a:ext uri="{FF2B5EF4-FFF2-40B4-BE49-F238E27FC236}">
                <a16:creationId xmlns:a16="http://schemas.microsoft.com/office/drawing/2014/main" id="{85BE6720-CBE9-E542-93C6-C579F36CDF51}"/>
              </a:ext>
            </a:extLst>
          </p:cNvPr>
          <p:cNvSpPr/>
          <p:nvPr/>
        </p:nvSpPr>
        <p:spPr>
          <a:xfrm>
            <a:off x="10128448" y="2905373"/>
            <a:ext cx="1944216" cy="9144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Gazdasági feszültség</a:t>
            </a:r>
          </a:p>
        </p:txBody>
      </p:sp>
      <p:sp>
        <p:nvSpPr>
          <p:cNvPr id="5" name="Lefelé nyíl feliratnak 4">
            <a:extLst>
              <a:ext uri="{FF2B5EF4-FFF2-40B4-BE49-F238E27FC236}">
                <a16:creationId xmlns:a16="http://schemas.microsoft.com/office/drawing/2014/main" id="{B9E49330-264E-004B-BF65-066D490E7655}"/>
              </a:ext>
            </a:extLst>
          </p:cNvPr>
          <p:cNvSpPr/>
          <p:nvPr/>
        </p:nvSpPr>
        <p:spPr>
          <a:xfrm>
            <a:off x="10128448" y="3819773"/>
            <a:ext cx="1944216" cy="9144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Társadalmi feszültség</a:t>
            </a:r>
          </a:p>
        </p:txBody>
      </p:sp>
      <p:sp>
        <p:nvSpPr>
          <p:cNvPr id="6" name="Lefelé nyíl feliratnak 5">
            <a:extLst>
              <a:ext uri="{FF2B5EF4-FFF2-40B4-BE49-F238E27FC236}">
                <a16:creationId xmlns:a16="http://schemas.microsoft.com/office/drawing/2014/main" id="{87DB533B-5BD1-104B-8F9F-B734E390E4B3}"/>
              </a:ext>
            </a:extLst>
          </p:cNvPr>
          <p:cNvSpPr/>
          <p:nvPr/>
        </p:nvSpPr>
        <p:spPr>
          <a:xfrm>
            <a:off x="10128448" y="4763050"/>
            <a:ext cx="1944216" cy="914400"/>
          </a:xfrm>
          <a:prstGeom prst="down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Politikai feszültség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EE27D36-CD6A-CB4C-8DDF-11543E83F691}"/>
              </a:ext>
            </a:extLst>
          </p:cNvPr>
          <p:cNvSpPr/>
          <p:nvPr/>
        </p:nvSpPr>
        <p:spPr>
          <a:xfrm>
            <a:off x="10816732" y="5648573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4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ED7360-45FF-E745-BDF7-7CFAB91A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204864"/>
            <a:ext cx="10972800" cy="1143000"/>
          </a:xfrm>
        </p:spPr>
        <p:txBody>
          <a:bodyPr/>
          <a:lstStyle/>
          <a:p>
            <a:r>
              <a:rPr lang="hu-HU" dirty="0"/>
              <a:t>KÖSZÖNÖM A FIGYELMET!</a:t>
            </a:r>
            <a:br>
              <a:rPr lang="hu-HU" dirty="0"/>
            </a:br>
            <a:r>
              <a:rPr lang="hu-HU" dirty="0"/>
              <a:t>vége az 3.2-es diasornak</a:t>
            </a:r>
          </a:p>
        </p:txBody>
      </p:sp>
    </p:spTree>
    <p:extLst>
      <p:ext uri="{BB962C8B-B14F-4D97-AF65-F5344CB8AC3E}">
        <p14:creationId xmlns:p14="http://schemas.microsoft.com/office/powerpoint/2010/main" val="6773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7F7134C-E21E-704B-89DE-BE20D2C0C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32" y="1196752"/>
            <a:ext cx="6765027" cy="3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3696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18129</TotalTime>
  <Words>235</Words>
  <Application>Microsoft Macintosh PowerPoint</Application>
  <PresentationFormat>Szélesvásznú</PresentationFormat>
  <Paragraphs>35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Alapértelmezett terv</vt:lpstr>
      <vt:lpstr>3.2 A GAZDASÁGSZOCIOLÓGIA TERÜLETEI: Makro-gazdaságszociológia </vt:lpstr>
      <vt:lpstr>HOMO OECONOMICUS VAGY HOMO SOCIOLOGICUS?</vt:lpstr>
      <vt:lpstr>Piac vagy központi tervezés?</vt:lpstr>
      <vt:lpstr>GAZDASÁGI FEJLŐDÉS ÉS TÁRSADALMI VÁLTOZÁS</vt:lpstr>
      <vt:lpstr>VÉGTELEN NÖVEKEDÉS EGY VÉGES RENDSZERBEN</vt:lpstr>
      <vt:lpstr>A GAZDASÁGI STAGNÁLÁS ILLETVE  VISSZAESÉS KÖVETKEZMÉNYEI</vt:lpstr>
      <vt:lpstr>KÖSZÖNÖM A FIGYELMET! vége az 3.2-es diasornak</vt:lpstr>
      <vt:lpstr>PowerPoint-bemutató</vt:lpstr>
    </vt:vector>
  </TitlesOfParts>
  <Company>SZTE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Szeged</dc:title>
  <dc:creator>GTK</dc:creator>
  <cp:lastModifiedBy>Microsoft Office User</cp:lastModifiedBy>
  <cp:revision>353</cp:revision>
  <cp:lastPrinted>2012-05-08T09:09:47Z</cp:lastPrinted>
  <dcterms:created xsi:type="dcterms:W3CDTF">2004-11-03T13:38:10Z</dcterms:created>
  <dcterms:modified xsi:type="dcterms:W3CDTF">2020-01-31T08:42:23Z</dcterms:modified>
</cp:coreProperties>
</file>