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60" r:id="rId2"/>
    <p:sldId id="355" r:id="rId3"/>
    <p:sldId id="366" r:id="rId4"/>
    <p:sldId id="347" r:id="rId5"/>
    <p:sldId id="375" r:id="rId6"/>
    <p:sldId id="266" r:id="rId7"/>
    <p:sldId id="267" r:id="rId8"/>
  </p:sldIdLst>
  <p:sldSz cx="12192000" cy="6858000"/>
  <p:notesSz cx="6797675" cy="9926638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Office" lastIdx="1" clrIdx="0">
    <p:extLst>
      <p:ext uri="{19B8F6BF-5375-455C-9EA6-DF929625EA0E}">
        <p15:presenceInfo xmlns:p15="http://schemas.microsoft.com/office/powerpoint/2012/main" userId="Microsoft Office 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30" autoAdjust="0"/>
    <p:restoredTop sz="94578" autoAdjust="0"/>
  </p:normalViewPr>
  <p:slideViewPr>
    <p:cSldViewPr>
      <p:cViewPr varScale="1">
        <p:scale>
          <a:sx n="108" d="100"/>
          <a:sy n="108" d="100"/>
        </p:scale>
        <p:origin x="488" y="20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37721BB-147A-2447-926F-E60B6E1CF833}" type="doc">
      <dgm:prSet loTypeId="urn:microsoft.com/office/officeart/2005/8/layout/bList2" loCatId="" qsTypeId="urn:microsoft.com/office/officeart/2005/8/quickstyle/simple1" qsCatId="simple" csTypeId="urn:microsoft.com/office/officeart/2005/8/colors/accent1_2" csCatId="accent1" phldr="1"/>
      <dgm:spPr/>
    </dgm:pt>
    <dgm:pt modelId="{87DF6A6B-A7BF-BF4D-B221-F5CAD168345D}">
      <dgm:prSet phldrT="[Szöveg]"/>
      <dgm:spPr>
        <a:solidFill>
          <a:schemeClr val="accent5">
            <a:lumMod val="25000"/>
          </a:schemeClr>
        </a:solidFill>
      </dgm:spPr>
      <dgm:t>
        <a:bodyPr/>
        <a:lstStyle/>
        <a:p>
          <a:pPr>
            <a:buFontTx/>
            <a:buNone/>
          </a:pPr>
          <a:r>
            <a:rPr lang="hu-HU" dirty="0"/>
            <a:t>KVANTITATÍV MÓDSZEREK</a:t>
          </a:r>
        </a:p>
      </dgm:t>
    </dgm:pt>
    <dgm:pt modelId="{DDF77F72-BEC1-8E49-ABB4-FE19DAAC0B74}" type="parTrans" cxnId="{811CFFD3-E14A-0043-BBBB-9B43A2AD09F0}">
      <dgm:prSet/>
      <dgm:spPr/>
      <dgm:t>
        <a:bodyPr/>
        <a:lstStyle/>
        <a:p>
          <a:endParaRPr lang="hu-HU"/>
        </a:p>
      </dgm:t>
    </dgm:pt>
    <dgm:pt modelId="{F90DFAF7-18D9-7F45-ACCA-08D261835076}" type="sibTrans" cxnId="{811CFFD3-E14A-0043-BBBB-9B43A2AD09F0}">
      <dgm:prSet/>
      <dgm:spPr/>
      <dgm:t>
        <a:bodyPr/>
        <a:lstStyle/>
        <a:p>
          <a:endParaRPr lang="hu-HU"/>
        </a:p>
      </dgm:t>
    </dgm:pt>
    <dgm:pt modelId="{2E16A48B-DFCC-0B40-8A1F-DBD6E5FB3115}">
      <dgm:prSet phldrT="[Szöveg]"/>
      <dgm:spPr>
        <a:solidFill>
          <a:schemeClr val="accent5">
            <a:lumMod val="25000"/>
          </a:schemeClr>
        </a:solidFill>
      </dgm:spPr>
      <dgm:t>
        <a:bodyPr/>
        <a:lstStyle/>
        <a:p>
          <a:r>
            <a:rPr lang="hu-HU" dirty="0"/>
            <a:t>KVALITATÍV MÓDSZEREK </a:t>
          </a:r>
        </a:p>
      </dgm:t>
    </dgm:pt>
    <dgm:pt modelId="{AAB29A0E-B2E1-7A47-89D4-ECEBB1AFE87F}" type="parTrans" cxnId="{1C08957D-85DA-D847-BEDD-A20980B64BCD}">
      <dgm:prSet/>
      <dgm:spPr/>
      <dgm:t>
        <a:bodyPr/>
        <a:lstStyle/>
        <a:p>
          <a:endParaRPr lang="hu-HU"/>
        </a:p>
      </dgm:t>
    </dgm:pt>
    <dgm:pt modelId="{4812CFF5-903C-454C-9619-5116A941185B}" type="sibTrans" cxnId="{1C08957D-85DA-D847-BEDD-A20980B64BCD}">
      <dgm:prSet/>
      <dgm:spPr/>
      <dgm:t>
        <a:bodyPr/>
        <a:lstStyle/>
        <a:p>
          <a:endParaRPr lang="hu-HU"/>
        </a:p>
      </dgm:t>
    </dgm:pt>
    <dgm:pt modelId="{28AF68C2-5156-E640-B078-E717364AAAD6}">
      <dgm:prSet/>
      <dgm:spPr/>
      <dgm:t>
        <a:bodyPr/>
        <a:lstStyle/>
        <a:p>
          <a:pPr algn="ctr">
            <a:buFontTx/>
            <a:buNone/>
          </a:pPr>
          <a:endParaRPr lang="hu-HU" dirty="0"/>
        </a:p>
      </dgm:t>
    </dgm:pt>
    <dgm:pt modelId="{6233A107-C55A-574B-B230-35ADD8F722D1}" type="parTrans" cxnId="{3FAD0228-E127-5447-839B-16E6635CF636}">
      <dgm:prSet/>
      <dgm:spPr/>
      <dgm:t>
        <a:bodyPr/>
        <a:lstStyle/>
        <a:p>
          <a:endParaRPr lang="hu-HU"/>
        </a:p>
      </dgm:t>
    </dgm:pt>
    <dgm:pt modelId="{7EB24123-B884-0D40-AC58-10E28A3A2B96}" type="sibTrans" cxnId="{3FAD0228-E127-5447-839B-16E6635CF636}">
      <dgm:prSet/>
      <dgm:spPr/>
      <dgm:t>
        <a:bodyPr/>
        <a:lstStyle/>
        <a:p>
          <a:endParaRPr lang="hu-HU"/>
        </a:p>
      </dgm:t>
    </dgm:pt>
    <dgm:pt modelId="{289DBCAC-E7FE-4646-8B0B-9728867DC803}">
      <dgm:prSet/>
      <dgm:spPr/>
      <dgm:t>
        <a:bodyPr/>
        <a:lstStyle/>
        <a:p>
          <a:pPr algn="ctr">
            <a:buFontTx/>
            <a:buNone/>
          </a:pPr>
          <a:r>
            <a:rPr lang="hu-HU" dirty="0"/>
            <a:t>Minőségi, mélyebb megértést segítő adatok</a:t>
          </a:r>
        </a:p>
      </dgm:t>
    </dgm:pt>
    <dgm:pt modelId="{E0F06F74-BCCA-0E44-A6CB-37A0BCF22126}" type="parTrans" cxnId="{26253D8F-A134-D54D-9715-CC57BC5AC0EC}">
      <dgm:prSet/>
      <dgm:spPr/>
      <dgm:t>
        <a:bodyPr/>
        <a:lstStyle/>
        <a:p>
          <a:endParaRPr lang="hu-HU"/>
        </a:p>
      </dgm:t>
    </dgm:pt>
    <dgm:pt modelId="{6E66F90C-17E3-3F46-92DE-9BB75FE57E6D}" type="sibTrans" cxnId="{26253D8F-A134-D54D-9715-CC57BC5AC0EC}">
      <dgm:prSet/>
      <dgm:spPr/>
      <dgm:t>
        <a:bodyPr/>
        <a:lstStyle/>
        <a:p>
          <a:endParaRPr lang="hu-HU"/>
        </a:p>
      </dgm:t>
    </dgm:pt>
    <dgm:pt modelId="{757A619A-DA4E-F04D-8E1B-678043BC2D35}">
      <dgm:prSet/>
      <dgm:spPr/>
      <dgm:t>
        <a:bodyPr/>
        <a:lstStyle/>
        <a:p>
          <a:pPr algn="ctr">
            <a:buFontTx/>
            <a:buNone/>
          </a:pPr>
          <a:r>
            <a:rPr lang="hu-HU" dirty="0"/>
            <a:t>Mennyiségi, számszerűsíthető adatok </a:t>
          </a:r>
        </a:p>
      </dgm:t>
    </dgm:pt>
    <dgm:pt modelId="{FA5411FF-A961-0449-ABF8-27E8F701D3DD}" type="parTrans" cxnId="{EEFFBDBD-1EBB-4C4C-816D-B4FBE347A014}">
      <dgm:prSet/>
      <dgm:spPr/>
      <dgm:t>
        <a:bodyPr/>
        <a:lstStyle/>
        <a:p>
          <a:endParaRPr lang="hu-HU"/>
        </a:p>
      </dgm:t>
    </dgm:pt>
    <dgm:pt modelId="{617BB15B-27EC-9B41-A44E-AD8295AFBBEC}" type="sibTrans" cxnId="{EEFFBDBD-1EBB-4C4C-816D-B4FBE347A014}">
      <dgm:prSet/>
      <dgm:spPr/>
      <dgm:t>
        <a:bodyPr/>
        <a:lstStyle/>
        <a:p>
          <a:endParaRPr lang="hu-HU"/>
        </a:p>
      </dgm:t>
    </dgm:pt>
    <dgm:pt modelId="{EDF9793D-BCD0-E444-B641-FF1BB3101CF1}">
      <dgm:prSet/>
      <dgm:spPr/>
      <dgm:t>
        <a:bodyPr/>
        <a:lstStyle/>
        <a:p>
          <a:pPr algn="ctr">
            <a:buFontTx/>
            <a:buNone/>
          </a:pPr>
          <a:endParaRPr lang="hu-HU" dirty="0"/>
        </a:p>
      </dgm:t>
    </dgm:pt>
    <dgm:pt modelId="{C3B5829D-5CEE-AD46-A301-DC5E4F54B0E4}" type="parTrans" cxnId="{3547E924-6923-A54C-9113-F18E839EE302}">
      <dgm:prSet/>
      <dgm:spPr/>
      <dgm:t>
        <a:bodyPr/>
        <a:lstStyle/>
        <a:p>
          <a:endParaRPr lang="hu-HU"/>
        </a:p>
      </dgm:t>
    </dgm:pt>
    <dgm:pt modelId="{D4254091-0F08-B84A-B673-E08287A9C9F5}" type="sibTrans" cxnId="{3547E924-6923-A54C-9113-F18E839EE302}">
      <dgm:prSet/>
      <dgm:spPr/>
      <dgm:t>
        <a:bodyPr/>
        <a:lstStyle/>
        <a:p>
          <a:endParaRPr lang="hu-HU"/>
        </a:p>
      </dgm:t>
    </dgm:pt>
    <dgm:pt modelId="{A1D5C2DA-A9A2-664B-9BC6-AE21E78AD874}" type="pres">
      <dgm:prSet presAssocID="{D37721BB-147A-2447-926F-E60B6E1CF833}" presName="diagram" presStyleCnt="0">
        <dgm:presLayoutVars>
          <dgm:dir/>
          <dgm:animLvl val="lvl"/>
          <dgm:resizeHandles val="exact"/>
        </dgm:presLayoutVars>
      </dgm:prSet>
      <dgm:spPr/>
    </dgm:pt>
    <dgm:pt modelId="{A6215D7E-C9C7-B14D-8284-51EBDC11A4B5}" type="pres">
      <dgm:prSet presAssocID="{87DF6A6B-A7BF-BF4D-B221-F5CAD168345D}" presName="compNode" presStyleCnt="0"/>
      <dgm:spPr/>
    </dgm:pt>
    <dgm:pt modelId="{C237446F-DB26-024D-9F0A-C70296C4B7AC}" type="pres">
      <dgm:prSet presAssocID="{87DF6A6B-A7BF-BF4D-B221-F5CAD168345D}" presName="childRect" presStyleLbl="bgAcc1" presStyleIdx="0" presStyleCnt="2">
        <dgm:presLayoutVars>
          <dgm:bulletEnabled val="1"/>
        </dgm:presLayoutVars>
      </dgm:prSet>
      <dgm:spPr/>
    </dgm:pt>
    <dgm:pt modelId="{DAE84ADD-7B7A-8349-8476-85AE98EC6E73}" type="pres">
      <dgm:prSet presAssocID="{87DF6A6B-A7BF-BF4D-B221-F5CAD168345D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83BE8C9A-1A78-0E4C-B7B1-AE421E4FB0F1}" type="pres">
      <dgm:prSet presAssocID="{87DF6A6B-A7BF-BF4D-B221-F5CAD168345D}" presName="parentRect" presStyleLbl="alignNode1" presStyleIdx="0" presStyleCnt="2"/>
      <dgm:spPr/>
    </dgm:pt>
    <dgm:pt modelId="{2635EB52-B037-DA4F-99B6-7CA3A717DD80}" type="pres">
      <dgm:prSet presAssocID="{87DF6A6B-A7BF-BF4D-B221-F5CAD168345D}" presName="adorn" presStyleLbl="fgAccFollow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0" r="-20000"/>
          </a:stretch>
        </a:blipFill>
      </dgm:spPr>
    </dgm:pt>
    <dgm:pt modelId="{05C498D7-3AA7-B24A-953A-CC451B8AC497}" type="pres">
      <dgm:prSet presAssocID="{F90DFAF7-18D9-7F45-ACCA-08D261835076}" presName="sibTrans" presStyleLbl="sibTrans2D1" presStyleIdx="0" presStyleCnt="0"/>
      <dgm:spPr/>
    </dgm:pt>
    <dgm:pt modelId="{307EC6E3-0ED0-0844-B177-DE5FC68251C5}" type="pres">
      <dgm:prSet presAssocID="{2E16A48B-DFCC-0B40-8A1F-DBD6E5FB3115}" presName="compNode" presStyleCnt="0"/>
      <dgm:spPr/>
    </dgm:pt>
    <dgm:pt modelId="{DDB758FD-647D-0B4C-9396-D137BD46A0C1}" type="pres">
      <dgm:prSet presAssocID="{2E16A48B-DFCC-0B40-8A1F-DBD6E5FB3115}" presName="childRect" presStyleLbl="bgAcc1" presStyleIdx="1" presStyleCnt="2">
        <dgm:presLayoutVars>
          <dgm:bulletEnabled val="1"/>
        </dgm:presLayoutVars>
      </dgm:prSet>
      <dgm:spPr/>
    </dgm:pt>
    <dgm:pt modelId="{8EE93A4C-203D-E440-9F5C-4800F79089DA}" type="pres">
      <dgm:prSet presAssocID="{2E16A48B-DFCC-0B40-8A1F-DBD6E5FB3115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68CA6826-4961-BC43-A0A9-1CE98C676C1A}" type="pres">
      <dgm:prSet presAssocID="{2E16A48B-DFCC-0B40-8A1F-DBD6E5FB3115}" presName="parentRect" presStyleLbl="alignNode1" presStyleIdx="1" presStyleCnt="2"/>
      <dgm:spPr/>
    </dgm:pt>
    <dgm:pt modelId="{7608E841-48B1-C34C-AE3B-D1483AF354AD}" type="pres">
      <dgm:prSet presAssocID="{2E16A48B-DFCC-0B40-8A1F-DBD6E5FB3115}" presName="adorn" presStyleLbl="fgAccFollowNode1" presStyleIdx="1" presStyleCnt="2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</dgm:pt>
  </dgm:ptLst>
  <dgm:cxnLst>
    <dgm:cxn modelId="{7453FD11-1944-8946-AD82-81040A751206}" type="presOf" srcId="{EDF9793D-BCD0-E444-B641-FF1BB3101CF1}" destId="{DDB758FD-647D-0B4C-9396-D137BD46A0C1}" srcOrd="0" destOrd="0" presId="urn:microsoft.com/office/officeart/2005/8/layout/bList2"/>
    <dgm:cxn modelId="{E08FF115-4FAF-0149-9AF6-41229433E68C}" type="presOf" srcId="{F90DFAF7-18D9-7F45-ACCA-08D261835076}" destId="{05C498D7-3AA7-B24A-953A-CC451B8AC497}" srcOrd="0" destOrd="0" presId="urn:microsoft.com/office/officeart/2005/8/layout/bList2"/>
    <dgm:cxn modelId="{3547E924-6923-A54C-9113-F18E839EE302}" srcId="{2E16A48B-DFCC-0B40-8A1F-DBD6E5FB3115}" destId="{EDF9793D-BCD0-E444-B641-FF1BB3101CF1}" srcOrd="0" destOrd="0" parTransId="{C3B5829D-5CEE-AD46-A301-DC5E4F54B0E4}" sibTransId="{D4254091-0F08-B84A-B673-E08287A9C9F5}"/>
    <dgm:cxn modelId="{3FAD0228-E127-5447-839B-16E6635CF636}" srcId="{87DF6A6B-A7BF-BF4D-B221-F5CAD168345D}" destId="{28AF68C2-5156-E640-B078-E717364AAAD6}" srcOrd="0" destOrd="0" parTransId="{6233A107-C55A-574B-B230-35ADD8F722D1}" sibTransId="{7EB24123-B884-0D40-AC58-10E28A3A2B96}"/>
    <dgm:cxn modelId="{DE50EE35-71C2-1245-A66E-AB232901B470}" type="presOf" srcId="{2E16A48B-DFCC-0B40-8A1F-DBD6E5FB3115}" destId="{8EE93A4C-203D-E440-9F5C-4800F79089DA}" srcOrd="0" destOrd="0" presId="urn:microsoft.com/office/officeart/2005/8/layout/bList2"/>
    <dgm:cxn modelId="{E57FE267-6B5A-0645-9E39-2BC413E4EEC6}" type="presOf" srcId="{757A619A-DA4E-F04D-8E1B-678043BC2D35}" destId="{C237446F-DB26-024D-9F0A-C70296C4B7AC}" srcOrd="0" destOrd="1" presId="urn:microsoft.com/office/officeart/2005/8/layout/bList2"/>
    <dgm:cxn modelId="{1C08957D-85DA-D847-BEDD-A20980B64BCD}" srcId="{D37721BB-147A-2447-926F-E60B6E1CF833}" destId="{2E16A48B-DFCC-0B40-8A1F-DBD6E5FB3115}" srcOrd="1" destOrd="0" parTransId="{AAB29A0E-B2E1-7A47-89D4-ECEBB1AFE87F}" sibTransId="{4812CFF5-903C-454C-9619-5116A941185B}"/>
    <dgm:cxn modelId="{57282F82-8CD2-F647-9364-4AAA66C4658D}" type="presOf" srcId="{D37721BB-147A-2447-926F-E60B6E1CF833}" destId="{A1D5C2DA-A9A2-664B-9BC6-AE21E78AD874}" srcOrd="0" destOrd="0" presId="urn:microsoft.com/office/officeart/2005/8/layout/bList2"/>
    <dgm:cxn modelId="{26253D8F-A134-D54D-9715-CC57BC5AC0EC}" srcId="{2E16A48B-DFCC-0B40-8A1F-DBD6E5FB3115}" destId="{289DBCAC-E7FE-4646-8B0B-9728867DC803}" srcOrd="1" destOrd="0" parTransId="{E0F06F74-BCCA-0E44-A6CB-37A0BCF22126}" sibTransId="{6E66F90C-17E3-3F46-92DE-9BB75FE57E6D}"/>
    <dgm:cxn modelId="{15D94B92-D076-D443-903F-226AE2F87CD5}" type="presOf" srcId="{87DF6A6B-A7BF-BF4D-B221-F5CAD168345D}" destId="{DAE84ADD-7B7A-8349-8476-85AE98EC6E73}" srcOrd="0" destOrd="0" presId="urn:microsoft.com/office/officeart/2005/8/layout/bList2"/>
    <dgm:cxn modelId="{608F74BA-F9CF-DF4F-BB24-98537AA2CEB1}" type="presOf" srcId="{2E16A48B-DFCC-0B40-8A1F-DBD6E5FB3115}" destId="{68CA6826-4961-BC43-A0A9-1CE98C676C1A}" srcOrd="1" destOrd="0" presId="urn:microsoft.com/office/officeart/2005/8/layout/bList2"/>
    <dgm:cxn modelId="{EEFFBDBD-1EBB-4C4C-816D-B4FBE347A014}" srcId="{87DF6A6B-A7BF-BF4D-B221-F5CAD168345D}" destId="{757A619A-DA4E-F04D-8E1B-678043BC2D35}" srcOrd="1" destOrd="0" parTransId="{FA5411FF-A961-0449-ABF8-27E8F701D3DD}" sibTransId="{617BB15B-27EC-9B41-A44E-AD8295AFBBEC}"/>
    <dgm:cxn modelId="{8B2526D0-81B5-E240-89BF-54AE72C05E1B}" type="presOf" srcId="{87DF6A6B-A7BF-BF4D-B221-F5CAD168345D}" destId="{83BE8C9A-1A78-0E4C-B7B1-AE421E4FB0F1}" srcOrd="1" destOrd="0" presId="urn:microsoft.com/office/officeart/2005/8/layout/bList2"/>
    <dgm:cxn modelId="{811CFFD3-E14A-0043-BBBB-9B43A2AD09F0}" srcId="{D37721BB-147A-2447-926F-E60B6E1CF833}" destId="{87DF6A6B-A7BF-BF4D-B221-F5CAD168345D}" srcOrd="0" destOrd="0" parTransId="{DDF77F72-BEC1-8E49-ABB4-FE19DAAC0B74}" sibTransId="{F90DFAF7-18D9-7F45-ACCA-08D261835076}"/>
    <dgm:cxn modelId="{67695CDC-14B8-DF44-8765-1E33042CDCB1}" type="presOf" srcId="{289DBCAC-E7FE-4646-8B0B-9728867DC803}" destId="{DDB758FD-647D-0B4C-9396-D137BD46A0C1}" srcOrd="0" destOrd="1" presId="urn:microsoft.com/office/officeart/2005/8/layout/bList2"/>
    <dgm:cxn modelId="{C91C43E6-86BE-3248-93F8-468895ABF5B3}" type="presOf" srcId="{28AF68C2-5156-E640-B078-E717364AAAD6}" destId="{C237446F-DB26-024D-9F0A-C70296C4B7AC}" srcOrd="0" destOrd="0" presId="urn:microsoft.com/office/officeart/2005/8/layout/bList2"/>
    <dgm:cxn modelId="{4BEE8CFC-A82C-2444-BEFC-C7FAF4284CD1}" type="presParOf" srcId="{A1D5C2DA-A9A2-664B-9BC6-AE21E78AD874}" destId="{A6215D7E-C9C7-B14D-8284-51EBDC11A4B5}" srcOrd="0" destOrd="0" presId="urn:microsoft.com/office/officeart/2005/8/layout/bList2"/>
    <dgm:cxn modelId="{0B7D9C9F-205F-7041-8288-50824417D38F}" type="presParOf" srcId="{A6215D7E-C9C7-B14D-8284-51EBDC11A4B5}" destId="{C237446F-DB26-024D-9F0A-C70296C4B7AC}" srcOrd="0" destOrd="0" presId="urn:microsoft.com/office/officeart/2005/8/layout/bList2"/>
    <dgm:cxn modelId="{D09FDD9F-04E2-0F4F-820A-1AE1DD4F9962}" type="presParOf" srcId="{A6215D7E-C9C7-B14D-8284-51EBDC11A4B5}" destId="{DAE84ADD-7B7A-8349-8476-85AE98EC6E73}" srcOrd="1" destOrd="0" presId="urn:microsoft.com/office/officeart/2005/8/layout/bList2"/>
    <dgm:cxn modelId="{325537E2-DF0D-C34E-A527-675F67845418}" type="presParOf" srcId="{A6215D7E-C9C7-B14D-8284-51EBDC11A4B5}" destId="{83BE8C9A-1A78-0E4C-B7B1-AE421E4FB0F1}" srcOrd="2" destOrd="0" presId="urn:microsoft.com/office/officeart/2005/8/layout/bList2"/>
    <dgm:cxn modelId="{9038989D-836A-6F47-9453-32BE6356D27E}" type="presParOf" srcId="{A6215D7E-C9C7-B14D-8284-51EBDC11A4B5}" destId="{2635EB52-B037-DA4F-99B6-7CA3A717DD80}" srcOrd="3" destOrd="0" presId="urn:microsoft.com/office/officeart/2005/8/layout/bList2"/>
    <dgm:cxn modelId="{A4C9D2E5-B19C-3B48-AF0D-0787CA7898E8}" type="presParOf" srcId="{A1D5C2DA-A9A2-664B-9BC6-AE21E78AD874}" destId="{05C498D7-3AA7-B24A-953A-CC451B8AC497}" srcOrd="1" destOrd="0" presId="urn:microsoft.com/office/officeart/2005/8/layout/bList2"/>
    <dgm:cxn modelId="{FBE79C7D-435A-E346-8748-D12524897DEF}" type="presParOf" srcId="{A1D5C2DA-A9A2-664B-9BC6-AE21E78AD874}" destId="{307EC6E3-0ED0-0844-B177-DE5FC68251C5}" srcOrd="2" destOrd="0" presId="urn:microsoft.com/office/officeart/2005/8/layout/bList2"/>
    <dgm:cxn modelId="{FA4D6588-CD8E-9A4A-A1AA-C707145BB41E}" type="presParOf" srcId="{307EC6E3-0ED0-0844-B177-DE5FC68251C5}" destId="{DDB758FD-647D-0B4C-9396-D137BD46A0C1}" srcOrd="0" destOrd="0" presId="urn:microsoft.com/office/officeart/2005/8/layout/bList2"/>
    <dgm:cxn modelId="{986B3BB1-C71E-7E4C-9314-2E124205118F}" type="presParOf" srcId="{307EC6E3-0ED0-0844-B177-DE5FC68251C5}" destId="{8EE93A4C-203D-E440-9F5C-4800F79089DA}" srcOrd="1" destOrd="0" presId="urn:microsoft.com/office/officeart/2005/8/layout/bList2"/>
    <dgm:cxn modelId="{3F7AAB53-FFB1-B94D-9DCE-130208787816}" type="presParOf" srcId="{307EC6E3-0ED0-0844-B177-DE5FC68251C5}" destId="{68CA6826-4961-BC43-A0A9-1CE98C676C1A}" srcOrd="2" destOrd="0" presId="urn:microsoft.com/office/officeart/2005/8/layout/bList2"/>
    <dgm:cxn modelId="{168C92EE-3B0E-F247-BF34-C99205672813}" type="presParOf" srcId="{307EC6E3-0ED0-0844-B177-DE5FC68251C5}" destId="{7608E841-48B1-C34C-AE3B-D1483AF354AD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37446F-DB26-024D-9F0A-C70296C4B7AC}">
      <dsp:nvSpPr>
        <dsp:cNvPr id="0" name=""/>
        <dsp:cNvSpPr/>
      </dsp:nvSpPr>
      <dsp:spPr>
        <a:xfrm>
          <a:off x="3336" y="640057"/>
          <a:ext cx="3606693" cy="2692320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70" tIns="118110" rIns="39370" bIns="39370" numCol="1" spcCol="1270" anchor="t" anchorCtr="0">
          <a:noAutofit/>
        </a:bodyPr>
        <a:lstStyle/>
        <a:p>
          <a:pPr marL="285750" lvl="1" indent="-285750" algn="ctr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endParaRPr lang="hu-HU" sz="3100" kern="1200" dirty="0"/>
        </a:p>
        <a:p>
          <a:pPr marL="285750" lvl="1" indent="-285750" algn="ctr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hu-HU" sz="3100" kern="1200" dirty="0"/>
            <a:t>Mennyiségi, számszerűsíthető adatok </a:t>
          </a:r>
        </a:p>
      </dsp:txBody>
      <dsp:txXfrm>
        <a:off x="66420" y="703141"/>
        <a:ext cx="3480525" cy="2629236"/>
      </dsp:txXfrm>
    </dsp:sp>
    <dsp:sp modelId="{83BE8C9A-1A78-0E4C-B7B1-AE421E4FB0F1}">
      <dsp:nvSpPr>
        <dsp:cNvPr id="0" name=""/>
        <dsp:cNvSpPr/>
      </dsp:nvSpPr>
      <dsp:spPr>
        <a:xfrm>
          <a:off x="3336" y="3332377"/>
          <a:ext cx="3606693" cy="1157697"/>
        </a:xfrm>
        <a:prstGeom prst="rect">
          <a:avLst/>
        </a:prstGeom>
        <a:solidFill>
          <a:schemeClr val="accent5">
            <a:lumMod val="25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0" rIns="36830" bIns="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FontTx/>
            <a:buNone/>
          </a:pPr>
          <a:r>
            <a:rPr lang="hu-HU" sz="2900" kern="1200" dirty="0"/>
            <a:t>KVANTITATÍV MÓDSZEREK</a:t>
          </a:r>
        </a:p>
      </dsp:txBody>
      <dsp:txXfrm>
        <a:off x="3336" y="3332377"/>
        <a:ext cx="2539924" cy="1157697"/>
      </dsp:txXfrm>
    </dsp:sp>
    <dsp:sp modelId="{2635EB52-B037-DA4F-99B6-7CA3A717DD80}">
      <dsp:nvSpPr>
        <dsp:cNvPr id="0" name=""/>
        <dsp:cNvSpPr/>
      </dsp:nvSpPr>
      <dsp:spPr>
        <a:xfrm>
          <a:off x="2645288" y="3516267"/>
          <a:ext cx="1262342" cy="1262342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0" r="-20000"/>
          </a:stretch>
        </a:blip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B758FD-647D-0B4C-9396-D137BD46A0C1}">
      <dsp:nvSpPr>
        <dsp:cNvPr id="0" name=""/>
        <dsp:cNvSpPr/>
      </dsp:nvSpPr>
      <dsp:spPr>
        <a:xfrm>
          <a:off x="4220368" y="640057"/>
          <a:ext cx="3606693" cy="2692320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70" tIns="118110" rIns="39370" bIns="39370" numCol="1" spcCol="1270" anchor="t" anchorCtr="0">
          <a:noAutofit/>
        </a:bodyPr>
        <a:lstStyle/>
        <a:p>
          <a:pPr marL="285750" lvl="1" indent="-285750" algn="ctr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endParaRPr lang="hu-HU" sz="3100" kern="1200" dirty="0"/>
        </a:p>
        <a:p>
          <a:pPr marL="285750" lvl="1" indent="-285750" algn="ctr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hu-HU" sz="3100" kern="1200" dirty="0"/>
            <a:t>Minőségi, mélyebb megértést segítő adatok</a:t>
          </a:r>
        </a:p>
      </dsp:txBody>
      <dsp:txXfrm>
        <a:off x="4283452" y="703141"/>
        <a:ext cx="3480525" cy="2629236"/>
      </dsp:txXfrm>
    </dsp:sp>
    <dsp:sp modelId="{68CA6826-4961-BC43-A0A9-1CE98C676C1A}">
      <dsp:nvSpPr>
        <dsp:cNvPr id="0" name=""/>
        <dsp:cNvSpPr/>
      </dsp:nvSpPr>
      <dsp:spPr>
        <a:xfrm>
          <a:off x="4220368" y="3332377"/>
          <a:ext cx="3606693" cy="1157697"/>
        </a:xfrm>
        <a:prstGeom prst="rect">
          <a:avLst/>
        </a:prstGeom>
        <a:solidFill>
          <a:schemeClr val="accent5">
            <a:lumMod val="25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0" rIns="36830" bIns="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900" kern="1200" dirty="0"/>
            <a:t>KVALITATÍV MÓDSZEREK </a:t>
          </a:r>
        </a:p>
      </dsp:txBody>
      <dsp:txXfrm>
        <a:off x="4220368" y="3332377"/>
        <a:ext cx="2539924" cy="1157697"/>
      </dsp:txXfrm>
    </dsp:sp>
    <dsp:sp modelId="{7608E841-48B1-C34C-AE3B-D1483AF354AD}">
      <dsp:nvSpPr>
        <dsp:cNvPr id="0" name=""/>
        <dsp:cNvSpPr/>
      </dsp:nvSpPr>
      <dsp:spPr>
        <a:xfrm>
          <a:off x="6862321" y="3516267"/>
          <a:ext cx="1262342" cy="1262342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53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53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135DDD2-080E-4306-87BB-A75C82464898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810293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C39778-64D1-4677-9750-9B642DF0F65E}" type="datetimeFigureOut">
              <a:rPr lang="hu-HU" smtClean="0"/>
              <a:t>2020. 01. 31.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4365CC-3A06-4A34-86B2-E36F70464DC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443275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28F48F-44C1-4E4C-8F8D-A845466FAC34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969048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D9DC65-2A2A-4E0E-8649-A6782C03F6B8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735347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F921A0-4ABE-43A3-9011-CAAD36784275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36345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C42A7E-7CBC-4F20-8D35-A43EB747E926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405196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8302FC-59E9-4FFB-A43D-16F0B1BFAFD8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36161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62A2BC-5A0D-4F54-9C59-015C71F693B7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676173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9C0622-C260-4A7A-B078-E9359D7F9E3E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79887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FA5731-181E-4392-A33E-9D3188E61A13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128481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3841B1-D384-42FD-9EB0-E2F71DE1751F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896723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655548-37A7-4294-AD4D-5856ABF28471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1766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F1C744-B9F1-4CEF-9DCB-3DC3C74035E7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592139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/>
              <a:t>Mintacím szerkesztése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/>
              <a:t>Mintaszöveg szerkesztése</a:t>
            </a:r>
          </a:p>
          <a:p>
            <a:pPr lvl="1"/>
            <a:r>
              <a:rPr lang="hu-HU" altLang="hu-HU"/>
              <a:t>Második szint</a:t>
            </a:r>
          </a:p>
          <a:p>
            <a:pPr lvl="2"/>
            <a:r>
              <a:rPr lang="hu-HU" altLang="hu-HU"/>
              <a:t>Harmadik szint</a:t>
            </a:r>
          </a:p>
          <a:p>
            <a:pPr lvl="3"/>
            <a:r>
              <a:rPr lang="hu-HU" altLang="hu-HU"/>
              <a:t>Negyedik szint</a:t>
            </a:r>
          </a:p>
          <a:p>
            <a:pPr lvl="4"/>
            <a:r>
              <a:rPr lang="hu-HU" altLang="hu-HU"/>
              <a:t>Ötödik szint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D88DC6FA-B7E9-456E-9CD5-35C38EC0986E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pic>
        <p:nvPicPr>
          <p:cNvPr id="1031" name="Picture 8" descr="SZTE_eng2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412751" y="1772816"/>
            <a:ext cx="9474448" cy="2058987"/>
          </a:xfrm>
        </p:spPr>
        <p:txBody>
          <a:bodyPr/>
          <a:lstStyle/>
          <a:p>
            <a:r>
              <a:rPr lang="hu-HU" b="1" dirty="0"/>
              <a:t>2.2</a:t>
            </a:r>
            <a:br>
              <a:rPr lang="hu-HU" b="1" dirty="0"/>
            </a:br>
            <a:r>
              <a:rPr lang="hu-HU" sz="3600" b="1" dirty="0"/>
              <a:t>A SZOCIOLÓGIA MÓDSZERTANA</a:t>
            </a:r>
            <a:endParaRPr lang="en-US" b="1" dirty="0"/>
          </a:p>
        </p:txBody>
      </p:sp>
      <p:sp>
        <p:nvSpPr>
          <p:cNvPr id="205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2333625" y="3933825"/>
            <a:ext cx="7632700" cy="1943100"/>
          </a:xfrm>
        </p:spPr>
        <p:txBody>
          <a:bodyPr/>
          <a:lstStyle/>
          <a:p>
            <a:pPr algn="r"/>
            <a:endParaRPr lang="en-GB" altLang="hu-HU" sz="2400" dirty="0">
              <a:latin typeface="Times New Roman" pitchFamily="18" charset="0"/>
            </a:endParaRPr>
          </a:p>
          <a:p>
            <a:pPr algn="r"/>
            <a:endParaRPr lang="en-GB" altLang="hu-HU" sz="2400" dirty="0">
              <a:latin typeface="Times New Roman" pitchFamily="18" charset="0"/>
            </a:endParaRPr>
          </a:p>
          <a:p>
            <a:pPr algn="r"/>
            <a:endParaRPr lang="en-GB" altLang="hu-HU" sz="2400" dirty="0">
              <a:latin typeface="Times New Roman" pitchFamily="18" charset="0"/>
            </a:endParaRPr>
          </a:p>
        </p:txBody>
      </p:sp>
      <p:pic>
        <p:nvPicPr>
          <p:cNvPr id="2053" name="Kép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9888" y="332656"/>
            <a:ext cx="1257300" cy="125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>
            <a:extLst>
              <a:ext uri="{FF2B5EF4-FFF2-40B4-BE49-F238E27FC236}">
                <a16:creationId xmlns:a16="http://schemas.microsoft.com/office/drawing/2014/main" id="{9D474261-A3A0-0142-90E9-7E12BA0B32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/>
              <a:t>ADATGYŰJTÉS MÓDSZEREI</a:t>
            </a: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7DCE96F2-C616-114F-A9F8-69FB7EF2AAE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74520821"/>
              </p:ext>
            </p:extLst>
          </p:nvPr>
        </p:nvGraphicFramePr>
        <p:xfrm>
          <a:off x="2135560" y="1268760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Téglalap 14">
            <a:extLst>
              <a:ext uri="{FF2B5EF4-FFF2-40B4-BE49-F238E27FC236}">
                <a16:creationId xmlns:a16="http://schemas.microsoft.com/office/drawing/2014/main" id="{EE3DE183-19DA-834A-80E9-2BB91E31CBB1}"/>
              </a:ext>
            </a:extLst>
          </p:cNvPr>
          <p:cNvSpPr/>
          <p:nvPr/>
        </p:nvSpPr>
        <p:spPr>
          <a:xfrm>
            <a:off x="599337" y="3513923"/>
            <a:ext cx="2917786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32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Pl.: Kérdőíves</a:t>
            </a:r>
          </a:p>
          <a:p>
            <a:pPr algn="ctr"/>
            <a:r>
              <a:rPr lang="hu-HU" sz="32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megkérdezés</a:t>
            </a:r>
            <a:endParaRPr lang="hu-HU" sz="32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7" name="Téglalap 16">
            <a:extLst>
              <a:ext uri="{FF2B5EF4-FFF2-40B4-BE49-F238E27FC236}">
                <a16:creationId xmlns:a16="http://schemas.microsoft.com/office/drawing/2014/main" id="{014AF2F5-71B3-6142-9205-AEA8738F0E85}"/>
              </a:ext>
            </a:extLst>
          </p:cNvPr>
          <p:cNvSpPr/>
          <p:nvPr/>
        </p:nvSpPr>
        <p:spPr>
          <a:xfrm>
            <a:off x="9169349" y="3861048"/>
            <a:ext cx="218842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32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Pl.: </a:t>
            </a:r>
            <a:r>
              <a:rPr lang="hu-HU" sz="32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Interjú</a:t>
            </a:r>
          </a:p>
        </p:txBody>
      </p:sp>
    </p:spTree>
    <p:extLst>
      <p:ext uri="{BB962C8B-B14F-4D97-AF65-F5344CB8AC3E}">
        <p14:creationId xmlns:p14="http://schemas.microsoft.com/office/powerpoint/2010/main" val="20921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17" grpId="0"/>
      <p:bldP spid="17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/>
              <a:t>KÉRDŐÍVEK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631504" y="1600201"/>
            <a:ext cx="9950896" cy="4525963"/>
          </a:xfrm>
        </p:spPr>
        <p:txBody>
          <a:bodyPr>
            <a:normAutofit/>
          </a:bodyPr>
          <a:lstStyle/>
          <a:p>
            <a:pPr lvl="1">
              <a:buFont typeface="Arial" charset="0"/>
              <a:buChar char="•"/>
            </a:pPr>
            <a:r>
              <a:rPr lang="hu-HU" dirty="0"/>
              <a:t>Nyitott kérdések</a:t>
            </a:r>
          </a:p>
          <a:p>
            <a:pPr lvl="1">
              <a:buFont typeface="Arial" charset="0"/>
              <a:buChar char="•"/>
            </a:pPr>
            <a:endParaRPr lang="hu-HU" dirty="0"/>
          </a:p>
          <a:p>
            <a:pPr lvl="1">
              <a:buFont typeface="Arial" charset="0"/>
              <a:buChar char="•"/>
            </a:pPr>
            <a:r>
              <a:rPr lang="hu-HU" dirty="0"/>
              <a:t>Zárt kérdések</a:t>
            </a:r>
          </a:p>
          <a:p>
            <a:pPr lvl="2">
              <a:buFont typeface="Arial" charset="0"/>
              <a:buChar char="•"/>
            </a:pPr>
            <a:r>
              <a:rPr lang="hu-HU" dirty="0"/>
              <a:t>Több válaszlehetőség</a:t>
            </a:r>
          </a:p>
          <a:p>
            <a:pPr lvl="2">
              <a:buFont typeface="Arial" charset="0"/>
              <a:buChar char="•"/>
            </a:pPr>
            <a:r>
              <a:rPr lang="hu-HU" dirty="0"/>
              <a:t>Egy válaszlehetőség</a:t>
            </a:r>
          </a:p>
          <a:p>
            <a:pPr lvl="2">
              <a:buFont typeface="Arial" charset="0"/>
              <a:buChar char="•"/>
            </a:pPr>
            <a:r>
              <a:rPr lang="hu-HU" dirty="0"/>
              <a:t>Skála ...</a:t>
            </a:r>
          </a:p>
          <a:p>
            <a:pPr lvl="2">
              <a:buFont typeface="Arial" charset="0"/>
              <a:buChar char="•"/>
            </a:pPr>
            <a:endParaRPr lang="hu-HU" dirty="0"/>
          </a:p>
          <a:p>
            <a:pPr lvl="1">
              <a:buFont typeface="Arial" charset="0"/>
              <a:buChar char="•"/>
            </a:pPr>
            <a:r>
              <a:rPr lang="hu-HU" dirty="0"/>
              <a:t>Átmenet (egyéb kategória megjelölésénél)</a:t>
            </a:r>
          </a:p>
          <a:p>
            <a:pPr lvl="1">
              <a:buFont typeface="Arial" charset="0"/>
              <a:buChar char="•"/>
            </a:pPr>
            <a:endParaRPr lang="hu-HU" dirty="0"/>
          </a:p>
          <a:p>
            <a:pPr lvl="1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9916158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3600" b="1" dirty="0"/>
              <a:t>KÉRDŐÍVEK – MIT KELL FIGYELEMBE VENNI?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03512" y="1431394"/>
            <a:ext cx="9878888" cy="4525963"/>
          </a:xfrm>
        </p:spPr>
        <p:txBody>
          <a:bodyPr>
            <a:normAutofit fontScale="92500" lnSpcReduction="10000"/>
          </a:bodyPr>
          <a:lstStyle/>
          <a:p>
            <a:r>
              <a:rPr lang="hu-HU" dirty="0"/>
              <a:t>Alkalmas –e?</a:t>
            </a:r>
          </a:p>
          <a:p>
            <a:r>
              <a:rPr lang="hu-HU" dirty="0"/>
              <a:t>Érthető fogalmazás</a:t>
            </a:r>
          </a:p>
          <a:p>
            <a:r>
              <a:rPr lang="hu-HU" dirty="0"/>
              <a:t>Kérdezett kompetens legyen</a:t>
            </a:r>
          </a:p>
          <a:p>
            <a:r>
              <a:rPr lang="hu-HU" dirty="0"/>
              <a:t>Formai elemek fontossága</a:t>
            </a:r>
          </a:p>
          <a:p>
            <a:r>
              <a:rPr lang="hu-HU" dirty="0"/>
              <a:t>Megfelelő kérdésforma</a:t>
            </a:r>
          </a:p>
          <a:p>
            <a:pPr lvl="1"/>
            <a:r>
              <a:rPr lang="hu-HU" dirty="0"/>
              <a:t>Nyitott kérdés</a:t>
            </a:r>
          </a:p>
          <a:p>
            <a:pPr lvl="1"/>
            <a:r>
              <a:rPr lang="hu-HU" dirty="0"/>
              <a:t>Zárt kérdés: Legyen teljes az adható válaszok listája!</a:t>
            </a:r>
          </a:p>
          <a:p>
            <a:pPr lvl="1"/>
            <a:endParaRPr lang="hu-HU" dirty="0"/>
          </a:p>
          <a:p>
            <a:pPr lvl="1">
              <a:buFont typeface="Arial" charset="0"/>
              <a:buChar char="•"/>
            </a:pPr>
            <a:r>
              <a:rPr lang="hu-HU" sz="3800" dirty="0"/>
              <a:t>Sugalmazó kérdések kerülése</a:t>
            </a:r>
          </a:p>
          <a:p>
            <a:pPr marL="457200" lvl="1" indent="0">
              <a:buNone/>
            </a:pPr>
            <a:endParaRPr lang="hu-HU" dirty="0"/>
          </a:p>
          <a:p>
            <a:pPr lvl="1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7823953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ép 8">
            <a:extLst>
              <a:ext uri="{FF2B5EF4-FFF2-40B4-BE49-F238E27FC236}">
                <a16:creationId xmlns:a16="http://schemas.microsoft.com/office/drawing/2014/main" id="{F6896936-EF3D-8B47-B297-A09A3055FB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845973" y="4786848"/>
            <a:ext cx="1815532" cy="1361650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26F1FC96-C658-104D-B009-EAB30EC6E9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4000" b="1" dirty="0"/>
              <a:t>ÚJ TRENDEK, ALTERNATÍV MÓDSZEREK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DFC3E38-DC06-0343-B764-587940B440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416" y="1406887"/>
            <a:ext cx="7416824" cy="4830425"/>
          </a:xfrm>
        </p:spPr>
        <p:txBody>
          <a:bodyPr>
            <a:normAutofit fontScale="70000" lnSpcReduction="20000"/>
          </a:bodyPr>
          <a:lstStyle/>
          <a:p>
            <a:r>
              <a:rPr lang="hu-HU" dirty="0" err="1"/>
              <a:t>Digitalizáció</a:t>
            </a:r>
            <a:endParaRPr lang="hu-HU" dirty="0"/>
          </a:p>
          <a:p>
            <a:pPr marL="0" indent="0">
              <a:buNone/>
            </a:pPr>
            <a:endParaRPr lang="hu-HU" dirty="0"/>
          </a:p>
          <a:p>
            <a:pPr lvl="1"/>
            <a:r>
              <a:rPr lang="hu-HU" dirty="0"/>
              <a:t>„Big Data”</a:t>
            </a:r>
          </a:p>
          <a:p>
            <a:pPr lvl="1"/>
            <a:r>
              <a:rPr lang="hu-HU" dirty="0" err="1"/>
              <a:t>Netnográfia</a:t>
            </a:r>
            <a:endParaRPr lang="hu-HU" dirty="0"/>
          </a:p>
          <a:p>
            <a:pPr marL="457200" lvl="1" indent="0">
              <a:buNone/>
            </a:pPr>
            <a:endParaRPr lang="hu-HU" dirty="0"/>
          </a:p>
          <a:p>
            <a:r>
              <a:rPr lang="hu-HU" dirty="0"/>
              <a:t>Részvételi akciókutatás</a:t>
            </a:r>
          </a:p>
          <a:p>
            <a:endParaRPr lang="hu-HU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Kritikai elméletekből fakad,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Általában a társadalom perifériáján élő közösségekkel együtt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Akció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reflexió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ciklusok a </a:t>
            </a: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tudományos megismerés 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módszereit alkalmazva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Érintettek bevonása a folyamatba, laikus tudás fontossága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Akció, mint a működőképesség tesztje</a:t>
            </a:r>
          </a:p>
          <a:p>
            <a:pPr lvl="1"/>
            <a:endParaRPr lang="hu-HU" dirty="0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53D368A9-808C-E144-B11A-901545C3D7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4152" y="1268760"/>
            <a:ext cx="3970412" cy="1937561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510B5DAB-020A-5B46-89E7-0EACC1A358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248" y="3356991"/>
            <a:ext cx="1541316" cy="1908453"/>
          </a:xfrm>
          <a:prstGeom prst="rect">
            <a:avLst/>
          </a:prstGeom>
        </p:spPr>
      </p:pic>
      <p:pic>
        <p:nvPicPr>
          <p:cNvPr id="6" name="Kép 5">
            <a:extLst>
              <a:ext uri="{FF2B5EF4-FFF2-40B4-BE49-F238E27FC236}">
                <a16:creationId xmlns:a16="http://schemas.microsoft.com/office/drawing/2014/main" id="{A90FB67F-EF67-8E45-9F0E-41BE86B734C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4328" y="4686470"/>
            <a:ext cx="2251957" cy="1688969"/>
          </a:xfrm>
          <a:prstGeom prst="rect">
            <a:avLst/>
          </a:prstGeom>
        </p:spPr>
      </p:pic>
      <p:pic>
        <p:nvPicPr>
          <p:cNvPr id="8" name="Tartalom helye 3">
            <a:extLst>
              <a:ext uri="{FF2B5EF4-FFF2-40B4-BE49-F238E27FC236}">
                <a16:creationId xmlns:a16="http://schemas.microsoft.com/office/drawing/2014/main" id="{EDD3C689-275F-DF4C-8BF8-4F002711837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44328" y="3356991"/>
            <a:ext cx="2043778" cy="1532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1716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5ED7360-45FF-E745-BDF7-7CFAB91A6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408" y="2204864"/>
            <a:ext cx="10972800" cy="1143000"/>
          </a:xfrm>
        </p:spPr>
        <p:txBody>
          <a:bodyPr/>
          <a:lstStyle/>
          <a:p>
            <a:r>
              <a:rPr lang="hu-HU" dirty="0"/>
              <a:t>KÖSZÖNÖM A FIGYELMET!</a:t>
            </a:r>
            <a:br>
              <a:rPr lang="hu-HU" dirty="0"/>
            </a:br>
            <a:r>
              <a:rPr lang="hu-HU" dirty="0"/>
              <a:t>vége </a:t>
            </a:r>
            <a:r>
              <a:rPr lang="hu-HU"/>
              <a:t>az 2.2 </a:t>
            </a:r>
            <a:r>
              <a:rPr lang="hu-HU" dirty="0"/>
              <a:t>diasornak</a:t>
            </a:r>
          </a:p>
        </p:txBody>
      </p:sp>
    </p:spTree>
    <p:extLst>
      <p:ext uri="{BB962C8B-B14F-4D97-AF65-F5344CB8AC3E}">
        <p14:creationId xmlns:p14="http://schemas.microsoft.com/office/powerpoint/2010/main" val="6773303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artalom helye 5">
            <a:extLst>
              <a:ext uri="{FF2B5EF4-FFF2-40B4-BE49-F238E27FC236}">
                <a16:creationId xmlns:a16="http://schemas.microsoft.com/office/drawing/2014/main" id="{47F7134C-E21E-704B-89DE-BE20D2C0CA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83632" y="1196752"/>
            <a:ext cx="6765027" cy="3799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326435"/>
      </p:ext>
    </p:extLst>
  </p:cSld>
  <p:clrMapOvr>
    <a:masterClrMapping/>
  </p:clrMapOvr>
</p:sld>
</file>

<file path=ppt/theme/theme1.xml><?xml version="1.0" encoding="utf-8"?>
<a:theme xmlns:a="http://schemas.openxmlformats.org/drawingml/2006/main" name="Alapértelmezett terv">
  <a:themeElements>
    <a:clrScheme name="Alapértelmezett ter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lapértelmezett terv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25279</TotalTime>
  <Words>126</Words>
  <Application>Microsoft Macintosh PowerPoint</Application>
  <PresentationFormat>Szélesvásznú</PresentationFormat>
  <Paragraphs>43</Paragraphs>
  <Slides>7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7</vt:i4>
      </vt:variant>
    </vt:vector>
  </HeadingPairs>
  <TitlesOfParts>
    <vt:vector size="12" baseType="lpstr">
      <vt:lpstr>Arial</vt:lpstr>
      <vt:lpstr>Calibri</vt:lpstr>
      <vt:lpstr>Times New Roman</vt:lpstr>
      <vt:lpstr>Wingdings</vt:lpstr>
      <vt:lpstr>Alapértelmezett terv</vt:lpstr>
      <vt:lpstr>2.2 A SZOCIOLÓGIA MÓDSZERTANA</vt:lpstr>
      <vt:lpstr>ADATGYŰJTÉS MÓDSZEREI</vt:lpstr>
      <vt:lpstr>KÉRDŐÍVEK</vt:lpstr>
      <vt:lpstr>KÉRDŐÍVEK – MIT KELL FIGYELEMBE VENNI?</vt:lpstr>
      <vt:lpstr>ÚJ TRENDEK, ALTERNATÍV MÓDSZEREK</vt:lpstr>
      <vt:lpstr>KÖSZÖNÖM A FIGYELMET! vége az 2.2 diasornak</vt:lpstr>
      <vt:lpstr>PowerPoint-bemutató</vt:lpstr>
    </vt:vector>
  </TitlesOfParts>
  <Company>SZTE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University of Szeged</dc:title>
  <dc:creator>GTK</dc:creator>
  <cp:lastModifiedBy>Microsoft Office User</cp:lastModifiedBy>
  <cp:revision>360</cp:revision>
  <cp:lastPrinted>2012-05-08T09:09:47Z</cp:lastPrinted>
  <dcterms:created xsi:type="dcterms:W3CDTF">2004-11-03T13:38:10Z</dcterms:created>
  <dcterms:modified xsi:type="dcterms:W3CDTF">2020-01-31T08:40:33Z</dcterms:modified>
</cp:coreProperties>
</file>