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60" r:id="rId2"/>
    <p:sldId id="267" r:id="rId3"/>
    <p:sldId id="268" r:id="rId4"/>
    <p:sldId id="356" r:id="rId5"/>
    <p:sldId id="357" r:id="rId6"/>
    <p:sldId id="344" r:id="rId7"/>
    <p:sldId id="345" r:id="rId8"/>
    <p:sldId id="266" r:id="rId9"/>
    <p:sldId id="358" r:id="rId10"/>
  </p:sldIdLst>
  <p:sldSz cx="12192000" cy="6858000"/>
  <p:notesSz cx="6797675" cy="9926638"/>
  <p:defaultTextStyle>
    <a:defPPr>
      <a:defRPr lang="hu-H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crosoft Office User" initials="Office" lastIdx="1" clrIdx="0">
    <p:extLst>
      <p:ext uri="{19B8F6BF-5375-455C-9EA6-DF929625EA0E}">
        <p15:presenceInfo xmlns:p15="http://schemas.microsoft.com/office/powerpoint/2012/main" userId="Microsoft Office Us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930" autoAdjust="0"/>
    <p:restoredTop sz="94578" autoAdjust="0"/>
  </p:normalViewPr>
  <p:slideViewPr>
    <p:cSldViewPr>
      <p:cViewPr varScale="1">
        <p:scale>
          <a:sx n="108" d="100"/>
          <a:sy n="108" d="100"/>
        </p:scale>
        <p:origin x="488" y="20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53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53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F135DDD2-080E-4306-87BB-A75C82464898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810293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C39778-64D1-4677-9750-9B642DF0F65E}" type="datetimeFigureOut">
              <a:rPr lang="hu-HU" smtClean="0"/>
              <a:t>2020. 01. 31.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4365CC-3A06-4A34-86B2-E36F70464DC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443275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hu-HU"/>
              <a:t>Alcím mintájának szerkesztése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28F48F-44C1-4E4C-8F8D-A845466FAC34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969048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D9DC65-2A2A-4E0E-8649-A6782C03F6B8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735347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F921A0-4ABE-43A3-9011-CAAD36784275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363454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C42A7E-7CBC-4F20-8D35-A43EB747E926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405196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8302FC-59E9-4FFB-A43D-16F0B1BFAFD8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361613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62A2BC-5A0D-4F54-9C59-015C71F693B7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676173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9C0622-C260-4A7A-B078-E9359D7F9E3E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798871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FA5731-181E-4392-A33E-9D3188E61A13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128481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3841B1-D384-42FD-9EB0-E2F71DE1751F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896723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655548-37A7-4294-AD4D-5856ABF28471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17664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u-HU" noProof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F1C744-B9F1-4CEF-9DCB-3DC3C74035E7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592139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/>
              <a:t>Mintacím szerkesztése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/>
              <a:t>Mintaszöveg szerkesztése</a:t>
            </a:r>
          </a:p>
          <a:p>
            <a:pPr lvl="1"/>
            <a:r>
              <a:rPr lang="hu-HU" altLang="hu-HU"/>
              <a:t>Második szint</a:t>
            </a:r>
          </a:p>
          <a:p>
            <a:pPr lvl="2"/>
            <a:r>
              <a:rPr lang="hu-HU" altLang="hu-HU"/>
              <a:t>Harmadik szint</a:t>
            </a:r>
          </a:p>
          <a:p>
            <a:pPr lvl="3"/>
            <a:r>
              <a:rPr lang="hu-HU" altLang="hu-HU"/>
              <a:t>Negyedik szint</a:t>
            </a:r>
          </a:p>
          <a:p>
            <a:pPr lvl="4"/>
            <a:r>
              <a:rPr lang="hu-HU" altLang="hu-HU"/>
              <a:t>Ötödik szint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D88DC6FA-B7E9-456E-9CD5-35C38EC0986E}" type="slidenum">
              <a:rPr lang="hu-HU"/>
              <a:pPr>
                <a:defRPr/>
              </a:pPr>
              <a:t>‹#›</a:t>
            </a:fld>
            <a:endParaRPr lang="hu-HU"/>
          </a:p>
        </p:txBody>
      </p:sp>
      <p:pic>
        <p:nvPicPr>
          <p:cNvPr id="1031" name="Picture 8" descr="SZTE_eng2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1412751" y="1772816"/>
            <a:ext cx="9474448" cy="2058987"/>
          </a:xfrm>
        </p:spPr>
        <p:txBody>
          <a:bodyPr/>
          <a:lstStyle/>
          <a:p>
            <a:r>
              <a:rPr lang="hu-HU" b="1" dirty="0"/>
              <a:t>2.1</a:t>
            </a:r>
            <a:br>
              <a:rPr lang="hu-HU" b="1" dirty="0"/>
            </a:br>
            <a:r>
              <a:rPr lang="hu-HU" sz="3600" b="1" dirty="0"/>
              <a:t>A SZOCIOLÓGIA MÓDSZERTANA</a:t>
            </a:r>
            <a:endParaRPr lang="en-US" b="1" dirty="0"/>
          </a:p>
        </p:txBody>
      </p:sp>
      <p:sp>
        <p:nvSpPr>
          <p:cNvPr id="2051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2333625" y="3933825"/>
            <a:ext cx="7632700" cy="1943100"/>
          </a:xfrm>
        </p:spPr>
        <p:txBody>
          <a:bodyPr/>
          <a:lstStyle/>
          <a:p>
            <a:pPr algn="r"/>
            <a:endParaRPr lang="en-GB" altLang="hu-HU" sz="2400" dirty="0">
              <a:latin typeface="Times New Roman" pitchFamily="18" charset="0"/>
            </a:endParaRPr>
          </a:p>
          <a:p>
            <a:pPr algn="r"/>
            <a:endParaRPr lang="en-GB" altLang="hu-HU" sz="2400" dirty="0">
              <a:latin typeface="Times New Roman" pitchFamily="18" charset="0"/>
            </a:endParaRPr>
          </a:p>
          <a:p>
            <a:pPr algn="r"/>
            <a:endParaRPr lang="en-GB" altLang="hu-HU" sz="2400" dirty="0">
              <a:latin typeface="Times New Roman" pitchFamily="18" charset="0"/>
            </a:endParaRPr>
          </a:p>
        </p:txBody>
      </p:sp>
      <p:pic>
        <p:nvPicPr>
          <p:cNvPr id="2053" name="Kép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29888" y="332656"/>
            <a:ext cx="1257300" cy="1254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FDF49766-9938-A643-A309-C14E466C9F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3600" b="1" dirty="0"/>
              <a:t>A SZOCIOLÓGIA, MINT EMPIRIKUS TUDOMÁNY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7F9B06DD-19A7-5641-BB21-E29D76B808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31504" y="1406887"/>
            <a:ext cx="9950896" cy="4525963"/>
          </a:xfrm>
        </p:spPr>
        <p:txBody>
          <a:bodyPr>
            <a:normAutofit lnSpcReduction="10000"/>
          </a:bodyPr>
          <a:lstStyle/>
          <a:p>
            <a:r>
              <a:rPr lang="hu-HU" dirty="0"/>
              <a:t>„Van” tudománya</a:t>
            </a:r>
          </a:p>
          <a:p>
            <a:r>
              <a:rPr lang="hu-HU" dirty="0"/>
              <a:t>Probléma --» meglévő ismeretek alapján magyarázni vagy új hipotézis alkotása</a:t>
            </a:r>
          </a:p>
          <a:p>
            <a:r>
              <a:rPr lang="hu-HU" dirty="0"/>
              <a:t>Folyamat:</a:t>
            </a:r>
          </a:p>
          <a:p>
            <a:pPr marL="971550" lvl="1" indent="-514350">
              <a:buFont typeface="+mj-lt"/>
              <a:buAutoNum type="arabicPeriod"/>
            </a:pPr>
            <a:r>
              <a:rPr lang="hu-HU" dirty="0"/>
              <a:t>Probléma felmerülése</a:t>
            </a:r>
          </a:p>
          <a:p>
            <a:pPr marL="971550" lvl="1" indent="-514350">
              <a:buFont typeface="+mj-lt"/>
              <a:buAutoNum type="arabicPeriod"/>
            </a:pPr>
            <a:r>
              <a:rPr lang="hu-HU" dirty="0"/>
              <a:t>Hipotézisek megfogalmazása</a:t>
            </a:r>
          </a:p>
          <a:p>
            <a:pPr marL="971550" lvl="1" indent="-514350">
              <a:buFont typeface="+mj-lt"/>
              <a:buAutoNum type="arabicPeriod"/>
            </a:pPr>
            <a:r>
              <a:rPr lang="hu-HU" dirty="0"/>
              <a:t>Hipotézisek mérhetősége</a:t>
            </a:r>
          </a:p>
          <a:p>
            <a:pPr marL="971550" lvl="1" indent="-514350">
              <a:buFont typeface="+mj-lt"/>
              <a:buAutoNum type="arabicPeriod"/>
            </a:pPr>
            <a:r>
              <a:rPr lang="hu-HU" dirty="0"/>
              <a:t>Adatgyűjtés</a:t>
            </a:r>
          </a:p>
          <a:p>
            <a:pPr marL="971550" lvl="1" indent="-514350">
              <a:buFont typeface="+mj-lt"/>
              <a:buAutoNum type="arabicPeriod"/>
            </a:pPr>
            <a:r>
              <a:rPr lang="hu-HU" dirty="0"/>
              <a:t>Adatok feldolgozása</a:t>
            </a:r>
          </a:p>
        </p:txBody>
      </p:sp>
    </p:spTree>
    <p:extLst>
      <p:ext uri="{BB962C8B-B14F-4D97-AF65-F5344CB8AC3E}">
        <p14:creationId xmlns:p14="http://schemas.microsoft.com/office/powerpoint/2010/main" val="8875940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3C557E01-79AE-7C40-A719-B67E23D0D0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/>
              <a:t>AZ ADATGYŰJTÉS FORRÁSAI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22E1D904-7D25-DC40-813B-76D052CFB8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59496" y="1556792"/>
            <a:ext cx="10022904" cy="4525963"/>
          </a:xfrm>
        </p:spPr>
        <p:txBody>
          <a:bodyPr/>
          <a:lstStyle/>
          <a:p>
            <a:r>
              <a:rPr lang="hu-HU" dirty="0"/>
              <a:t>Szekunder (másodlagos) források: már rendelkezésre álló információk elemzése</a:t>
            </a:r>
          </a:p>
          <a:p>
            <a:pPr marL="0" indent="0">
              <a:buNone/>
            </a:pPr>
            <a:endParaRPr lang="hu-HU" dirty="0"/>
          </a:p>
          <a:p>
            <a:r>
              <a:rPr lang="hu-HU" dirty="0"/>
              <a:t>Primer (elsődleges) források: új információk gyűjtése:</a:t>
            </a:r>
          </a:p>
          <a:p>
            <a:pPr lvl="1"/>
            <a:r>
              <a:rPr lang="hu-HU" dirty="0"/>
              <a:t>megkérdezés</a:t>
            </a:r>
          </a:p>
          <a:p>
            <a:pPr lvl="1"/>
            <a:r>
              <a:rPr lang="hu-HU" dirty="0"/>
              <a:t>megfigyelés</a:t>
            </a:r>
          </a:p>
          <a:p>
            <a:pPr lvl="1"/>
            <a:r>
              <a:rPr lang="hu-HU" dirty="0"/>
              <a:t>kísérlet</a:t>
            </a:r>
          </a:p>
        </p:txBody>
      </p:sp>
    </p:spTree>
    <p:extLst>
      <p:ext uri="{BB962C8B-B14F-4D97-AF65-F5344CB8AC3E}">
        <p14:creationId xmlns:p14="http://schemas.microsoft.com/office/powerpoint/2010/main" val="17359604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4000" b="1" dirty="0"/>
              <a:t>VALÓS OKSÁGI KAPCSOLAT KÉT VÁLTOZÓ KÖZÖTT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127448" y="1628800"/>
            <a:ext cx="6912768" cy="4525963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hu-HU" sz="2800" dirty="0"/>
              <a:t>Az ok időben megelőzi az okozatot</a:t>
            </a:r>
          </a:p>
          <a:p>
            <a:pPr marL="514350" indent="-514350">
              <a:buFont typeface="+mj-lt"/>
              <a:buAutoNum type="arabicPeriod"/>
            </a:pPr>
            <a:endParaRPr lang="hu-HU" sz="2800" dirty="0"/>
          </a:p>
          <a:p>
            <a:pPr marL="514350" indent="-514350">
              <a:buFont typeface="+mj-lt"/>
              <a:buAutoNum type="arabicPeriod"/>
            </a:pPr>
            <a:r>
              <a:rPr lang="hu-HU" sz="2800" dirty="0"/>
              <a:t>A kettő között empirikus </a:t>
            </a:r>
            <a:r>
              <a:rPr lang="hu-HU" sz="2800" dirty="0" err="1"/>
              <a:t>együttjárás</a:t>
            </a:r>
            <a:r>
              <a:rPr lang="hu-HU" sz="2800" dirty="0"/>
              <a:t> van</a:t>
            </a:r>
          </a:p>
          <a:p>
            <a:pPr marL="514350" indent="-514350">
              <a:buFont typeface="+mj-lt"/>
              <a:buAutoNum type="arabicPeriod"/>
            </a:pPr>
            <a:endParaRPr lang="hu-HU" sz="2800" dirty="0"/>
          </a:p>
          <a:p>
            <a:pPr marL="514350" indent="-514350">
              <a:buFont typeface="+mj-lt"/>
              <a:buAutoNum type="arabicPeriod"/>
            </a:pPr>
            <a:r>
              <a:rPr lang="hu-HU" sz="2800" dirty="0"/>
              <a:t>Nem egy harmadik változó hatására jött létre az eredmény</a:t>
            </a:r>
          </a:p>
        </p:txBody>
      </p:sp>
      <p:pic>
        <p:nvPicPr>
          <p:cNvPr id="5" name="Kép 4">
            <a:extLst>
              <a:ext uri="{FF2B5EF4-FFF2-40B4-BE49-F238E27FC236}">
                <a16:creationId xmlns:a16="http://schemas.microsoft.com/office/drawing/2014/main" id="{CDD2528B-DE81-714F-A6BE-DE1D36E1283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84232" y="2177281"/>
            <a:ext cx="3284984" cy="32849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87620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ím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/>
              <a:t>OKSÁGI KAPCSOLATOK</a:t>
            </a:r>
          </a:p>
        </p:txBody>
      </p:sp>
      <p:sp>
        <p:nvSpPr>
          <p:cNvPr id="8" name="Tartalom helye 7"/>
          <p:cNvSpPr>
            <a:spLocks noGrp="1"/>
          </p:cNvSpPr>
          <p:nvPr>
            <p:ph idx="1"/>
          </p:nvPr>
        </p:nvSpPr>
        <p:spPr>
          <a:xfrm>
            <a:off x="609600" y="1268761"/>
            <a:ext cx="10972800" cy="4857404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P</a:t>
            </a:r>
            <a:r>
              <a:rPr lang="hu-HU" dirty="0" err="1"/>
              <a:t>élda</a:t>
            </a:r>
            <a:endParaRPr lang="hu-HU" dirty="0"/>
          </a:p>
          <a:p>
            <a:pPr lvl="1"/>
            <a:r>
              <a:rPr lang="hu-HU" dirty="0"/>
              <a:t>Magasabb iskolai végzettség nagyobb eséllyel jár együtt a jó keresettel és fordítva » egyenes oksági kapcsolat</a:t>
            </a:r>
          </a:p>
          <a:p>
            <a:pPr lvl="1"/>
            <a:endParaRPr lang="hu-HU" dirty="0"/>
          </a:p>
          <a:p>
            <a:pPr lvl="1"/>
            <a:r>
              <a:rPr lang="hu-HU" dirty="0"/>
              <a:t>A magasabb iskolai végzettségi szint az előítéletesség alacsonyabb szintjével jár együtt és fordítva » fordított oksági kapcsolat</a:t>
            </a:r>
          </a:p>
          <a:p>
            <a:pPr lvl="1"/>
            <a:endParaRPr lang="hu-HU" dirty="0"/>
          </a:p>
          <a:p>
            <a:pPr marL="514350" indent="-514350">
              <a:buFont typeface="+mj-lt"/>
              <a:buAutoNum type="arabicPeriod"/>
            </a:pPr>
            <a:r>
              <a:rPr lang="hu-HU" dirty="0"/>
              <a:t>Példa:</a:t>
            </a:r>
          </a:p>
          <a:p>
            <a:pPr lvl="1"/>
            <a:r>
              <a:rPr lang="hu-HU" dirty="0"/>
              <a:t>A nagyobb cipőméret fejlettebb matematikai készségekkel jár együtt és fordítva</a:t>
            </a:r>
          </a:p>
          <a:p>
            <a:pPr lvl="2"/>
            <a:r>
              <a:rPr lang="hu-HU" dirty="0"/>
              <a:t>Látszólagos oksági kapcsolat </a:t>
            </a:r>
          </a:p>
          <a:p>
            <a:pPr lvl="2"/>
            <a:r>
              <a:rPr lang="hu-HU" dirty="0"/>
              <a:t>Valós oksági kapcsolat » Életkor</a:t>
            </a:r>
          </a:p>
          <a:p>
            <a:pPr lvl="1"/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8334577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/>
              <a:t>MINTAVÉTELI MÓDSZEREK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911424" y="1268761"/>
            <a:ext cx="10670976" cy="4392488"/>
          </a:xfrm>
        </p:spPr>
        <p:txBody>
          <a:bodyPr/>
          <a:lstStyle/>
          <a:p>
            <a:r>
              <a:rPr lang="hu-HU" dirty="0"/>
              <a:t>Populáció – sokaság</a:t>
            </a:r>
          </a:p>
          <a:p>
            <a:endParaRPr lang="hu-HU" dirty="0"/>
          </a:p>
          <a:p>
            <a:r>
              <a:rPr lang="hu-HU" dirty="0"/>
              <a:t>Minta alapján következtetéseket akarunk levonni a populációra vonatkozóan</a:t>
            </a:r>
          </a:p>
          <a:p>
            <a:endParaRPr lang="hu-HU" dirty="0"/>
          </a:p>
          <a:p>
            <a:r>
              <a:rPr lang="hu-HU" dirty="0"/>
              <a:t>Valószínűségi mintavétel 	REPREZENTATÍV</a:t>
            </a:r>
          </a:p>
          <a:p>
            <a:endParaRPr lang="hu-HU" dirty="0"/>
          </a:p>
          <a:p>
            <a:r>
              <a:rPr lang="hu-HU" dirty="0"/>
              <a:t>Sok esetben ez nem lehetséges vagy nem célravezető</a:t>
            </a:r>
          </a:p>
        </p:txBody>
      </p:sp>
    </p:spTree>
    <p:extLst>
      <p:ext uri="{BB962C8B-B14F-4D97-AF65-F5344CB8AC3E}">
        <p14:creationId xmlns:p14="http://schemas.microsoft.com/office/powerpoint/2010/main" val="41194076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/>
              <a:t>NEM VALÓSZÍNŰSÉGI MINTAVÉTEL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055440" y="1388517"/>
            <a:ext cx="10382944" cy="4525963"/>
          </a:xfrm>
        </p:spPr>
        <p:txBody>
          <a:bodyPr>
            <a:normAutofit fontScale="92500" lnSpcReduction="20000"/>
          </a:bodyPr>
          <a:lstStyle/>
          <a:p>
            <a:r>
              <a:rPr lang="hu-HU" dirty="0"/>
              <a:t>Egyszerűen elérhető alanyok</a:t>
            </a:r>
          </a:p>
          <a:p>
            <a:r>
              <a:rPr lang="hu-HU" dirty="0"/>
              <a:t>Szakértői kiválasztás</a:t>
            </a:r>
          </a:p>
          <a:p>
            <a:r>
              <a:rPr lang="hu-HU" dirty="0"/>
              <a:t>Hólabda módszer</a:t>
            </a:r>
          </a:p>
          <a:p>
            <a:r>
              <a:rPr lang="hu-HU" dirty="0"/>
              <a:t>Kvótás mintavétel</a:t>
            </a:r>
          </a:p>
          <a:p>
            <a:r>
              <a:rPr lang="hu-HU" dirty="0"/>
              <a:t>Informátorok kiválasztása</a:t>
            </a:r>
          </a:p>
          <a:p>
            <a:pPr lvl="1"/>
            <a:r>
              <a:rPr lang="hu-HU" dirty="0"/>
              <a:t>Cél: gazdag anyag, széleskörű és sokféle információ összegyűjtése!</a:t>
            </a:r>
          </a:p>
          <a:p>
            <a:endParaRPr lang="hu-HU" dirty="0"/>
          </a:p>
          <a:p>
            <a:r>
              <a:rPr lang="hu-HU" dirty="0"/>
              <a:t>Hasznos módszerek, de tisztában kell lennünk a korlátaival!</a:t>
            </a:r>
          </a:p>
        </p:txBody>
      </p:sp>
    </p:spTree>
    <p:extLst>
      <p:ext uri="{BB962C8B-B14F-4D97-AF65-F5344CB8AC3E}">
        <p14:creationId xmlns:p14="http://schemas.microsoft.com/office/powerpoint/2010/main" val="27236752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65ED7360-45FF-E745-BDF7-7CFAB91A61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484915" y="2708920"/>
            <a:ext cx="10972800" cy="1143000"/>
          </a:xfrm>
        </p:spPr>
        <p:txBody>
          <a:bodyPr/>
          <a:lstStyle/>
          <a:p>
            <a:r>
              <a:rPr lang="hu-HU" dirty="0"/>
              <a:t>KÖSZÖNÖM A FIGYELMET!</a:t>
            </a:r>
            <a:br>
              <a:rPr lang="hu-HU" dirty="0"/>
            </a:br>
            <a:r>
              <a:rPr lang="hu-HU" dirty="0"/>
              <a:t>vége az 2.1 diasornak</a:t>
            </a:r>
          </a:p>
        </p:txBody>
      </p:sp>
      <p:pic>
        <p:nvPicPr>
          <p:cNvPr id="4" name="Kép 3">
            <a:extLst>
              <a:ext uri="{FF2B5EF4-FFF2-40B4-BE49-F238E27FC236}">
                <a16:creationId xmlns:a16="http://schemas.microsoft.com/office/drawing/2014/main" id="{97C68024-B9F6-7940-B23D-B43807FC99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20336" y="1772816"/>
            <a:ext cx="2735098" cy="364502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6773303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Tartalom helye 5">
            <a:extLst>
              <a:ext uri="{FF2B5EF4-FFF2-40B4-BE49-F238E27FC236}">
                <a16:creationId xmlns:a16="http://schemas.microsoft.com/office/drawing/2014/main" id="{47F7134C-E21E-704B-89DE-BE20D2C0CA6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783632" y="1196752"/>
            <a:ext cx="6765027" cy="37997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6157095"/>
      </p:ext>
    </p:extLst>
  </p:cSld>
  <p:clrMapOvr>
    <a:masterClrMapping/>
  </p:clrMapOvr>
</p:sld>
</file>

<file path=ppt/theme/theme1.xml><?xml version="1.0" encoding="utf-8"?>
<a:theme xmlns:a="http://schemas.openxmlformats.org/drawingml/2006/main" name="Alapértelmezett terv">
  <a:themeElements>
    <a:clrScheme name="Alapértelmezett terv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lapértelmezett terv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Alapértelmezett terv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é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25270</TotalTime>
  <Words>197</Words>
  <Application>Microsoft Macintosh PowerPoint</Application>
  <PresentationFormat>Szélesvásznú</PresentationFormat>
  <Paragraphs>52</Paragraphs>
  <Slides>9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9</vt:i4>
      </vt:variant>
    </vt:vector>
  </HeadingPairs>
  <TitlesOfParts>
    <vt:vector size="13" baseType="lpstr">
      <vt:lpstr>Arial</vt:lpstr>
      <vt:lpstr>Calibri</vt:lpstr>
      <vt:lpstr>Times New Roman</vt:lpstr>
      <vt:lpstr>Alapértelmezett terv</vt:lpstr>
      <vt:lpstr>2.1 A SZOCIOLÓGIA MÓDSZERTANA</vt:lpstr>
      <vt:lpstr>A SZOCIOLÓGIA, MINT EMPIRIKUS TUDOMÁNY</vt:lpstr>
      <vt:lpstr>AZ ADATGYŰJTÉS FORRÁSAI</vt:lpstr>
      <vt:lpstr>VALÓS OKSÁGI KAPCSOLAT KÉT VÁLTOZÓ KÖZÖTT</vt:lpstr>
      <vt:lpstr>OKSÁGI KAPCSOLATOK</vt:lpstr>
      <vt:lpstr>MINTAVÉTELI MÓDSZEREK</vt:lpstr>
      <vt:lpstr>NEM VALÓSZÍNŰSÉGI MINTAVÉTEL</vt:lpstr>
      <vt:lpstr>KÖSZÖNÖM A FIGYELMET! vége az 2.1 diasornak</vt:lpstr>
      <vt:lpstr>PowerPoint-bemutató</vt:lpstr>
    </vt:vector>
  </TitlesOfParts>
  <Company>SZTE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University of Szeged</dc:title>
  <dc:creator>GTK</dc:creator>
  <cp:lastModifiedBy>Microsoft Office User</cp:lastModifiedBy>
  <cp:revision>359</cp:revision>
  <cp:lastPrinted>2012-05-08T09:09:47Z</cp:lastPrinted>
  <dcterms:created xsi:type="dcterms:W3CDTF">2004-11-03T13:38:10Z</dcterms:created>
  <dcterms:modified xsi:type="dcterms:W3CDTF">2020-01-31T08:40:01Z</dcterms:modified>
</cp:coreProperties>
</file>