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7" r:id="rId3"/>
    <p:sldId id="268" r:id="rId4"/>
    <p:sldId id="269" r:id="rId5"/>
    <p:sldId id="270" r:id="rId6"/>
    <p:sldId id="271" r:id="rId7"/>
    <p:sldId id="266" r:id="rId8"/>
    <p:sldId id="272" r:id="rId9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94578" autoAdjust="0"/>
  </p:normalViewPr>
  <p:slideViewPr>
    <p:cSldViewPr>
      <p:cViewPr varScale="1">
        <p:scale>
          <a:sx n="108" d="100"/>
          <a:sy n="108" d="100"/>
        </p:scale>
        <p:origin x="488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D19EF-241B-454C-9182-332F3838B212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BAE2D074-8874-C046-A812-18BA06786600}">
      <dgm:prSet phldrT="[Szöveg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hu-HU" dirty="0"/>
            <a:t>Nagy elméletek</a:t>
          </a:r>
        </a:p>
      </dgm:t>
    </dgm:pt>
    <dgm:pt modelId="{53974977-90F4-134B-BACA-DB689B39E649}" type="parTrans" cxnId="{D00B35C7-C42A-F643-B3A6-F192EB4B48B7}">
      <dgm:prSet/>
      <dgm:spPr/>
      <dgm:t>
        <a:bodyPr/>
        <a:lstStyle/>
        <a:p>
          <a:endParaRPr lang="hu-HU"/>
        </a:p>
      </dgm:t>
    </dgm:pt>
    <dgm:pt modelId="{BD46E694-59DF-AC44-B9B9-071C7AC38383}" type="sibTrans" cxnId="{D00B35C7-C42A-F643-B3A6-F192EB4B48B7}">
      <dgm:prSet/>
      <dgm:spPr/>
      <dgm:t>
        <a:bodyPr/>
        <a:lstStyle/>
        <a:p>
          <a:endParaRPr lang="hu-HU"/>
        </a:p>
      </dgm:t>
    </dgm:pt>
    <dgm:pt modelId="{1771293C-74C9-9C49-8113-ABE1AB53DFC1}">
      <dgm:prSet phldrT="[Szöveg]"/>
      <dgm:spPr>
        <a:solidFill>
          <a:srgbClr val="7030A0"/>
        </a:solidFill>
      </dgm:spPr>
      <dgm:t>
        <a:bodyPr/>
        <a:lstStyle/>
        <a:p>
          <a:r>
            <a:rPr lang="hu-HU" dirty="0"/>
            <a:t>Középszintű</a:t>
          </a:r>
        </a:p>
        <a:p>
          <a:r>
            <a:rPr lang="hu-HU" dirty="0"/>
            <a:t>elmélet</a:t>
          </a:r>
        </a:p>
      </dgm:t>
    </dgm:pt>
    <dgm:pt modelId="{9C389427-377B-5143-BCA7-A1AC81A5F805}" type="parTrans" cxnId="{D261C9AF-947E-494D-B3FC-EA3E0C131FB3}">
      <dgm:prSet/>
      <dgm:spPr/>
      <dgm:t>
        <a:bodyPr/>
        <a:lstStyle/>
        <a:p>
          <a:endParaRPr lang="hu-HU"/>
        </a:p>
      </dgm:t>
    </dgm:pt>
    <dgm:pt modelId="{EC6C0ED9-4000-3846-8191-CB216647FEF6}" type="sibTrans" cxnId="{D261C9AF-947E-494D-B3FC-EA3E0C131FB3}">
      <dgm:prSet/>
      <dgm:spPr/>
      <dgm:t>
        <a:bodyPr/>
        <a:lstStyle/>
        <a:p>
          <a:endParaRPr lang="hu-HU"/>
        </a:p>
      </dgm:t>
    </dgm:pt>
    <dgm:pt modelId="{1F5E60DC-EF7B-864C-8911-87212243A111}">
      <dgm:prSet phldrT="[Szöveg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hu-HU" dirty="0"/>
            <a:t>Munka-hipotézisek</a:t>
          </a:r>
        </a:p>
      </dgm:t>
    </dgm:pt>
    <dgm:pt modelId="{96D3C9FC-9FA6-6B44-B597-1B9845440821}" type="parTrans" cxnId="{40C02E8E-9440-F74F-80B6-1271BA6B8A76}">
      <dgm:prSet/>
      <dgm:spPr/>
      <dgm:t>
        <a:bodyPr/>
        <a:lstStyle/>
        <a:p>
          <a:endParaRPr lang="hu-HU"/>
        </a:p>
      </dgm:t>
    </dgm:pt>
    <dgm:pt modelId="{F7866FF0-3A8F-084C-866E-7DFA26776C58}" type="sibTrans" cxnId="{40C02E8E-9440-F74F-80B6-1271BA6B8A76}">
      <dgm:prSet/>
      <dgm:spPr/>
      <dgm:t>
        <a:bodyPr/>
        <a:lstStyle/>
        <a:p>
          <a:endParaRPr lang="hu-HU"/>
        </a:p>
      </dgm:t>
    </dgm:pt>
    <dgm:pt modelId="{7FF28705-BB5B-6047-9E60-1B7256F80F24}" type="pres">
      <dgm:prSet presAssocID="{8A8D19EF-241B-454C-9182-332F3838B212}" presName="Name0" presStyleCnt="0">
        <dgm:presLayoutVars>
          <dgm:dir/>
          <dgm:animLvl val="lvl"/>
          <dgm:resizeHandles val="exact"/>
        </dgm:presLayoutVars>
      </dgm:prSet>
      <dgm:spPr/>
    </dgm:pt>
    <dgm:pt modelId="{B8B59044-F1A9-8244-A53B-CBE6369EC570}" type="pres">
      <dgm:prSet presAssocID="{BAE2D074-8874-C046-A812-18BA0678660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33C9268-486F-1F48-AE4C-B0F1EDDC61BB}" type="pres">
      <dgm:prSet presAssocID="{BD46E694-59DF-AC44-B9B9-071C7AC38383}" presName="parTxOnlySpace" presStyleCnt="0"/>
      <dgm:spPr/>
    </dgm:pt>
    <dgm:pt modelId="{3253FD32-A951-DD46-A469-2A44BF2F6DFD}" type="pres">
      <dgm:prSet presAssocID="{1771293C-74C9-9C49-8113-ABE1AB53DFC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EFD571E-C989-D34B-9087-8C16F16CAAE1}" type="pres">
      <dgm:prSet presAssocID="{EC6C0ED9-4000-3846-8191-CB216647FEF6}" presName="parTxOnlySpace" presStyleCnt="0"/>
      <dgm:spPr/>
    </dgm:pt>
    <dgm:pt modelId="{40E3749D-9984-2049-AA37-6D77AB8A266E}" type="pres">
      <dgm:prSet presAssocID="{1F5E60DC-EF7B-864C-8911-87212243A11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684BB0A-7A44-0345-93E9-32E7FA48B0DB}" type="presOf" srcId="{BAE2D074-8874-C046-A812-18BA06786600}" destId="{B8B59044-F1A9-8244-A53B-CBE6369EC570}" srcOrd="0" destOrd="0" presId="urn:microsoft.com/office/officeart/2005/8/layout/chevron1"/>
    <dgm:cxn modelId="{DCAB944D-CB38-5448-9BE3-A49BF2C00077}" type="presOf" srcId="{1F5E60DC-EF7B-864C-8911-87212243A111}" destId="{40E3749D-9984-2049-AA37-6D77AB8A266E}" srcOrd="0" destOrd="0" presId="urn:microsoft.com/office/officeart/2005/8/layout/chevron1"/>
    <dgm:cxn modelId="{40C02E8E-9440-F74F-80B6-1271BA6B8A76}" srcId="{8A8D19EF-241B-454C-9182-332F3838B212}" destId="{1F5E60DC-EF7B-864C-8911-87212243A111}" srcOrd="2" destOrd="0" parTransId="{96D3C9FC-9FA6-6B44-B597-1B9845440821}" sibTransId="{F7866FF0-3A8F-084C-866E-7DFA26776C58}"/>
    <dgm:cxn modelId="{B8B7C58F-4629-3249-9935-E88949E5937C}" type="presOf" srcId="{8A8D19EF-241B-454C-9182-332F3838B212}" destId="{7FF28705-BB5B-6047-9E60-1B7256F80F24}" srcOrd="0" destOrd="0" presId="urn:microsoft.com/office/officeart/2005/8/layout/chevron1"/>
    <dgm:cxn modelId="{D261C9AF-947E-494D-B3FC-EA3E0C131FB3}" srcId="{8A8D19EF-241B-454C-9182-332F3838B212}" destId="{1771293C-74C9-9C49-8113-ABE1AB53DFC1}" srcOrd="1" destOrd="0" parTransId="{9C389427-377B-5143-BCA7-A1AC81A5F805}" sibTransId="{EC6C0ED9-4000-3846-8191-CB216647FEF6}"/>
    <dgm:cxn modelId="{D00B35C7-C42A-F643-B3A6-F192EB4B48B7}" srcId="{8A8D19EF-241B-454C-9182-332F3838B212}" destId="{BAE2D074-8874-C046-A812-18BA06786600}" srcOrd="0" destOrd="0" parTransId="{53974977-90F4-134B-BACA-DB689B39E649}" sibTransId="{BD46E694-59DF-AC44-B9B9-071C7AC38383}"/>
    <dgm:cxn modelId="{0E261AE7-ECA3-1B4B-A504-63EF108D1346}" type="presOf" srcId="{1771293C-74C9-9C49-8113-ABE1AB53DFC1}" destId="{3253FD32-A951-DD46-A469-2A44BF2F6DFD}" srcOrd="0" destOrd="0" presId="urn:microsoft.com/office/officeart/2005/8/layout/chevron1"/>
    <dgm:cxn modelId="{E44FDF05-CF41-9148-889D-74F57778E1F5}" type="presParOf" srcId="{7FF28705-BB5B-6047-9E60-1B7256F80F24}" destId="{B8B59044-F1A9-8244-A53B-CBE6369EC570}" srcOrd="0" destOrd="0" presId="urn:microsoft.com/office/officeart/2005/8/layout/chevron1"/>
    <dgm:cxn modelId="{C8EEB7C1-9598-994C-812D-96AD14121B3F}" type="presParOf" srcId="{7FF28705-BB5B-6047-9E60-1B7256F80F24}" destId="{033C9268-486F-1F48-AE4C-B0F1EDDC61BB}" srcOrd="1" destOrd="0" presId="urn:microsoft.com/office/officeart/2005/8/layout/chevron1"/>
    <dgm:cxn modelId="{E72ACFFE-8905-3740-A2A5-C7DEDFF82531}" type="presParOf" srcId="{7FF28705-BB5B-6047-9E60-1B7256F80F24}" destId="{3253FD32-A951-DD46-A469-2A44BF2F6DFD}" srcOrd="2" destOrd="0" presId="urn:microsoft.com/office/officeart/2005/8/layout/chevron1"/>
    <dgm:cxn modelId="{798790FE-A20D-534F-8AD4-E7878C9A65AE}" type="presParOf" srcId="{7FF28705-BB5B-6047-9E60-1B7256F80F24}" destId="{9EFD571E-C989-D34B-9087-8C16F16CAAE1}" srcOrd="3" destOrd="0" presId="urn:microsoft.com/office/officeart/2005/8/layout/chevron1"/>
    <dgm:cxn modelId="{654161B6-D129-C748-9314-CEBE35CFC8A2}" type="presParOf" srcId="{7FF28705-BB5B-6047-9E60-1B7256F80F24}" destId="{40E3749D-9984-2049-AA37-6D77AB8A266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59044-F1A9-8244-A53B-CBE6369EC570}">
      <dsp:nvSpPr>
        <dsp:cNvPr id="0" name=""/>
        <dsp:cNvSpPr/>
      </dsp:nvSpPr>
      <dsp:spPr>
        <a:xfrm>
          <a:off x="2182" y="886740"/>
          <a:ext cx="2658575" cy="1063430"/>
        </a:xfrm>
        <a:prstGeom prst="chevron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Nagy elméletek</a:t>
          </a:r>
        </a:p>
      </dsp:txBody>
      <dsp:txXfrm>
        <a:off x="533897" y="886740"/>
        <a:ext cx="1595145" cy="1063430"/>
      </dsp:txXfrm>
    </dsp:sp>
    <dsp:sp modelId="{3253FD32-A951-DD46-A469-2A44BF2F6DFD}">
      <dsp:nvSpPr>
        <dsp:cNvPr id="0" name=""/>
        <dsp:cNvSpPr/>
      </dsp:nvSpPr>
      <dsp:spPr>
        <a:xfrm>
          <a:off x="2394900" y="886740"/>
          <a:ext cx="2658575" cy="1063430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Középszintű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elmélet</a:t>
          </a:r>
        </a:p>
      </dsp:txBody>
      <dsp:txXfrm>
        <a:off x="2926615" y="886740"/>
        <a:ext cx="1595145" cy="1063430"/>
      </dsp:txXfrm>
    </dsp:sp>
    <dsp:sp modelId="{40E3749D-9984-2049-AA37-6D77AB8A266E}">
      <dsp:nvSpPr>
        <dsp:cNvPr id="0" name=""/>
        <dsp:cNvSpPr/>
      </dsp:nvSpPr>
      <dsp:spPr>
        <a:xfrm>
          <a:off x="4787618" y="886740"/>
          <a:ext cx="2658575" cy="1063430"/>
        </a:xfrm>
        <a:prstGeom prst="chevron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Munka-hipotézisek</a:t>
          </a:r>
        </a:p>
      </dsp:txBody>
      <dsp:txXfrm>
        <a:off x="5319333" y="886740"/>
        <a:ext cx="1595145" cy="1063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5DDD2-080E-4306-87BB-A75C824648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02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9778-64D1-4677-9750-9B642DF0F65E}" type="datetimeFigureOut">
              <a:rPr lang="hu-HU" smtClean="0"/>
              <a:t>2020. 01. 31.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65CC-3A06-4A34-86B2-E36F7046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3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F48F-44C1-4E4C-8F8D-A845466FAC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9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DC65-2A2A-4E0E-8649-A6782C03F6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5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921A0-4ABE-43A3-9011-CAAD367842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3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42A7E-7CBC-4F20-8D35-A43EB747E9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302FC-59E9-4FFB-A43D-16F0B1BFAF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16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2BC-5A0D-4F54-9C59-015C71F693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6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C0622-C260-4A7A-B078-E9359D7F9E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8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A5731-181E-4392-A33E-9D3188E61A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8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841B1-D384-42FD-9EB0-E2F71DE175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6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5548-37A7-4294-AD4D-5856ABF284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6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C744-B9F1-4CEF-9DCB-3DC3C74035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2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8DC6FA-B7E9-456E-9CD5-35C38EC098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12751" y="1772816"/>
            <a:ext cx="9474448" cy="2058987"/>
          </a:xfrm>
        </p:spPr>
        <p:txBody>
          <a:bodyPr/>
          <a:lstStyle/>
          <a:p>
            <a:r>
              <a:rPr lang="hu-HU" b="1" dirty="0"/>
              <a:t>1.3</a:t>
            </a:r>
            <a:br>
              <a:rPr lang="hu-HU" b="1" dirty="0"/>
            </a:br>
            <a:r>
              <a:rPr lang="hu-HU" b="1" dirty="0"/>
              <a:t>A XX. SZÁZAD ÉS A SZOCIOLÓGIA</a:t>
            </a:r>
            <a:r>
              <a:rPr lang="hu-HU" dirty="0"/>
              <a:t> </a:t>
            </a:r>
            <a:endParaRPr lang="en-US" b="1" dirty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3625" y="3933825"/>
            <a:ext cx="7632700" cy="1943100"/>
          </a:xfrm>
        </p:spPr>
        <p:txBody>
          <a:bodyPr/>
          <a:lstStyle/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</p:txBody>
      </p:sp>
      <p:pic>
        <p:nvPicPr>
          <p:cNvPr id="2053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332656"/>
            <a:ext cx="12573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D9F868-A9F0-854A-93CA-46E35454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ELVÁNDORLÁS IDŐSZAKA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862BC3-53DC-3F48-8888-B8502AC04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Okok:</a:t>
            </a:r>
          </a:p>
          <a:p>
            <a:pPr lvl="1"/>
            <a:r>
              <a:rPr lang="hu-HU" dirty="0"/>
              <a:t>I. Világháború</a:t>
            </a:r>
          </a:p>
          <a:p>
            <a:pPr lvl="1"/>
            <a:r>
              <a:rPr lang="hu-HU" dirty="0"/>
              <a:t>Gazdasági válság</a:t>
            </a:r>
          </a:p>
          <a:p>
            <a:pPr lvl="1"/>
            <a:r>
              <a:rPr lang="hu-HU" dirty="0"/>
              <a:t>Szélsőjobboldali erők hatalomra </a:t>
            </a:r>
          </a:p>
          <a:p>
            <a:pPr lvl="1"/>
            <a:r>
              <a:rPr lang="hu-HU" dirty="0"/>
              <a:t>Nem találtak megfelelő támogatottságot a kutatók</a:t>
            </a:r>
          </a:p>
          <a:p>
            <a:pPr lvl="1"/>
            <a:endParaRPr lang="hu-HU" dirty="0"/>
          </a:p>
          <a:p>
            <a:r>
              <a:rPr lang="hu-HU" dirty="0"/>
              <a:t>A szociológia művelése az USA-ba tevődik át</a:t>
            </a:r>
          </a:p>
        </p:txBody>
      </p:sp>
    </p:spTree>
    <p:extLst>
      <p:ext uri="{BB962C8B-B14F-4D97-AF65-F5344CB8AC3E}">
        <p14:creationId xmlns:p14="http://schemas.microsoft.com/office/powerpoint/2010/main" val="219755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F9F365-4288-CF48-9E50-FA722478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SZOCIOLÓGIA A KÉT VILÁGHÁBORÚ KÖZÖTT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5027A-2CBE-5044-8BA4-DB8CFD14C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600201"/>
            <a:ext cx="10814992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Erősödik az empirikus szociológia hangsúlya – Chicagói iskola-városökológia </a:t>
            </a:r>
          </a:p>
          <a:p>
            <a:r>
              <a:rPr lang="hu-HU" dirty="0"/>
              <a:t>Érdeklődés fókusza: totalitárius rendszerek</a:t>
            </a:r>
          </a:p>
          <a:p>
            <a:r>
              <a:rPr lang="hu-HU" dirty="0"/>
              <a:t>Érdeklődés az emberi viselkedés és a társadalmi viszonyok iránt</a:t>
            </a:r>
          </a:p>
          <a:p>
            <a:pPr lvl="1"/>
            <a:r>
              <a:rPr lang="hu-HU" dirty="0"/>
              <a:t>N. Elias – külső társadalmi kényszer helyébe belső társadalmi kényszer lép</a:t>
            </a:r>
          </a:p>
          <a:p>
            <a:pPr lvl="1"/>
            <a:r>
              <a:rPr lang="hu-HU" dirty="0"/>
              <a:t>G. H. </a:t>
            </a:r>
            <a:r>
              <a:rPr lang="hu-HU" dirty="0" err="1"/>
              <a:t>Mead</a:t>
            </a:r>
            <a:r>
              <a:rPr lang="hu-HU" dirty="0"/>
              <a:t> – szimbolikus </a:t>
            </a:r>
            <a:r>
              <a:rPr lang="hu-HU" dirty="0" err="1"/>
              <a:t>interakcionizmus</a:t>
            </a:r>
            <a:endParaRPr lang="hu-HU" dirty="0"/>
          </a:p>
          <a:p>
            <a:pPr lvl="1"/>
            <a:r>
              <a:rPr lang="hu-HU" dirty="0"/>
              <a:t>G. E. </a:t>
            </a:r>
            <a:r>
              <a:rPr lang="hu-HU" dirty="0" err="1"/>
              <a:t>Mayo</a:t>
            </a:r>
            <a:r>
              <a:rPr lang="hu-HU" dirty="0"/>
              <a:t> – munkaszociológia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Polányi Károly: gazdaság társadalmi beágyazódása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Mannheim Károly: ideológiák vs. utópiák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D87EA68-7D9A-C24B-9677-F1F805FC1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3787846"/>
            <a:ext cx="3132952" cy="23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5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58621A-02C7-F740-A496-5308F4A4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/>
              <a:t>SZOCIOLÓGIAI IRÁNYZATOK A II. VILÁGHÁBORÚ UTÁN (1)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746A183-EC74-954C-B0E8-21618C664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600201"/>
            <a:ext cx="10670976" cy="4525963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A szociológia </a:t>
            </a:r>
            <a:r>
              <a:rPr lang="hu-HU" sz="2800" dirty="0" err="1"/>
              <a:t>professzionalizációja</a:t>
            </a:r>
            <a:r>
              <a:rPr lang="hu-HU" sz="2800" dirty="0"/>
              <a:t>, ágazatokra tagolódása</a:t>
            </a:r>
          </a:p>
          <a:p>
            <a:r>
              <a:rPr lang="hu-HU" sz="2800" dirty="0"/>
              <a:t>Empirikus szociológia</a:t>
            </a:r>
          </a:p>
          <a:p>
            <a:pPr lvl="1"/>
            <a:r>
              <a:rPr lang="hu-HU" sz="2400" dirty="0"/>
              <a:t>Meg lehet-e előre jósolni a nagy társadalmi tendenciákat?</a:t>
            </a:r>
          </a:p>
          <a:p>
            <a:pPr lvl="1"/>
            <a:r>
              <a:rPr lang="hu-HU" sz="2400" dirty="0"/>
              <a:t>R. K. </a:t>
            </a:r>
            <a:r>
              <a:rPr lang="hu-HU" sz="2400" dirty="0" err="1"/>
              <a:t>Merton</a:t>
            </a:r>
            <a:r>
              <a:rPr lang="hu-HU" sz="2400" dirty="0"/>
              <a:t>: középszintű elmélet</a:t>
            </a:r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r>
              <a:rPr lang="hu-HU" sz="2400" dirty="0"/>
              <a:t>K. Popper: megcáfolhatóság</a:t>
            </a:r>
          </a:p>
          <a:p>
            <a:pPr lvl="1"/>
            <a:r>
              <a:rPr lang="hu-HU" sz="2400" dirty="0"/>
              <a:t>P. </a:t>
            </a:r>
            <a:r>
              <a:rPr lang="hu-HU" sz="2400" dirty="0" err="1"/>
              <a:t>Lazarsfeld</a:t>
            </a:r>
            <a:r>
              <a:rPr lang="hu-HU" sz="2400" dirty="0"/>
              <a:t> – mérhető változók használata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56055E5-8C72-AC45-8900-9C515FA1E3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8163041"/>
              </p:ext>
            </p:extLst>
          </p:nvPr>
        </p:nvGraphicFramePr>
        <p:xfrm>
          <a:off x="3287688" y="2780928"/>
          <a:ext cx="7448376" cy="283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lipszis 6">
            <a:extLst>
              <a:ext uri="{FF2B5EF4-FFF2-40B4-BE49-F238E27FC236}">
                <a16:creationId xmlns:a16="http://schemas.microsoft.com/office/drawing/2014/main" id="{DE82277B-ED03-A545-A6F6-2BC6E0B78D3F}"/>
              </a:ext>
            </a:extLst>
          </p:cNvPr>
          <p:cNvSpPr/>
          <p:nvPr/>
        </p:nvSpPr>
        <p:spPr>
          <a:xfrm>
            <a:off x="5247680" y="3299283"/>
            <a:ext cx="3528392" cy="1800200"/>
          </a:xfrm>
          <a:prstGeom prst="ellipse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4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9F218F-7164-BF4E-9C41-8ABF0C0B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SZOCIOLÓGIAI IRÁNYZATOK A II. VILÁGHÁBORÚ UTÁN (2)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90C5F-1A50-0344-AD88-DC2174520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9086800" cy="4608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2400" dirty="0"/>
              <a:t>Funkcionalizmus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hu-HU" sz="2000" dirty="0"/>
              <a:t>A társadalmi intézményeknek, </a:t>
            </a:r>
          </a:p>
          <a:p>
            <a:pPr marL="400050" lvl="1" indent="0">
              <a:buNone/>
            </a:pPr>
            <a:r>
              <a:rPr lang="hu-HU" sz="2000" dirty="0"/>
              <a:t>szokásoknak, normáknak funkciójuk van </a:t>
            </a:r>
          </a:p>
          <a:p>
            <a:pPr marL="400050" lvl="1" indent="0">
              <a:buNone/>
            </a:pPr>
            <a:r>
              <a:rPr lang="hu-HU" sz="2000" dirty="0"/>
              <a:t>(Pl. </a:t>
            </a:r>
            <a:r>
              <a:rPr lang="hu-HU" sz="2000" dirty="0" err="1"/>
              <a:t>Malinowski</a:t>
            </a:r>
            <a:r>
              <a:rPr lang="hu-HU" sz="2000" dirty="0"/>
              <a:t> antropológiai megfigyelései)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hu-HU" sz="2000" dirty="0"/>
              <a:t>T. </a:t>
            </a:r>
            <a:r>
              <a:rPr lang="hu-HU" sz="2000" dirty="0" err="1"/>
              <a:t>Parsons</a:t>
            </a:r>
            <a:r>
              <a:rPr lang="hu-HU" sz="2000" dirty="0"/>
              <a:t>: 4 funkció ellátása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hu-HU" sz="2000" dirty="0"/>
              <a:t>R. </a:t>
            </a:r>
            <a:r>
              <a:rPr lang="hu-HU" sz="2000" dirty="0" err="1"/>
              <a:t>Merton</a:t>
            </a:r>
            <a:r>
              <a:rPr lang="hu-HU" sz="2000" dirty="0"/>
              <a:t>: diszfunkciók, látens vs. manifeszt funkciók</a:t>
            </a:r>
          </a:p>
          <a:p>
            <a:pPr marL="514350" indent="-514350">
              <a:buFont typeface="+mj-lt"/>
              <a:buAutoNum type="arabicPeriod"/>
            </a:pPr>
            <a:endParaRPr lang="hu-HU" sz="2400" dirty="0"/>
          </a:p>
          <a:p>
            <a:pPr marL="514350" indent="-514350">
              <a:buFont typeface="+mj-lt"/>
              <a:buAutoNum type="arabicPeriod"/>
            </a:pPr>
            <a:r>
              <a:rPr lang="hu-HU" sz="2400" dirty="0"/>
              <a:t> Új-marxista szociológia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hu-HU" sz="2000" dirty="0"/>
              <a:t>Kelet-európai irányzat: nem tudományos, ideológiailag vezérelt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hu-HU" sz="2000" dirty="0"/>
              <a:t>Nyugat-európai irányzat: Kritikai irányzat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hu-HU" sz="2000" dirty="0"/>
              <a:t>Frankfurti iskola: két forrása: marxizmus, pszichoanalízis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hu-HU" sz="1600" dirty="0"/>
              <a:t>Érdekesség: antiszemitizmus gyökerei – tekintélyelvű személyiség (</a:t>
            </a:r>
            <a:r>
              <a:rPr lang="hu-HU" sz="1600" dirty="0" err="1"/>
              <a:t>Adorno</a:t>
            </a:r>
            <a:r>
              <a:rPr lang="hu-HU" sz="1600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A10AAE8-4958-9A46-A25F-ABB124052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268" y="1676638"/>
            <a:ext cx="3721716" cy="2348226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2958BA76-9513-2643-AD18-68FFD97E4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4581128"/>
            <a:ext cx="2999656" cy="20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2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16">
            <a:extLst>
              <a:ext uri="{FF2B5EF4-FFF2-40B4-BE49-F238E27FC236}">
                <a16:creationId xmlns:a16="http://schemas.microsoft.com/office/drawing/2014/main" id="{1E900D4F-5DB3-FB46-B583-2EACC0671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143000"/>
            <a:ext cx="4240227" cy="368806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CF81443-0C09-DB40-AF16-6403AC69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1143000"/>
          </a:xfrm>
        </p:spPr>
        <p:txBody>
          <a:bodyPr/>
          <a:lstStyle/>
          <a:p>
            <a:r>
              <a:rPr lang="hu-HU" sz="2900" b="1" dirty="0"/>
              <a:t>SZOCIOLÓGIAI IRÁNYZATOK A II. VILÁGHÁBORÚ UTÁN (3)</a:t>
            </a:r>
            <a:endParaRPr lang="hu-HU" sz="29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A32E98-0CAB-B846-98F2-D9EDA5F3C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600201"/>
            <a:ext cx="10742984" cy="45651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/>
              <a:t>3. </a:t>
            </a:r>
            <a:r>
              <a:rPr lang="hu-HU" dirty="0" err="1"/>
              <a:t>Neoweberiánus</a:t>
            </a:r>
            <a:r>
              <a:rPr lang="hu-HU" dirty="0"/>
              <a:t> elméletek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Nem egységes irányzat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Harmónia és konfliktuselméletek szintézise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Hatalom vizsgálata a középpontban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Pierre </a:t>
            </a:r>
            <a:r>
              <a:rPr lang="hu-HU" dirty="0" err="1"/>
              <a:t>Bourdieu</a:t>
            </a:r>
            <a:r>
              <a:rPr lang="hu-HU" dirty="0"/>
              <a:t> tőkeelmélete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Gazdasági tőke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Kulturális tőke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Társadalmi tőke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 </a:t>
            </a:r>
            <a:r>
              <a:rPr lang="hu-HU" b="1" dirty="0"/>
              <a:t>ÚJABB SZOCIOLÓGIAI IRÁNYZATOK </a:t>
            </a:r>
          </a:p>
          <a:p>
            <a:r>
              <a:rPr lang="hu-HU" dirty="0"/>
              <a:t>J. Coleman: racionális választás elmélete</a:t>
            </a:r>
          </a:p>
          <a:p>
            <a:r>
              <a:rPr lang="hu-HU" dirty="0"/>
              <a:t>Korlátozott racionalitás vizsgálata – normák és értékek</a:t>
            </a:r>
          </a:p>
          <a:p>
            <a:r>
              <a:rPr lang="hu-HU" dirty="0"/>
              <a:t>Manapság sokféle irányzat, de az empirikus szociológia túlsúlya</a:t>
            </a:r>
          </a:p>
        </p:txBody>
      </p:sp>
    </p:spTree>
    <p:extLst>
      <p:ext uri="{BB962C8B-B14F-4D97-AF65-F5344CB8AC3E}">
        <p14:creationId xmlns:p14="http://schemas.microsoft.com/office/powerpoint/2010/main" val="405614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ED7360-45FF-E745-BDF7-7CFAB91A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1556792"/>
            <a:ext cx="10972800" cy="1143000"/>
          </a:xfrm>
        </p:spPr>
        <p:txBody>
          <a:bodyPr/>
          <a:lstStyle/>
          <a:p>
            <a:r>
              <a:rPr lang="hu-HU" dirty="0"/>
              <a:t>KÖSZÖNÖM A FIGYELMET!</a:t>
            </a:r>
            <a:br>
              <a:rPr lang="hu-HU" dirty="0"/>
            </a:br>
            <a:r>
              <a:rPr lang="hu-HU" dirty="0"/>
              <a:t>vége az 1.3 diasornak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D8A26AD-AC1B-124F-9B50-AE483679D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3068960"/>
            <a:ext cx="2256160" cy="28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47F7134C-E21E-704B-89DE-BE20D2C0C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3632" y="1196752"/>
            <a:ext cx="6765027" cy="379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61189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18342</TotalTime>
  <Words>290</Words>
  <Application>Microsoft Macintosh PowerPoint</Application>
  <PresentationFormat>Szélesvásznú</PresentationFormat>
  <Paragraphs>63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Alapértelmezett terv</vt:lpstr>
      <vt:lpstr>1.3 A XX. SZÁZAD ÉS A SZOCIOLÓGIA </vt:lpstr>
      <vt:lpstr>ELVÁNDORLÁS IDŐSZAKA</vt:lpstr>
      <vt:lpstr>SZOCIOLÓGIA A KÉT VILÁGHÁBORÚ KÖZÖTT</vt:lpstr>
      <vt:lpstr>SZOCIOLÓGIAI IRÁNYZATOK A II. VILÁGHÁBORÚ UTÁN (1)</vt:lpstr>
      <vt:lpstr>SZOCIOLÓGIAI IRÁNYZATOK A II. VILÁGHÁBORÚ UTÁN (2)</vt:lpstr>
      <vt:lpstr>SZOCIOLÓGIAI IRÁNYZATOK A II. VILÁGHÁBORÚ UTÁN (3)</vt:lpstr>
      <vt:lpstr>KÖSZÖNÖM A FIGYELMET! vége az 1.3 diasornak</vt:lpstr>
      <vt:lpstr>PowerPoint-bemutató</vt:lpstr>
    </vt:vector>
  </TitlesOfParts>
  <Company>SZTE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Microsoft Office User</cp:lastModifiedBy>
  <cp:revision>354</cp:revision>
  <cp:lastPrinted>2012-05-08T09:09:47Z</cp:lastPrinted>
  <dcterms:created xsi:type="dcterms:W3CDTF">2004-11-03T13:38:10Z</dcterms:created>
  <dcterms:modified xsi:type="dcterms:W3CDTF">2020-01-31T08:39:43Z</dcterms:modified>
</cp:coreProperties>
</file>