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08" r:id="rId2"/>
    <p:sldId id="509" r:id="rId3"/>
    <p:sldId id="510" r:id="rId4"/>
  </p:sldIdLst>
  <p:sldSz cx="9144000" cy="6858000" type="screen4x3"/>
  <p:notesSz cx="6735763" cy="9866313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7257" autoAdjust="0"/>
  </p:normalViewPr>
  <p:slideViewPr>
    <p:cSldViewPr showGuides="1">
      <p:cViewPr varScale="1">
        <p:scale>
          <a:sx n="110" d="100"/>
          <a:sy n="110" d="100"/>
        </p:scale>
        <p:origin x="-1608" y="-84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61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61D1BB-658C-43AC-9402-39521CFEDF13}" type="datetimeFigureOut">
              <a:rPr lang="hu-HU"/>
              <a:pPr>
                <a:defRPr/>
              </a:pPr>
              <a:t>2020.02.17.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83388D-AAF6-402D-8559-6FFB9CBE7C4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4250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1044E6-3ABD-4E16-A7F0-2FD0DD99D4FE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614074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E1D1F-6B14-4672-AAD6-F16CE2FE2A1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958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DAAAE-FEA9-4F76-903A-5338EE7FC5B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454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4CAEA-69FC-4177-9395-CB5D4B419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7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7A980-0F41-41BF-9E9C-FA32AC86593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680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C5AAA-8E88-450E-A194-0DBB493216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88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D4560-9DF1-4BBE-96B3-725AF96F1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D9D7DC-D500-46D8-8C01-9EA35F0CA8E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5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396F3-2BEB-491E-886F-2F67BA2C7F2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0603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B098A-BDC2-4A52-A028-C4EE4DB741B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7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E428E-63B9-44FA-9711-C7D5EF02BD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7761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A6D74-F85B-42C8-85B3-1D0B6F98F3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E882B-6ECF-4798-BF16-B906E35DB3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819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DB3FEC-707F-40FD-AF7C-25D5A5B94F1B}" type="slidenum">
              <a:rPr lang="hu-HU" altLang="hu-HU"/>
              <a:pPr/>
              <a:t>‹#›</a:t>
            </a:fld>
            <a:endParaRPr lang="hu-HU" altLang="hu-HU"/>
          </a:p>
        </p:txBody>
      </p:sp>
      <p:pic>
        <p:nvPicPr>
          <p:cNvPr id="1031" name="Picture 8" descr="SZTE_en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l"/>
            <a:r>
              <a:rPr lang="hu-HU" sz="2000" dirty="0"/>
              <a:t>Egymást kölcsönösen kizáró projektek pénzáramlásai az alábbiak: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11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6928"/>
              </p:ext>
            </p:extLst>
          </p:nvPr>
        </p:nvGraphicFramePr>
        <p:xfrm>
          <a:off x="1747986" y="692696"/>
          <a:ext cx="6280400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56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Projekt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3.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-160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+133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ím 1"/>
          <p:cNvSpPr txBox="1">
            <a:spLocks/>
          </p:cNvSpPr>
          <p:nvPr/>
        </p:nvSpPr>
        <p:spPr bwMode="auto">
          <a:xfrm>
            <a:off x="1691680" y="1700808"/>
            <a:ext cx="741694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hu-HU" sz="2000" kern="0" dirty="0"/>
              <a:t>A tőkeköltség 10%</a:t>
            </a:r>
          </a:p>
          <a:p>
            <a:pPr algn="l"/>
            <a:r>
              <a:rPr lang="hu-HU" sz="2000" kern="0" dirty="0"/>
              <a:t>a</a:t>
            </a:r>
            <a:r>
              <a:rPr lang="hu-HU" sz="2000" kern="0" dirty="0" smtClean="0"/>
              <a:t>.) Határozza </a:t>
            </a:r>
            <a:r>
              <a:rPr lang="hu-HU" sz="2000" kern="0" dirty="0"/>
              <a:t>meg a projektekre vonatkozóan a </a:t>
            </a:r>
            <a:r>
              <a:rPr lang="hu-HU" sz="2000" kern="0" dirty="0" err="1"/>
              <a:t>NPV-t</a:t>
            </a:r>
            <a:r>
              <a:rPr lang="hu-HU" sz="2000" kern="0" dirty="0"/>
              <a:t>!</a:t>
            </a:r>
          </a:p>
          <a:p>
            <a:pPr algn="l"/>
            <a:r>
              <a:rPr lang="hu-HU" sz="2000" kern="0" dirty="0"/>
              <a:t>b</a:t>
            </a:r>
            <a:r>
              <a:rPr lang="hu-HU" sz="2000" kern="0" dirty="0" smtClean="0"/>
              <a:t>.) Számítsa </a:t>
            </a:r>
            <a:r>
              <a:rPr lang="hu-HU" sz="2000" kern="0" dirty="0"/>
              <a:t>ki mindkét projektre az egyenértékes évi állandó pénzáramlás értékét!</a:t>
            </a:r>
          </a:p>
        </p:txBody>
      </p:sp>
    </p:spTree>
    <p:extLst>
      <p:ext uri="{BB962C8B-B14F-4D97-AF65-F5344CB8AC3E}">
        <p14:creationId xmlns:p14="http://schemas.microsoft.com/office/powerpoint/2010/main" val="1579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l"/>
            <a:r>
              <a:rPr lang="hu-HU" sz="2000" dirty="0"/>
              <a:t>a.) Határozza meg a projektekre vonatkozóan a </a:t>
            </a:r>
            <a:r>
              <a:rPr lang="hu-HU" sz="2000" dirty="0" err="1"/>
              <a:t>NPV-t</a:t>
            </a:r>
            <a:r>
              <a:rPr lang="hu-HU" sz="2000" dirty="0" smtClean="0"/>
              <a:t>! A tőkeköltség 10%</a:t>
            </a:r>
            <a:endParaRPr lang="hu-HU" sz="2000" dirty="0"/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11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54702"/>
              </p:ext>
            </p:extLst>
          </p:nvPr>
        </p:nvGraphicFramePr>
        <p:xfrm>
          <a:off x="1747986" y="692696"/>
          <a:ext cx="6280400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56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Projekt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3.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-160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+133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églalap 6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1844824"/>
                <a:ext cx="5472608" cy="1008683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églalap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844824"/>
                <a:ext cx="5472608" cy="1008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000478" y="3290160"/>
                <a:ext cx="7128792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−100+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110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1+10%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églalap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78" y="3290160"/>
                <a:ext cx="7128792" cy="7869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000478" y="4370280"/>
                <a:ext cx="7128792" cy="786912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−160+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110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121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1+10%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33</m:t>
                          </m:r>
                        </m:num>
                        <m:den>
                          <m:sSup>
                            <m:sSupPr>
                              <m:ctrlPr>
                                <a:rPr lang="hu-HU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u-HU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1+10%</m:t>
                                  </m:r>
                                </m:e>
                              </m:d>
                            </m:e>
                            <m:sup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𝟏𝟒𝟎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églalap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478" y="4370280"/>
                <a:ext cx="7128792" cy="7869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2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560" y="44624"/>
            <a:ext cx="7416944" cy="648072"/>
          </a:xfrm>
        </p:spPr>
        <p:txBody>
          <a:bodyPr/>
          <a:lstStyle/>
          <a:p>
            <a:pPr algn="l"/>
            <a:r>
              <a:rPr lang="hu-HU" sz="2000" dirty="0"/>
              <a:t>b.) Számítsa ki mindkét projektre az egyenértékes évi állandó pénzáramlás értékét!</a:t>
            </a:r>
          </a:p>
        </p:txBody>
      </p:sp>
      <p:sp>
        <p:nvSpPr>
          <p:cNvPr id="3" name="Téglalap: lekerekített 2">
            <a:extLst>
              <a:ext uri="{FF2B5EF4-FFF2-40B4-BE49-F238E27FC236}">
                <a16:creationId xmlns="" xmlns:a16="http://schemas.microsoft.com/office/drawing/2014/main" id="{4C4AAD7A-5C07-4FB9-BACE-ACAAC018EB11}"/>
              </a:ext>
            </a:extLst>
          </p:cNvPr>
          <p:cNvSpPr/>
          <p:nvPr/>
        </p:nvSpPr>
        <p:spPr>
          <a:xfrm>
            <a:off x="611560" y="44624"/>
            <a:ext cx="1080000" cy="1080000"/>
          </a:xfrm>
          <a:prstGeom prst="teardrop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chemeClr val="bg1"/>
                </a:solidFill>
              </a:rPr>
              <a:t>11</a:t>
            </a:r>
            <a:endParaRPr lang="hu-H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60817"/>
              </p:ext>
            </p:extLst>
          </p:nvPr>
        </p:nvGraphicFramePr>
        <p:xfrm>
          <a:off x="1747986" y="692696"/>
          <a:ext cx="6280400" cy="9144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56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56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Projekt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0.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1.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2.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3. év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A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-100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B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-160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+110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>
                          <a:effectLst/>
                        </a:rPr>
                        <a:t>+121</a:t>
                      </a:r>
                      <a:endParaRPr lang="hu-HU" sz="2000" kern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kern="1000" dirty="0">
                          <a:effectLst/>
                        </a:rPr>
                        <a:t>+133</a:t>
                      </a:r>
                      <a:endParaRPr lang="hu-HU" sz="2000" kern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1844824"/>
                <a:ext cx="5472608" cy="1008683"/>
              </a:xfrm>
              <a:prstGeom prst="rect">
                <a:avLst/>
              </a:prstGeom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𝐸𝑔𝑦𝑒𝑛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é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𝑟𝑡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é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𝑘𝑒𝑠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𝑁𝑃𝑉</m:t>
                          </m:r>
                        </m:num>
                        <m:den>
                          <m:sSub>
                            <m:sSubPr>
                              <m:ctrlP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𝐴𝐹</m:t>
                              </m:r>
                            </m:e>
                            <m:sub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10%;</m:t>
                              </m:r>
                              <m:r>
                                <a:rPr lang="hu-HU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églalap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1844824"/>
                <a:ext cx="5472608" cy="1008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3140968"/>
                <a:ext cx="5472608" cy="1008683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𝐴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100</m:t>
                          </m:r>
                        </m:num>
                        <m:den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1,736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𝟓𝟕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églalap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140968"/>
                <a:ext cx="5472608" cy="1008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églalap 11">
                <a:extLst>
                  <a:ext uri="{FF2B5EF4-FFF2-40B4-BE49-F238E27FC236}">
                    <a16:creationId xmlns="" xmlns:a16="http://schemas.microsoft.com/office/drawing/2014/main" id="{E084A8DE-5331-4184-93CB-36BD57AEB167}"/>
                  </a:ext>
                </a:extLst>
              </p:cNvPr>
              <p:cNvSpPr/>
              <p:nvPr/>
            </p:nvSpPr>
            <p:spPr>
              <a:xfrm>
                <a:off x="1835696" y="4364533"/>
                <a:ext cx="5472608" cy="1008683"/>
              </a:xfrm>
              <a:prstGeom prst="rect">
                <a:avLst/>
              </a:prstGeom>
              <a:solidFill>
                <a:srgbClr val="FF9900"/>
              </a:solidFill>
              <a:ln>
                <a:solidFill>
                  <a:srgbClr val="000066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𝐵</m:t>
                      </m:r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f>
                        <m:fPr>
                          <m:ctrlP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140</m:t>
                          </m:r>
                        </m:num>
                        <m:den>
                          <m:r>
                            <a:rPr lang="hu-HU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2,487</m:t>
                          </m:r>
                        </m:den>
                      </m:f>
                      <m:r>
                        <a:rPr lang="hu-H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𝟓𝟔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𝟐𝟗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hu-HU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𝑭𝒕</m:t>
                      </m:r>
                    </m:oMath>
                  </m:oMathPara>
                </a14:m>
                <a:endParaRPr lang="hu-HU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églalap 1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084A8DE-5331-4184-93CB-36BD57AEB1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364533"/>
                <a:ext cx="5472608" cy="1008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000066"/>
                </a:solidFill>
              </a:ln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églalap 12">
            <a:extLst>
              <a:ext uri="{FF2B5EF4-FFF2-40B4-BE49-F238E27FC236}">
                <a16:creationId xmlns="" xmlns:a16="http://schemas.microsoft.com/office/drawing/2014/main" id="{E084A8DE-5331-4184-93CB-36BD57AEB167}"/>
              </a:ext>
            </a:extLst>
          </p:cNvPr>
          <p:cNvSpPr/>
          <p:nvPr/>
        </p:nvSpPr>
        <p:spPr>
          <a:xfrm>
            <a:off x="1835696" y="5589240"/>
            <a:ext cx="5472608" cy="1008683"/>
          </a:xfrm>
          <a:prstGeom prst="rect">
            <a:avLst/>
          </a:prstGeom>
          <a:solidFill>
            <a:srgbClr val="FF9900"/>
          </a:solidFill>
          <a:ln>
            <a:solidFill>
              <a:srgbClr val="0000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solidFill>
                  <a:schemeClr val="tx1"/>
                </a:solidFill>
              </a:rPr>
              <a:t>Projekt A éves egyenértékese magasabb, ezért ezt a beruházást valósítjuk meg.</a:t>
            </a:r>
            <a:endParaRPr lang="hu-H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5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ppt_minta</Template>
  <TotalTime>77167</TotalTime>
  <Words>272</Words>
  <Application>Microsoft Office PowerPoint</Application>
  <PresentationFormat>Diavetítés a képernyőre (4:3 oldalarány)</PresentationFormat>
  <Paragraphs>61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Alapértelmezett terv</vt:lpstr>
      <vt:lpstr>Egymást kölcsönösen kizáró projektek pénzáramlásai az alábbiak:</vt:lpstr>
      <vt:lpstr>a.) Határozza meg a projektekre vonatkozóan a NPV-t! A tőkeköltség 10%</vt:lpstr>
      <vt:lpstr>b.) Számítsa ki mindkét projektre az egyenértékes évi állandó pénzáramlás értékét!</vt:lpstr>
    </vt:vector>
  </TitlesOfParts>
  <Company>SZTE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Szeged</dc:title>
  <dc:creator>GTK</dc:creator>
  <cp:lastModifiedBy>Szladek Daniel</cp:lastModifiedBy>
  <cp:revision>3944</cp:revision>
  <dcterms:created xsi:type="dcterms:W3CDTF">2004-11-03T13:38:10Z</dcterms:created>
  <dcterms:modified xsi:type="dcterms:W3CDTF">2020-02-17T10:13:03Z</dcterms:modified>
</cp:coreProperties>
</file>