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503" r:id="rId2"/>
    <p:sldId id="504" r:id="rId3"/>
    <p:sldId id="505" r:id="rId4"/>
    <p:sldId id="506" r:id="rId5"/>
    <p:sldId id="507" r:id="rId6"/>
  </p:sldIdLst>
  <p:sldSz cx="9144000" cy="6858000" type="screen4x3"/>
  <p:notesSz cx="6735763" cy="9866313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15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éma alapján készült stílus 1 – 4. jelölőszín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éma alapján készült stílus 1 – 6. jelölőszín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Téma alapján készült stílus 1 – 2. jelölőszín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Stílus és rács nélkül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97257" autoAdjust="0"/>
  </p:normalViewPr>
  <p:slideViewPr>
    <p:cSldViewPr showGuides="1">
      <p:cViewPr varScale="1">
        <p:scale>
          <a:sx n="110" d="100"/>
          <a:sy n="110" d="100"/>
        </p:scale>
        <p:origin x="-1560" y="-84"/>
      </p:cViewPr>
      <p:guideLst>
        <p:guide orient="horz" pos="2115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microsoft.com/office/2015/10/relationships/revisionInfo" Target="revisionInfo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461D1BB-658C-43AC-9402-39521CFEDF13}" type="datetimeFigureOut">
              <a:rPr lang="hu-HU"/>
              <a:pPr>
                <a:defRPr/>
              </a:pPr>
              <a:t>2020.02.17.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083388D-AAF6-402D-8559-6FFB9CBE7C4A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8425067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6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Mintaszöveg szerkesztése</a:t>
            </a:r>
          </a:p>
          <a:p>
            <a:pPr lvl="1"/>
            <a:r>
              <a:rPr lang="en-US" noProof="0"/>
              <a:t>Második szint</a:t>
            </a:r>
          </a:p>
          <a:p>
            <a:pPr lvl="2"/>
            <a:r>
              <a:rPr lang="en-US" noProof="0"/>
              <a:t>Harmadik szint</a:t>
            </a:r>
          </a:p>
          <a:p>
            <a:pPr lvl="3"/>
            <a:r>
              <a:rPr lang="en-US" noProof="0"/>
              <a:t>Negyedik szint</a:t>
            </a:r>
          </a:p>
          <a:p>
            <a:pPr lvl="4"/>
            <a:r>
              <a:rPr lang="en-US" noProof="0"/>
              <a:t>Ötödik szint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41044E6-3ABD-4E16-A7F0-2FD0DD99D4FE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6140746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E1D1F-6B14-4672-AAD6-F16CE2FE2A14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79588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BDAAAE-FEA9-4F76-903A-5338EE7FC5B5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964547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B4CAEA-69FC-4177-9395-CB5D4B41940B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866791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37A980-0F41-41BF-9E9C-FA32AC86593B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656800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EC5AAA-8E88-450E-A194-0DBB49321672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98823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6D4560-9DF1-4BBE-96B3-725AF96F1B62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26531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D9D7DC-D500-46D8-8C01-9EA35F0CA8E5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005981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C396F3-2BEB-491E-886F-2F67BA2C7F2D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506039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CB098A-BDC2-4A52-A028-C4EE4DB741BC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88715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1E428E-63B9-44FA-9711-C7D5EF02BDB2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877611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A6D74-F85B-42C8-85B3-1D0B6F98F30B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189223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5E882B-6ECF-4798-BF16-B906E35DB30C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108198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2DB3FEC-707F-40FD-AF7C-25D5A5B94F1B}" type="slidenum">
              <a:rPr lang="hu-HU" altLang="hu-HU"/>
              <a:pPr/>
              <a:t>‹#›</a:t>
            </a:fld>
            <a:endParaRPr lang="hu-HU" altLang="hu-HU"/>
          </a:p>
        </p:txBody>
      </p:sp>
      <p:pic>
        <p:nvPicPr>
          <p:cNvPr id="1031" name="Picture 8" descr="SZTE_eng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91560" y="44624"/>
            <a:ext cx="7416944" cy="2448272"/>
          </a:xfrm>
        </p:spPr>
        <p:txBody>
          <a:bodyPr/>
          <a:lstStyle/>
          <a:p>
            <a:pPr algn="l"/>
            <a:r>
              <a:rPr lang="hu-HU" sz="2000" dirty="0"/>
              <a:t>a</a:t>
            </a:r>
            <a:r>
              <a:rPr lang="hu-HU" sz="2000" dirty="0" smtClean="0"/>
              <a:t>.) Ha </a:t>
            </a:r>
            <a:r>
              <a:rPr lang="hu-HU" sz="2000" dirty="0"/>
              <a:t>a tőkeköltség 8%, mekkora a NPV az egyes projektek vonatkozásában?</a:t>
            </a:r>
            <a:br>
              <a:rPr lang="hu-HU" sz="2000" dirty="0"/>
            </a:br>
            <a:r>
              <a:rPr lang="hu-HU" sz="2000" dirty="0"/>
              <a:t>b</a:t>
            </a:r>
            <a:r>
              <a:rPr lang="hu-HU" sz="2000" dirty="0" smtClean="0"/>
              <a:t>.) Az </a:t>
            </a:r>
            <a:r>
              <a:rPr lang="hu-HU" sz="2000" dirty="0" err="1"/>
              <a:t>IRR-szabály</a:t>
            </a:r>
            <a:r>
              <a:rPr lang="hu-HU" sz="2000" dirty="0"/>
              <a:t> alkalmazása esetén melyik projekt kerülne megvalósításra, ha:</a:t>
            </a:r>
            <a:br>
              <a:rPr lang="hu-HU" sz="2000" dirty="0"/>
            </a:br>
            <a:r>
              <a:rPr lang="hu-HU" sz="2000" dirty="0"/>
              <a:t>1</a:t>
            </a:r>
            <a:r>
              <a:rPr lang="hu-HU" sz="2000" dirty="0" smtClean="0"/>
              <a:t>.) egyszerre </a:t>
            </a:r>
            <a:r>
              <a:rPr lang="hu-HU" sz="2000" dirty="0"/>
              <a:t>mindkettő megvalósítható,</a:t>
            </a:r>
            <a:br>
              <a:rPr lang="hu-HU" sz="2000" dirty="0"/>
            </a:br>
            <a:r>
              <a:rPr lang="hu-HU" sz="2000" dirty="0"/>
              <a:t>2</a:t>
            </a:r>
            <a:r>
              <a:rPr lang="hu-HU" sz="2000" dirty="0" smtClean="0"/>
              <a:t>.) csak </a:t>
            </a:r>
            <a:r>
              <a:rPr lang="hu-HU" sz="2000" dirty="0"/>
              <a:t>az egyik valósítható meg?</a:t>
            </a:r>
            <a:br>
              <a:rPr lang="hu-HU" sz="2000" dirty="0"/>
            </a:br>
            <a:r>
              <a:rPr lang="hu-HU" sz="2000" dirty="0"/>
              <a:t>c</a:t>
            </a:r>
            <a:r>
              <a:rPr lang="hu-HU" sz="2000" dirty="0" smtClean="0"/>
              <a:t>.) Mekkora </a:t>
            </a:r>
            <a:r>
              <a:rPr lang="hu-HU" sz="2000" dirty="0"/>
              <a:t>az „A” befektetés megvalósítása esetén szükséges 2000 Ft pótlólagos befektetés nettó jelenértéke?</a:t>
            </a:r>
          </a:p>
        </p:txBody>
      </p:sp>
      <p:sp>
        <p:nvSpPr>
          <p:cNvPr id="3" name="Téglalap: lekerekített 2">
            <a:extLst>
              <a:ext uri="{FF2B5EF4-FFF2-40B4-BE49-F238E27FC236}">
                <a16:creationId xmlns="" xmlns:a16="http://schemas.microsoft.com/office/drawing/2014/main" id="{4C4AAD7A-5C07-4FB9-BACE-ACAAC018EB11}"/>
              </a:ext>
            </a:extLst>
          </p:cNvPr>
          <p:cNvSpPr/>
          <p:nvPr/>
        </p:nvSpPr>
        <p:spPr>
          <a:xfrm>
            <a:off x="611560" y="44624"/>
            <a:ext cx="1080000" cy="1080000"/>
          </a:xfrm>
          <a:prstGeom prst="teardrop">
            <a:avLst/>
          </a:prstGeom>
          <a:solidFill>
            <a:srgbClr val="000066"/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b="1" dirty="0">
                <a:solidFill>
                  <a:schemeClr val="bg1"/>
                </a:solidFill>
              </a:rPr>
              <a:t>8</a:t>
            </a:r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3027009"/>
              </p:ext>
            </p:extLst>
          </p:nvPr>
        </p:nvGraphicFramePr>
        <p:xfrm>
          <a:off x="1791841" y="2569840"/>
          <a:ext cx="6164535" cy="121920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23290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3290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3290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3290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3290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Projekt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Pénzáramlás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IRR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 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0. év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1. év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2. év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%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A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-4000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+2420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+2928,2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21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B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-2000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+1310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+1716,1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 dirty="0">
                          <a:effectLst/>
                        </a:rPr>
                        <a:t>31</a:t>
                      </a:r>
                      <a:endParaRPr lang="hu-HU" sz="2000" kern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305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91560" y="44624"/>
            <a:ext cx="7416944" cy="576064"/>
          </a:xfrm>
        </p:spPr>
        <p:txBody>
          <a:bodyPr/>
          <a:lstStyle/>
          <a:p>
            <a:pPr algn="l"/>
            <a:r>
              <a:rPr lang="hu-HU" sz="2000" dirty="0"/>
              <a:t>a</a:t>
            </a:r>
            <a:r>
              <a:rPr lang="hu-HU" sz="2000" dirty="0" smtClean="0"/>
              <a:t>.) Ha </a:t>
            </a:r>
            <a:r>
              <a:rPr lang="hu-HU" sz="2000" dirty="0"/>
              <a:t>a tőkeköltség 8%, mekkora a NPV az egyes projektek vonatkozásában</a:t>
            </a:r>
            <a:r>
              <a:rPr lang="hu-HU" sz="2000" dirty="0" smtClean="0"/>
              <a:t>?</a:t>
            </a:r>
            <a:endParaRPr lang="hu-HU" sz="2000" dirty="0"/>
          </a:p>
        </p:txBody>
      </p:sp>
      <p:sp>
        <p:nvSpPr>
          <p:cNvPr id="3" name="Téglalap: lekerekített 2">
            <a:extLst>
              <a:ext uri="{FF2B5EF4-FFF2-40B4-BE49-F238E27FC236}">
                <a16:creationId xmlns="" xmlns:a16="http://schemas.microsoft.com/office/drawing/2014/main" id="{4C4AAD7A-5C07-4FB9-BACE-ACAAC018EB11}"/>
              </a:ext>
            </a:extLst>
          </p:cNvPr>
          <p:cNvSpPr/>
          <p:nvPr/>
        </p:nvSpPr>
        <p:spPr>
          <a:xfrm>
            <a:off x="611560" y="44624"/>
            <a:ext cx="1080000" cy="1080000"/>
          </a:xfrm>
          <a:prstGeom prst="teardrop">
            <a:avLst/>
          </a:prstGeom>
          <a:solidFill>
            <a:srgbClr val="000066"/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b="1" dirty="0">
                <a:solidFill>
                  <a:schemeClr val="bg1"/>
                </a:solidFill>
              </a:rPr>
              <a:t>8</a:t>
            </a:r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0810275"/>
              </p:ext>
            </p:extLst>
          </p:nvPr>
        </p:nvGraphicFramePr>
        <p:xfrm>
          <a:off x="1791841" y="692696"/>
          <a:ext cx="6164535" cy="121920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23290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3290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3290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3290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3290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Projekt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Pénzáramlás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IRR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 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0. év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1. év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2. év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%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A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-4000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+2420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+2928,2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21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B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-2000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+1310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+1716,1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 dirty="0">
                          <a:effectLst/>
                        </a:rPr>
                        <a:t>31</a:t>
                      </a:r>
                      <a:endParaRPr lang="hu-HU" sz="2000" kern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églalap 4">
                <a:extLst>
                  <a:ext uri="{FF2B5EF4-FFF2-40B4-BE49-F238E27FC236}">
                    <a16:creationId xmlns="" xmlns:a16="http://schemas.microsoft.com/office/drawing/2014/main" id="{E084A8DE-5331-4184-93CB-36BD57AEB167}"/>
                  </a:ext>
                </a:extLst>
              </p:cNvPr>
              <p:cNvSpPr/>
              <p:nvPr/>
            </p:nvSpPr>
            <p:spPr>
              <a:xfrm>
                <a:off x="1835696" y="2132856"/>
                <a:ext cx="5472608" cy="1008683"/>
              </a:xfrm>
              <a:prstGeom prst="rect">
                <a:avLst/>
              </a:prstGeom>
              <a:ln>
                <a:solidFill>
                  <a:srgbClr val="000066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𝑁𝑃𝑉</m:t>
                      </m:r>
                      <m:r>
                        <a:rPr lang="hu-HU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hu-HU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f>
                            <m:fPr>
                              <m:ctrlPr>
                                <a:rPr lang="hu-HU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hu-HU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hu-HU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hu-HU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num>
                            <m:den>
                              <m:sSup>
                                <m:sSupPr>
                                  <m:ctrlPr>
                                    <a:rPr lang="hu-HU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hu-HU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(1+</m:t>
                                  </m:r>
                                  <m:r>
                                    <a:rPr lang="hu-HU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  <m:r>
                                    <a:rPr lang="hu-HU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hu-HU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hu-HU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Téglalap 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E084A8DE-5331-4184-93CB-36BD57AEB1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96" y="2132856"/>
                <a:ext cx="5472608" cy="100868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solidFill>
                  <a:srgbClr val="000066"/>
                </a:solidFill>
              </a:ln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églalap 6">
                <a:extLst>
                  <a:ext uri="{FF2B5EF4-FFF2-40B4-BE49-F238E27FC236}">
                    <a16:creationId xmlns="" xmlns:a16="http://schemas.microsoft.com/office/drawing/2014/main" id="{E084A8DE-5331-4184-93CB-36BD57AEB167}"/>
                  </a:ext>
                </a:extLst>
              </p:cNvPr>
              <p:cNvSpPr/>
              <p:nvPr/>
            </p:nvSpPr>
            <p:spPr>
              <a:xfrm>
                <a:off x="1403648" y="3434176"/>
                <a:ext cx="6336704" cy="786912"/>
              </a:xfrm>
              <a:prstGeom prst="rect">
                <a:avLst/>
              </a:prstGeom>
              <a:solidFill>
                <a:srgbClr val="FF9900"/>
              </a:solidFill>
              <a:ln>
                <a:solidFill>
                  <a:srgbClr val="000066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0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𝐴</m:t>
                      </m:r>
                      <m:r>
                        <a:rPr lang="hu-HU" sz="20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:−4000+</m:t>
                      </m:r>
                      <m:f>
                        <m:fPr>
                          <m:ctrlPr>
                            <a:rPr lang="hu-HU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2420</m:t>
                          </m:r>
                        </m:num>
                        <m:den>
                          <m:sSup>
                            <m:sSupPr>
                              <m:ctrlPr>
                                <a:rPr lang="hu-HU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hu-HU" sz="20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hu-HU" sz="20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1+</m:t>
                                  </m:r>
                                  <m:r>
                                    <a:rPr lang="hu-HU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8</m:t>
                                  </m:r>
                                  <m:r>
                                    <a:rPr lang="hu-HU" sz="20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%</m:t>
                                  </m:r>
                                </m:e>
                              </m:d>
                            </m:e>
                            <m:sup>
                              <m:r>
                                <a:rPr lang="hu-HU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</m:t>
                              </m:r>
                            </m:sup>
                          </m:sSup>
                        </m:den>
                      </m:f>
                      <m:r>
                        <a:rPr lang="hu-HU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2928,2</m:t>
                          </m:r>
                        </m:num>
                        <m:den>
                          <m:sSup>
                            <m:sSupPr>
                              <m:ctrlPr>
                                <a:rPr lang="hu-HU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hu-HU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hu-HU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1+8%</m:t>
                                  </m:r>
                                </m:e>
                              </m:d>
                            </m:e>
                            <m:sup>
                              <m:r>
                                <a:rPr lang="hu-HU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hu-HU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hu-HU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𝟕𝟓𝟏</m:t>
                      </m:r>
                      <m:r>
                        <a:rPr lang="hu-HU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,</m:t>
                      </m:r>
                      <m:r>
                        <a:rPr lang="hu-HU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𝟐</m:t>
                      </m:r>
                      <m:r>
                        <a:rPr lang="hu-HU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a:rPr lang="hu-HU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𝑭𝒕</m:t>
                      </m:r>
                    </m:oMath>
                  </m:oMathPara>
                </a14:m>
                <a:endParaRPr lang="hu-HU" sz="2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églalap 6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E084A8DE-5331-4184-93CB-36BD57AEB1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3434176"/>
                <a:ext cx="6336704" cy="78691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rgbClr val="000066"/>
                </a:solidFill>
              </a:ln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églalap 7">
                <a:extLst>
                  <a:ext uri="{FF2B5EF4-FFF2-40B4-BE49-F238E27FC236}">
                    <a16:creationId xmlns="" xmlns:a16="http://schemas.microsoft.com/office/drawing/2014/main" id="{E084A8DE-5331-4184-93CB-36BD57AEB167}"/>
                  </a:ext>
                </a:extLst>
              </p:cNvPr>
              <p:cNvSpPr/>
              <p:nvPr/>
            </p:nvSpPr>
            <p:spPr>
              <a:xfrm>
                <a:off x="1400780" y="4514296"/>
                <a:ext cx="6336704" cy="786912"/>
              </a:xfrm>
              <a:prstGeom prst="rect">
                <a:avLst/>
              </a:prstGeom>
              <a:solidFill>
                <a:srgbClr val="FF9900"/>
              </a:solidFill>
              <a:ln>
                <a:solidFill>
                  <a:srgbClr val="000066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𝐵</m:t>
                      </m:r>
                      <m:r>
                        <a:rPr lang="hu-HU" sz="20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:−</m:t>
                      </m:r>
                      <m:r>
                        <a:rPr lang="hu-HU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2</m:t>
                      </m:r>
                      <m:r>
                        <a:rPr lang="hu-HU" sz="20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000+</m:t>
                      </m:r>
                      <m:f>
                        <m:fPr>
                          <m:ctrlPr>
                            <a:rPr lang="hu-HU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1310</m:t>
                          </m:r>
                        </m:num>
                        <m:den>
                          <m:sSup>
                            <m:sSupPr>
                              <m:ctrlPr>
                                <a:rPr lang="hu-HU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hu-HU" sz="20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hu-HU" sz="20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1+</m:t>
                                  </m:r>
                                  <m:r>
                                    <a:rPr lang="hu-HU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8</m:t>
                                  </m:r>
                                  <m:r>
                                    <a:rPr lang="hu-HU" sz="20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%</m:t>
                                  </m:r>
                                </m:e>
                              </m:d>
                            </m:e>
                            <m:sup>
                              <m:r>
                                <a:rPr lang="hu-HU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</m:t>
                              </m:r>
                            </m:sup>
                          </m:sSup>
                        </m:den>
                      </m:f>
                      <m:r>
                        <a:rPr lang="hu-HU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1716,1</m:t>
                          </m:r>
                        </m:num>
                        <m:den>
                          <m:sSup>
                            <m:sSupPr>
                              <m:ctrlPr>
                                <a:rPr lang="hu-HU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hu-HU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hu-HU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1+8%</m:t>
                                  </m:r>
                                </m:e>
                              </m:d>
                            </m:e>
                            <m:sup>
                              <m:r>
                                <a:rPr lang="hu-HU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hu-HU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hu-HU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𝟔𝟖𝟒</m:t>
                      </m:r>
                      <m:r>
                        <a:rPr lang="hu-HU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,</m:t>
                      </m:r>
                      <m:r>
                        <a:rPr lang="hu-HU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𝟐𝟒</m:t>
                      </m:r>
                      <m:r>
                        <a:rPr lang="hu-HU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a:rPr lang="hu-HU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𝑭𝒕</m:t>
                      </m:r>
                    </m:oMath>
                  </m:oMathPara>
                </a14:m>
                <a:endParaRPr lang="hu-HU" sz="2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églalap 7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E084A8DE-5331-4184-93CB-36BD57AEB1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0780" y="4514296"/>
                <a:ext cx="6336704" cy="78691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solidFill>
                  <a:srgbClr val="000066"/>
                </a:solidFill>
              </a:ln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3802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91560" y="44624"/>
            <a:ext cx="7416944" cy="1296144"/>
          </a:xfrm>
        </p:spPr>
        <p:txBody>
          <a:bodyPr/>
          <a:lstStyle/>
          <a:p>
            <a:pPr algn="l"/>
            <a:r>
              <a:rPr lang="hu-HU" sz="2000" dirty="0" smtClean="0"/>
              <a:t>b.) Az </a:t>
            </a:r>
            <a:r>
              <a:rPr lang="hu-HU" sz="2000" dirty="0" err="1"/>
              <a:t>IRR-szabály</a:t>
            </a:r>
            <a:r>
              <a:rPr lang="hu-HU" sz="2000" dirty="0"/>
              <a:t> alkalmazása esetén melyik projekt kerülne megvalósításra, ha:</a:t>
            </a:r>
            <a:br>
              <a:rPr lang="hu-HU" sz="2000" dirty="0"/>
            </a:br>
            <a:r>
              <a:rPr lang="hu-HU" sz="2000" dirty="0"/>
              <a:t>1</a:t>
            </a:r>
            <a:r>
              <a:rPr lang="hu-HU" sz="2000" dirty="0" smtClean="0"/>
              <a:t>.) egyszerre </a:t>
            </a:r>
            <a:r>
              <a:rPr lang="hu-HU" sz="2000" dirty="0"/>
              <a:t>mindkettő megvalósítható,</a:t>
            </a:r>
            <a:br>
              <a:rPr lang="hu-HU" sz="2000" dirty="0"/>
            </a:br>
            <a:r>
              <a:rPr lang="hu-HU" sz="2000" dirty="0"/>
              <a:t>2</a:t>
            </a:r>
            <a:r>
              <a:rPr lang="hu-HU" sz="2000" dirty="0" smtClean="0"/>
              <a:t>.) csak </a:t>
            </a:r>
            <a:r>
              <a:rPr lang="hu-HU" sz="2000" dirty="0"/>
              <a:t>az egyik valósítható meg</a:t>
            </a:r>
            <a:r>
              <a:rPr lang="hu-HU" sz="2000" dirty="0" smtClean="0"/>
              <a:t>?</a:t>
            </a:r>
            <a:endParaRPr lang="hu-HU" sz="2000" dirty="0"/>
          </a:p>
        </p:txBody>
      </p:sp>
      <p:sp>
        <p:nvSpPr>
          <p:cNvPr id="3" name="Téglalap: lekerekített 2">
            <a:extLst>
              <a:ext uri="{FF2B5EF4-FFF2-40B4-BE49-F238E27FC236}">
                <a16:creationId xmlns="" xmlns:a16="http://schemas.microsoft.com/office/drawing/2014/main" id="{4C4AAD7A-5C07-4FB9-BACE-ACAAC018EB11}"/>
              </a:ext>
            </a:extLst>
          </p:cNvPr>
          <p:cNvSpPr/>
          <p:nvPr/>
        </p:nvSpPr>
        <p:spPr>
          <a:xfrm>
            <a:off x="611560" y="44624"/>
            <a:ext cx="1080000" cy="1080000"/>
          </a:xfrm>
          <a:prstGeom prst="teardrop">
            <a:avLst/>
          </a:prstGeom>
          <a:solidFill>
            <a:srgbClr val="000066"/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b="1" dirty="0">
                <a:solidFill>
                  <a:schemeClr val="bg1"/>
                </a:solidFill>
              </a:rPr>
              <a:t>8</a:t>
            </a:r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6074583"/>
              </p:ext>
            </p:extLst>
          </p:nvPr>
        </p:nvGraphicFramePr>
        <p:xfrm>
          <a:off x="1791841" y="1412776"/>
          <a:ext cx="6164535" cy="121920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23290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3290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3290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3290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3290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 dirty="0">
                          <a:effectLst/>
                        </a:rPr>
                        <a:t>Projekt</a:t>
                      </a:r>
                      <a:endParaRPr lang="hu-HU" sz="2000" kern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Pénzáramlás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IRR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 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0. év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1. év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2. év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%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A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-4000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 dirty="0">
                          <a:effectLst/>
                        </a:rPr>
                        <a:t>+2420</a:t>
                      </a:r>
                      <a:endParaRPr lang="hu-HU" sz="2000" kern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+2928,2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21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B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-2000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+1310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+1716,1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 dirty="0">
                          <a:effectLst/>
                        </a:rPr>
                        <a:t>31</a:t>
                      </a:r>
                      <a:endParaRPr lang="hu-HU" sz="2000" kern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églalap 4">
            <a:extLst>
              <a:ext uri="{FF2B5EF4-FFF2-40B4-BE49-F238E27FC236}">
                <a16:creationId xmlns="" xmlns:a16="http://schemas.microsoft.com/office/drawing/2014/main" id="{E084A8DE-5331-4184-93CB-36BD57AEB167}"/>
              </a:ext>
            </a:extLst>
          </p:cNvPr>
          <p:cNvSpPr/>
          <p:nvPr/>
        </p:nvSpPr>
        <p:spPr>
          <a:xfrm>
            <a:off x="1403648" y="3074136"/>
            <a:ext cx="6336704" cy="1074944"/>
          </a:xfrm>
          <a:prstGeom prst="rect">
            <a:avLst/>
          </a:prstGeom>
          <a:solidFill>
            <a:srgbClr val="FF9900"/>
          </a:solidFill>
          <a:ln>
            <a:solidFill>
              <a:srgbClr val="00006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000" b="1" dirty="0" smtClean="0">
                <a:solidFill>
                  <a:schemeClr val="tx1"/>
                </a:solidFill>
              </a:rPr>
              <a:t>1) Mindkét beruházás IRR-je magasabb, mint a tőkeköltség (8%), ezért mindkettőt érdemes megvalósítani.</a:t>
            </a:r>
            <a:endParaRPr lang="hu-HU" sz="2000" b="1" dirty="0">
              <a:solidFill>
                <a:schemeClr val="tx1"/>
              </a:solidFill>
            </a:endParaRPr>
          </a:p>
        </p:txBody>
      </p:sp>
      <p:sp>
        <p:nvSpPr>
          <p:cNvPr id="6" name="Téglalap 5">
            <a:extLst>
              <a:ext uri="{FF2B5EF4-FFF2-40B4-BE49-F238E27FC236}">
                <a16:creationId xmlns="" xmlns:a16="http://schemas.microsoft.com/office/drawing/2014/main" id="{E084A8DE-5331-4184-93CB-36BD57AEB167}"/>
              </a:ext>
            </a:extLst>
          </p:cNvPr>
          <p:cNvSpPr/>
          <p:nvPr/>
        </p:nvSpPr>
        <p:spPr>
          <a:xfrm>
            <a:off x="1403648" y="4442288"/>
            <a:ext cx="6336704" cy="1074944"/>
          </a:xfrm>
          <a:prstGeom prst="rect">
            <a:avLst/>
          </a:prstGeom>
          <a:solidFill>
            <a:srgbClr val="FF9900"/>
          </a:solidFill>
          <a:ln>
            <a:solidFill>
              <a:srgbClr val="00006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000" b="1" dirty="0" smtClean="0">
                <a:solidFill>
                  <a:schemeClr val="tx1"/>
                </a:solidFill>
              </a:rPr>
              <a:t>2) Különböző nagyságrendűek a beruházások, ezért a pótlólagos befektetés alapján kell dönteni.</a:t>
            </a:r>
            <a:endParaRPr lang="hu-H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086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91560" y="44624"/>
            <a:ext cx="7416944" cy="1296144"/>
          </a:xfrm>
        </p:spPr>
        <p:txBody>
          <a:bodyPr/>
          <a:lstStyle/>
          <a:p>
            <a:pPr algn="l"/>
            <a:r>
              <a:rPr lang="hu-HU" sz="2000" dirty="0" smtClean="0"/>
              <a:t>b.) Az </a:t>
            </a:r>
            <a:r>
              <a:rPr lang="hu-HU" sz="2000" dirty="0" err="1"/>
              <a:t>IRR-szabály</a:t>
            </a:r>
            <a:r>
              <a:rPr lang="hu-HU" sz="2000" dirty="0"/>
              <a:t> alkalmazása esetén melyik projekt kerülne megvalósításra, ha:</a:t>
            </a:r>
            <a:br>
              <a:rPr lang="hu-HU" sz="2000" dirty="0"/>
            </a:br>
            <a:r>
              <a:rPr lang="hu-HU" sz="2000" dirty="0"/>
              <a:t>1</a:t>
            </a:r>
            <a:r>
              <a:rPr lang="hu-HU" sz="2000" dirty="0" smtClean="0"/>
              <a:t>.) egyszerre </a:t>
            </a:r>
            <a:r>
              <a:rPr lang="hu-HU" sz="2000" dirty="0"/>
              <a:t>mindkettő megvalósítható,</a:t>
            </a:r>
            <a:br>
              <a:rPr lang="hu-HU" sz="2000" dirty="0"/>
            </a:br>
            <a:r>
              <a:rPr lang="hu-HU" sz="2000" dirty="0"/>
              <a:t>2</a:t>
            </a:r>
            <a:r>
              <a:rPr lang="hu-HU" sz="2000" dirty="0" smtClean="0"/>
              <a:t>.) csak </a:t>
            </a:r>
            <a:r>
              <a:rPr lang="hu-HU" sz="2000" dirty="0"/>
              <a:t>az egyik valósítható meg</a:t>
            </a:r>
            <a:r>
              <a:rPr lang="hu-HU" sz="2000" dirty="0" smtClean="0"/>
              <a:t>?</a:t>
            </a:r>
            <a:endParaRPr lang="hu-HU" sz="2000" dirty="0"/>
          </a:p>
        </p:txBody>
      </p:sp>
      <p:sp>
        <p:nvSpPr>
          <p:cNvPr id="3" name="Téglalap: lekerekített 2">
            <a:extLst>
              <a:ext uri="{FF2B5EF4-FFF2-40B4-BE49-F238E27FC236}">
                <a16:creationId xmlns="" xmlns:a16="http://schemas.microsoft.com/office/drawing/2014/main" id="{4C4AAD7A-5C07-4FB9-BACE-ACAAC018EB11}"/>
              </a:ext>
            </a:extLst>
          </p:cNvPr>
          <p:cNvSpPr/>
          <p:nvPr/>
        </p:nvSpPr>
        <p:spPr>
          <a:xfrm>
            <a:off x="611560" y="44624"/>
            <a:ext cx="1080000" cy="1080000"/>
          </a:xfrm>
          <a:prstGeom prst="teardrop">
            <a:avLst/>
          </a:prstGeom>
          <a:solidFill>
            <a:srgbClr val="000066"/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b="1" dirty="0">
                <a:solidFill>
                  <a:schemeClr val="bg1"/>
                </a:solidFill>
              </a:rPr>
              <a:t>8</a:t>
            </a:r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0213636"/>
              </p:ext>
            </p:extLst>
          </p:nvPr>
        </p:nvGraphicFramePr>
        <p:xfrm>
          <a:off x="1791841" y="1340768"/>
          <a:ext cx="6452565" cy="213360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29051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9051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9051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9051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9051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 dirty="0">
                          <a:effectLst/>
                        </a:rPr>
                        <a:t>Projekt</a:t>
                      </a:r>
                      <a:endParaRPr lang="hu-HU" sz="2000" kern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Pénzáramlás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IRR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 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0. év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1. év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2. év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%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A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-4000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 dirty="0">
                          <a:effectLst/>
                        </a:rPr>
                        <a:t>+2420</a:t>
                      </a:r>
                      <a:endParaRPr lang="hu-HU" sz="2000" kern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+2928,2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21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 dirty="0">
                          <a:effectLst/>
                        </a:rPr>
                        <a:t>B</a:t>
                      </a:r>
                      <a:endParaRPr lang="hu-HU" sz="2000" kern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 dirty="0">
                          <a:effectLst/>
                        </a:rPr>
                        <a:t>-2000</a:t>
                      </a:r>
                      <a:endParaRPr lang="hu-HU" sz="2000" kern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+1310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+1716,1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 dirty="0">
                          <a:effectLst/>
                        </a:rPr>
                        <a:t>31</a:t>
                      </a:r>
                      <a:endParaRPr lang="hu-HU" sz="2000" kern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Pótlólagos</a:t>
                      </a:r>
                      <a:r>
                        <a:rPr lang="hu-HU" sz="2000" kern="10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beruházás (A-B)</a:t>
                      </a:r>
                      <a:endParaRPr lang="hu-HU" sz="2000" kern="10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-2000</a:t>
                      </a:r>
                      <a:endParaRPr lang="hu-HU" sz="2000" kern="10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+1110</a:t>
                      </a:r>
                      <a:endParaRPr lang="hu-HU" sz="2000" kern="10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1212,1</a:t>
                      </a:r>
                      <a:endParaRPr lang="hu-HU" sz="2000" kern="10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hu-HU" sz="2000" kern="10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Téglalap 6">
                <a:extLst>
                  <a:ext uri="{FF2B5EF4-FFF2-40B4-BE49-F238E27FC236}">
                    <a16:creationId xmlns="" xmlns:a16="http://schemas.microsoft.com/office/drawing/2014/main" id="{E084A8DE-5331-4184-93CB-36BD57AEB167}"/>
                  </a:ext>
                </a:extLst>
              </p:cNvPr>
              <p:cNvSpPr/>
              <p:nvPr/>
            </p:nvSpPr>
            <p:spPr>
              <a:xfrm>
                <a:off x="1835696" y="3560000"/>
                <a:ext cx="5472608" cy="1165144"/>
              </a:xfrm>
              <a:prstGeom prst="rect">
                <a:avLst/>
              </a:prstGeom>
              <a:ln>
                <a:solidFill>
                  <a:srgbClr val="000066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𝐼𝑅𝑅</m:t>
                      </m:r>
                      <m:r>
                        <a:rPr lang="hu-HU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?,  </m:t>
                      </m:r>
                    </m:oMath>
                    <m:oMath xmlns:m="http://schemas.openxmlformats.org/officeDocument/2006/math">
                      <m:r>
                        <a:rPr lang="hu-HU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0=−</m:t>
                      </m:r>
                      <m:sSub>
                        <m:sSubPr>
                          <m:ctrlP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hu-HU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f>
                            <m:fPr>
                              <m:ctrlPr>
                                <a:rPr lang="hu-HU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hu-HU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hu-HU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hu-HU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num>
                            <m:den>
                              <m:sSup>
                                <m:sSupPr>
                                  <m:ctrlPr>
                                    <a:rPr lang="hu-HU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hu-HU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(1+</m:t>
                                  </m:r>
                                  <m:r>
                                    <a:rPr lang="hu-HU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𝐼𝑅𝑅</m:t>
                                  </m:r>
                                  <m:r>
                                    <a:rPr lang="hu-HU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hu-HU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𝑖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hu-HU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églalap 6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E084A8DE-5331-4184-93CB-36BD57AEB1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96" y="3560000"/>
                <a:ext cx="5472608" cy="116514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solidFill>
                  <a:srgbClr val="000066"/>
                </a:solidFill>
              </a:ln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églalap 7">
                <a:extLst>
                  <a:ext uri="{FF2B5EF4-FFF2-40B4-BE49-F238E27FC236}">
                    <a16:creationId xmlns="" xmlns:a16="http://schemas.microsoft.com/office/drawing/2014/main" id="{E084A8DE-5331-4184-93CB-36BD57AEB167}"/>
                  </a:ext>
                </a:extLst>
              </p:cNvPr>
              <p:cNvSpPr/>
              <p:nvPr/>
            </p:nvSpPr>
            <p:spPr>
              <a:xfrm>
                <a:off x="1835696" y="4898656"/>
                <a:ext cx="5472608" cy="690584"/>
              </a:xfrm>
              <a:prstGeom prst="rect">
                <a:avLst/>
              </a:prstGeom>
              <a:ln>
                <a:solidFill>
                  <a:srgbClr val="000066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0=−</m:t>
                      </m:r>
                      <m:r>
                        <a:rPr lang="hu-HU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2000+</m:t>
                      </m:r>
                      <m:f>
                        <m:fPr>
                          <m:ctrlP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1110</m:t>
                          </m:r>
                        </m:num>
                        <m:den>
                          <m:d>
                            <m:dPr>
                              <m:ctrlPr>
                                <a:rPr lang="hu-HU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hu-HU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1+</m:t>
                              </m:r>
                              <m:r>
                                <a:rPr lang="hu-HU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𝐼𝑅𝑅</m:t>
                              </m:r>
                            </m:e>
                          </m:d>
                        </m:den>
                      </m:f>
                      <m:r>
                        <a:rPr lang="hu-HU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hu-HU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1212,1</m:t>
                          </m:r>
                        </m:num>
                        <m:den>
                          <m:sSup>
                            <m:sSupPr>
                              <m:ctrlPr>
                                <a:rPr lang="hu-HU" sz="20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hu-HU" sz="20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hu-HU" sz="20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1+</m:t>
                                  </m:r>
                                  <m:r>
                                    <a:rPr lang="hu-HU" sz="20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𝐼𝑅𝑅</m:t>
                                  </m:r>
                                </m:e>
                              </m:d>
                            </m:e>
                            <m:sup>
                              <m:r>
                                <a:rPr lang="hu-HU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hu-HU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églalap 7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E084A8DE-5331-4184-93CB-36BD57AEB1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96" y="4898656"/>
                <a:ext cx="5472608" cy="69058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rgbClr val="000066"/>
                </a:solidFill>
              </a:ln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églalap 8">
                <a:extLst>
                  <a:ext uri="{FF2B5EF4-FFF2-40B4-BE49-F238E27FC236}">
                    <a16:creationId xmlns="" xmlns:a16="http://schemas.microsoft.com/office/drawing/2014/main" id="{E084A8DE-5331-4184-93CB-36BD57AEB167}"/>
                  </a:ext>
                </a:extLst>
              </p:cNvPr>
              <p:cNvSpPr/>
              <p:nvPr/>
            </p:nvSpPr>
            <p:spPr>
              <a:xfrm>
                <a:off x="1222128" y="5698752"/>
                <a:ext cx="6696744" cy="961982"/>
              </a:xfrm>
              <a:prstGeom prst="rect">
                <a:avLst/>
              </a:prstGeom>
              <a:solidFill>
                <a:srgbClr val="FF9900"/>
              </a:solidFill>
              <a:ln>
                <a:solidFill>
                  <a:srgbClr val="000066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hu-HU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𝐼𝑅𝑅</m:t>
                    </m:r>
                    <m:r>
                      <a:rPr lang="hu-HU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hu-HU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𝟏𝟎</m:t>
                    </m:r>
                    <m:r>
                      <a:rPr lang="hu-HU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,</m:t>
                    </m:r>
                    <m:r>
                      <a:rPr lang="hu-HU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𝟒</m:t>
                    </m:r>
                    <m:r>
                      <a:rPr lang="hu-HU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%&gt;</m:t>
                    </m:r>
                    <m:r>
                      <a:rPr lang="hu-HU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𝑟</m:t>
                    </m:r>
                    <m:r>
                      <a:rPr lang="hu-HU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=8%</m:t>
                    </m:r>
                  </m:oMath>
                </a14:m>
                <a:r>
                  <a:rPr lang="hu-HU" sz="2000" b="1" dirty="0" smtClean="0">
                    <a:solidFill>
                      <a:schemeClr val="tx1"/>
                    </a:solidFill>
                  </a:rPr>
                  <a:t> megéri a pótlólagos beruházás, az A projektet érdemes megvalósítani</a:t>
                </a:r>
                <a:endParaRPr lang="hu-HU" sz="2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églalap 8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E084A8DE-5331-4184-93CB-36BD57AEB1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2128" y="5698752"/>
                <a:ext cx="6696744" cy="96198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solidFill>
                  <a:srgbClr val="000066"/>
                </a:solidFill>
              </a:ln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5567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91560" y="44624"/>
            <a:ext cx="7416944" cy="648072"/>
          </a:xfrm>
        </p:spPr>
        <p:txBody>
          <a:bodyPr/>
          <a:lstStyle/>
          <a:p>
            <a:pPr algn="l"/>
            <a:r>
              <a:rPr lang="hu-HU" sz="2000" dirty="0" smtClean="0"/>
              <a:t>c.) Mekkora </a:t>
            </a:r>
            <a:r>
              <a:rPr lang="hu-HU" sz="2000" dirty="0"/>
              <a:t>az „A” befektetés megvalósítása esetén szükséges 2000 Ft pótlólagos befektetés nettó jelenértéke?</a:t>
            </a:r>
          </a:p>
        </p:txBody>
      </p:sp>
      <p:sp>
        <p:nvSpPr>
          <p:cNvPr id="3" name="Téglalap: lekerekített 2">
            <a:extLst>
              <a:ext uri="{FF2B5EF4-FFF2-40B4-BE49-F238E27FC236}">
                <a16:creationId xmlns="" xmlns:a16="http://schemas.microsoft.com/office/drawing/2014/main" id="{4C4AAD7A-5C07-4FB9-BACE-ACAAC018EB11}"/>
              </a:ext>
            </a:extLst>
          </p:cNvPr>
          <p:cNvSpPr/>
          <p:nvPr/>
        </p:nvSpPr>
        <p:spPr>
          <a:xfrm>
            <a:off x="611560" y="44624"/>
            <a:ext cx="1080000" cy="1080000"/>
          </a:xfrm>
          <a:prstGeom prst="teardrop">
            <a:avLst/>
          </a:prstGeom>
          <a:solidFill>
            <a:srgbClr val="000066"/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b="1" dirty="0">
                <a:solidFill>
                  <a:schemeClr val="bg1"/>
                </a:solidFill>
              </a:rPr>
              <a:t>8</a:t>
            </a:r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888695"/>
              </p:ext>
            </p:extLst>
          </p:nvPr>
        </p:nvGraphicFramePr>
        <p:xfrm>
          <a:off x="1791841" y="764704"/>
          <a:ext cx="6452565" cy="213360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29051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9051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9051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9051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9051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 dirty="0">
                          <a:effectLst/>
                        </a:rPr>
                        <a:t>Projekt</a:t>
                      </a:r>
                      <a:endParaRPr lang="hu-HU" sz="2000" kern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Pénzáramlás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IRR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 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0. év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1. év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2. év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%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A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-4000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 dirty="0">
                          <a:effectLst/>
                        </a:rPr>
                        <a:t>+2420</a:t>
                      </a:r>
                      <a:endParaRPr lang="hu-HU" sz="2000" kern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+2928,2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21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 dirty="0">
                          <a:effectLst/>
                        </a:rPr>
                        <a:t>B</a:t>
                      </a:r>
                      <a:endParaRPr lang="hu-HU" sz="2000" kern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 dirty="0">
                          <a:effectLst/>
                        </a:rPr>
                        <a:t>-2000</a:t>
                      </a:r>
                      <a:endParaRPr lang="hu-HU" sz="2000" kern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+1310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+1716,1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 dirty="0">
                          <a:effectLst/>
                        </a:rPr>
                        <a:t>31</a:t>
                      </a:r>
                      <a:endParaRPr lang="hu-HU" sz="2000" kern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Pótlólagos</a:t>
                      </a:r>
                      <a:r>
                        <a:rPr lang="hu-HU" sz="2000" kern="10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beruházás (A-B)</a:t>
                      </a:r>
                      <a:endParaRPr lang="hu-HU" sz="2000" kern="10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-2000</a:t>
                      </a:r>
                      <a:endParaRPr lang="hu-HU" sz="2000" kern="10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+1110</a:t>
                      </a:r>
                      <a:endParaRPr lang="hu-HU" sz="2000" kern="10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1212,1</a:t>
                      </a:r>
                      <a:endParaRPr lang="hu-HU" sz="2000" kern="10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10,4</a:t>
                      </a:r>
                      <a:endParaRPr lang="hu-HU" sz="2000" kern="10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Téglalap 5">
                <a:extLst>
                  <a:ext uri="{FF2B5EF4-FFF2-40B4-BE49-F238E27FC236}">
                    <a16:creationId xmlns="" xmlns:a16="http://schemas.microsoft.com/office/drawing/2014/main" id="{E084A8DE-5331-4184-93CB-36BD57AEB167}"/>
                  </a:ext>
                </a:extLst>
              </p:cNvPr>
              <p:cNvSpPr/>
              <p:nvPr/>
            </p:nvSpPr>
            <p:spPr>
              <a:xfrm>
                <a:off x="1835696" y="2996952"/>
                <a:ext cx="5472608" cy="1008683"/>
              </a:xfrm>
              <a:prstGeom prst="rect">
                <a:avLst/>
              </a:prstGeom>
              <a:ln>
                <a:solidFill>
                  <a:srgbClr val="000066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𝑁𝑃𝑉</m:t>
                      </m:r>
                      <m:r>
                        <a:rPr lang="hu-HU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hu-HU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f>
                            <m:fPr>
                              <m:ctrlPr>
                                <a:rPr lang="hu-HU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hu-HU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hu-HU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hu-HU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num>
                            <m:den>
                              <m:sSup>
                                <m:sSupPr>
                                  <m:ctrlPr>
                                    <a:rPr lang="hu-HU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hu-HU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(1+</m:t>
                                  </m:r>
                                  <m:r>
                                    <a:rPr lang="hu-HU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  <m:r>
                                    <a:rPr lang="hu-HU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hu-HU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hu-HU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églalap 5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E084A8DE-5331-4184-93CB-36BD57AEB1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96" y="2996952"/>
                <a:ext cx="5472608" cy="100868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solidFill>
                  <a:srgbClr val="000066"/>
                </a:solidFill>
              </a:ln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églalap 6">
                <a:extLst>
                  <a:ext uri="{FF2B5EF4-FFF2-40B4-BE49-F238E27FC236}">
                    <a16:creationId xmlns="" xmlns:a16="http://schemas.microsoft.com/office/drawing/2014/main" id="{E084A8DE-5331-4184-93CB-36BD57AEB167}"/>
                  </a:ext>
                </a:extLst>
              </p:cNvPr>
              <p:cNvSpPr/>
              <p:nvPr/>
            </p:nvSpPr>
            <p:spPr>
              <a:xfrm>
                <a:off x="1403648" y="4298272"/>
                <a:ext cx="6336704" cy="786912"/>
              </a:xfrm>
              <a:prstGeom prst="rect">
                <a:avLst/>
              </a:prstGeom>
              <a:solidFill>
                <a:srgbClr val="FF9900"/>
              </a:solidFill>
              <a:ln>
                <a:solidFill>
                  <a:srgbClr val="000066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0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r>
                        <a:rPr lang="hu-HU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2000</m:t>
                      </m:r>
                      <m:r>
                        <a:rPr lang="hu-HU" sz="20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hu-HU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1110</m:t>
                          </m:r>
                        </m:num>
                        <m:den>
                          <m:sSup>
                            <m:sSupPr>
                              <m:ctrlPr>
                                <a:rPr lang="hu-HU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hu-HU" sz="20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hu-HU" sz="20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1+</m:t>
                                  </m:r>
                                  <m:r>
                                    <a:rPr lang="hu-HU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8</m:t>
                                  </m:r>
                                  <m:r>
                                    <a:rPr lang="hu-HU" sz="20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%</m:t>
                                  </m:r>
                                </m:e>
                              </m:d>
                            </m:e>
                            <m:sup>
                              <m:r>
                                <a:rPr lang="hu-HU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</m:t>
                              </m:r>
                            </m:sup>
                          </m:sSup>
                        </m:den>
                      </m:f>
                      <m:r>
                        <a:rPr lang="hu-HU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1212,1</m:t>
                          </m:r>
                        </m:num>
                        <m:den>
                          <m:sSup>
                            <m:sSupPr>
                              <m:ctrlPr>
                                <a:rPr lang="hu-HU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hu-HU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hu-HU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1+8%</m:t>
                                  </m:r>
                                </m:e>
                              </m:d>
                            </m:e>
                            <m:sup>
                              <m:r>
                                <a:rPr lang="hu-HU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hu-HU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hu-HU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𝟔𝟔</m:t>
                      </m:r>
                      <m:r>
                        <a:rPr lang="hu-HU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,</m:t>
                      </m:r>
                      <m:r>
                        <a:rPr lang="hu-HU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𝟗𝟔</m:t>
                      </m:r>
                      <m:r>
                        <a:rPr lang="hu-HU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a:rPr lang="hu-HU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𝑭𝒕</m:t>
                      </m:r>
                    </m:oMath>
                  </m:oMathPara>
                </a14:m>
                <a:endParaRPr lang="hu-HU" sz="2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églalap 6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E084A8DE-5331-4184-93CB-36BD57AEB1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4298272"/>
                <a:ext cx="6336704" cy="78691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rgbClr val="000066"/>
                </a:solidFill>
              </a:ln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églalap 7">
                <a:extLst>
                  <a:ext uri="{FF2B5EF4-FFF2-40B4-BE49-F238E27FC236}">
                    <a16:creationId xmlns="" xmlns:a16="http://schemas.microsoft.com/office/drawing/2014/main" id="{E084A8DE-5331-4184-93CB-36BD57AEB167}"/>
                  </a:ext>
                </a:extLst>
              </p:cNvPr>
              <p:cNvSpPr/>
              <p:nvPr/>
            </p:nvSpPr>
            <p:spPr>
              <a:xfrm>
                <a:off x="1400780" y="5378392"/>
                <a:ext cx="6336704" cy="786912"/>
              </a:xfrm>
              <a:prstGeom prst="rect">
                <a:avLst/>
              </a:prstGeom>
              <a:solidFill>
                <a:srgbClr val="FF9900"/>
              </a:solidFill>
              <a:ln>
                <a:solidFill>
                  <a:srgbClr val="000066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𝑁𝑃𝑉</m:t>
                      </m:r>
                      <m:d>
                        <m:dPr>
                          <m:ctrlP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𝐴</m:t>
                          </m:r>
                        </m:e>
                      </m:d>
                      <m:r>
                        <a:rPr lang="hu-HU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r>
                        <a:rPr lang="hu-HU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𝑁𝑃𝑉</m:t>
                      </m:r>
                      <m:d>
                        <m:dPr>
                          <m:ctrlP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𝐵</m:t>
                          </m:r>
                        </m:e>
                      </m:d>
                      <m:r>
                        <a:rPr lang="hu-HU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=751,2−684,24=</m:t>
                      </m:r>
                      <m:r>
                        <a:rPr lang="hu-HU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𝟔𝟔</m:t>
                      </m:r>
                      <m:r>
                        <a:rPr lang="hu-HU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,</m:t>
                      </m:r>
                      <m:r>
                        <a:rPr lang="hu-HU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𝟗𝟔</m:t>
                      </m:r>
                      <m:r>
                        <a:rPr lang="hu-HU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a:rPr lang="hu-HU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𝑭𝒕</m:t>
                      </m:r>
                    </m:oMath>
                  </m:oMathPara>
                </a14:m>
                <a:endParaRPr lang="hu-HU" sz="2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églalap 7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E084A8DE-5331-4184-93CB-36BD57AEB1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0780" y="5378392"/>
                <a:ext cx="6336704" cy="78691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solidFill>
                  <a:srgbClr val="000066"/>
                </a:solidFill>
              </a:ln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8471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ppt_minta</Template>
  <TotalTime>77167</TotalTime>
  <Words>447</Words>
  <Application>Microsoft Office PowerPoint</Application>
  <PresentationFormat>Diavetítés a képernyőre (4:3 oldalarány)</PresentationFormat>
  <Paragraphs>121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Alapértelmezett terv</vt:lpstr>
      <vt:lpstr>a.) Ha a tőkeköltség 8%, mekkora a NPV az egyes projektek vonatkozásában? b.) Az IRR-szabály alkalmazása esetén melyik projekt kerülne megvalósításra, ha: 1.) egyszerre mindkettő megvalósítható, 2.) csak az egyik valósítható meg? c.) Mekkora az „A” befektetés megvalósítása esetén szükséges 2000 Ft pótlólagos befektetés nettó jelenértéke?</vt:lpstr>
      <vt:lpstr>a.) Ha a tőkeköltség 8%, mekkora a NPV az egyes projektek vonatkozásában?</vt:lpstr>
      <vt:lpstr>b.) Az IRR-szabály alkalmazása esetén melyik projekt kerülne megvalósításra, ha: 1.) egyszerre mindkettő megvalósítható, 2.) csak az egyik valósítható meg?</vt:lpstr>
      <vt:lpstr>b.) Az IRR-szabály alkalmazása esetén melyik projekt kerülne megvalósításra, ha: 1.) egyszerre mindkettő megvalósítható, 2.) csak az egyik valósítható meg?</vt:lpstr>
      <vt:lpstr>c.) Mekkora az „A” befektetés megvalósítása esetén szükséges 2000 Ft pótlólagos befektetés nettó jelenértéke?</vt:lpstr>
    </vt:vector>
  </TitlesOfParts>
  <Company>SZTE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Szeged</dc:title>
  <dc:creator>GTK</dc:creator>
  <cp:lastModifiedBy>Szladek Daniel</cp:lastModifiedBy>
  <cp:revision>3944</cp:revision>
  <dcterms:created xsi:type="dcterms:W3CDTF">2004-11-03T13:38:10Z</dcterms:created>
  <dcterms:modified xsi:type="dcterms:W3CDTF">2020-02-17T10:11:49Z</dcterms:modified>
</cp:coreProperties>
</file>