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98" r:id="rId2"/>
    <p:sldId id="499" r:id="rId3"/>
  </p:sldIdLst>
  <p:sldSz cx="9144000" cy="6858000" type="screen4x3"/>
  <p:notesSz cx="6735763" cy="98663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éma alapján készült stílus 1 – 4. jelölőszín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7257" autoAdjust="0"/>
  </p:normalViewPr>
  <p:slideViewPr>
    <p:cSldViewPr showGuides="1">
      <p:cViewPr varScale="1">
        <p:scale>
          <a:sx n="110" d="100"/>
          <a:sy n="110" d="100"/>
        </p:scale>
        <p:origin x="-1608" y="-84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61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461D1BB-658C-43AC-9402-39521CFEDF13}" type="datetimeFigureOut">
              <a:rPr lang="hu-HU"/>
              <a:pPr>
                <a:defRPr/>
              </a:pPr>
              <a:t>2020.02.17.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83388D-AAF6-402D-8559-6FFB9CBE7C4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42506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Mintaszöveg szerkesztése</a:t>
            </a:r>
          </a:p>
          <a:p>
            <a:pPr lvl="1"/>
            <a:r>
              <a:rPr lang="en-US" noProof="0"/>
              <a:t>Második szint</a:t>
            </a:r>
          </a:p>
          <a:p>
            <a:pPr lvl="2"/>
            <a:r>
              <a:rPr lang="en-US" noProof="0"/>
              <a:t>Harmadik szint</a:t>
            </a:r>
          </a:p>
          <a:p>
            <a:pPr lvl="3"/>
            <a:r>
              <a:rPr lang="en-US" noProof="0"/>
              <a:t>Negyedik szint</a:t>
            </a:r>
          </a:p>
          <a:p>
            <a:pPr lvl="4"/>
            <a:r>
              <a:rPr lang="en-US" noProof="0"/>
              <a:t>Ötödik szint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1044E6-3ABD-4E16-A7F0-2FD0DD99D4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614074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E1D1F-6B14-4672-AAD6-F16CE2FE2A1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958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DAAAE-FEA9-4F76-903A-5338EE7FC5B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6454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4CAEA-69FC-4177-9395-CB5D4B419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679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7A980-0F41-41BF-9E9C-FA32AC86593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5680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C5AAA-8E88-450E-A194-0DBB4932167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882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D4560-9DF1-4BBE-96B3-725AF96F1B6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653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9D7DC-D500-46D8-8C01-9EA35F0CA8E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0598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396F3-2BEB-491E-886F-2F67BA2C7F2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0603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B098A-BDC2-4A52-A028-C4EE4DB741B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71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E428E-63B9-44FA-9711-C7D5EF02BDB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7761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A6D74-F85B-42C8-85B3-1D0B6F98F3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8922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E882B-6ECF-4798-BF16-B906E35DB30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0819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DB3FEC-707F-40FD-AF7C-25D5A5B94F1B}" type="slidenum">
              <a:rPr lang="hu-HU" altLang="hu-HU"/>
              <a:pPr/>
              <a:t>‹#›</a:t>
            </a:fld>
            <a:endParaRPr lang="hu-HU" altLang="hu-HU"/>
          </a:p>
        </p:txBody>
      </p:sp>
      <p:pic>
        <p:nvPicPr>
          <p:cNvPr id="1031" name="Picture 8" descr="SZTE_eng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648072"/>
          </a:xfrm>
        </p:spPr>
        <p:txBody>
          <a:bodyPr/>
          <a:lstStyle/>
          <a:p>
            <a:pPr algn="just"/>
            <a:r>
              <a:rPr lang="hu-HU" sz="2000" dirty="0"/>
              <a:t>Mely befektetési lehetőségeket választaná, ha 100 </a:t>
            </a:r>
            <a:r>
              <a:rPr lang="hu-HU" sz="2000" dirty="0" err="1"/>
              <a:t>EFt</a:t>
            </a:r>
            <a:r>
              <a:rPr lang="hu-HU" sz="2000" dirty="0"/>
              <a:t> állna rendelkezésére?</a:t>
            </a:r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bg1"/>
                </a:solidFill>
              </a:rPr>
              <a:t>6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471975"/>
              </p:ext>
            </p:extLst>
          </p:nvPr>
        </p:nvGraphicFramePr>
        <p:xfrm>
          <a:off x="1763688" y="702568"/>
          <a:ext cx="5848350" cy="2438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9494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94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94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Projekt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Beruházási költség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NPV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A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10000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5000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B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5000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 5000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C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90000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10000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D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60000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15000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E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75000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15000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F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15000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3000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églalap 15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835696" y="3284982"/>
                <a:ext cx="5472608" cy="864098"/>
              </a:xfrm>
              <a:prstGeom prst="rect">
                <a:avLst/>
              </a:prstGeom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𝑃𝐼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𝑃𝑉</m:t>
                          </m:r>
                        </m:num>
                        <m:den>
                          <m:sSub>
                            <m:sSubPr>
                              <m:ctrlP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hu-H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églalap 1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284982"/>
                <a:ext cx="5472608" cy="8640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églalap 17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835696" y="4324258"/>
                <a:ext cx="5472608" cy="864098"/>
              </a:xfrm>
              <a:prstGeom prst="rect">
                <a:avLst/>
              </a:prstGeom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𝑁𝑃𝑉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𝑃𝑉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→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𝑃𝑉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𝑁𝑃𝑉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hu-H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églalap 1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324258"/>
                <a:ext cx="5472608" cy="8640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32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648072"/>
          </a:xfrm>
        </p:spPr>
        <p:txBody>
          <a:bodyPr/>
          <a:lstStyle/>
          <a:p>
            <a:pPr algn="just"/>
            <a:r>
              <a:rPr lang="hu-HU" sz="2000" dirty="0"/>
              <a:t>Mely befektetési lehetőségeket választaná, ha 100 </a:t>
            </a:r>
            <a:r>
              <a:rPr lang="hu-HU" sz="2000" dirty="0" err="1"/>
              <a:t>EFt</a:t>
            </a:r>
            <a:r>
              <a:rPr lang="hu-HU" sz="2000" dirty="0"/>
              <a:t> állna rendelkezésére?</a:t>
            </a:r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>
                <a:solidFill>
                  <a:schemeClr val="bg1"/>
                </a:solidFill>
              </a:rPr>
              <a:t>6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84547"/>
              </p:ext>
            </p:extLst>
          </p:nvPr>
        </p:nvGraphicFramePr>
        <p:xfrm>
          <a:off x="1763688" y="702568"/>
          <a:ext cx="6840760" cy="2438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3681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Projekt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Beruházási költség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NPV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</a:t>
                      </a:r>
                      <a:b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(NPV+C</a:t>
                      </a:r>
                      <a:r>
                        <a:rPr lang="hu-HU" sz="2000" kern="10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b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(PV/C</a:t>
                      </a:r>
                      <a:r>
                        <a:rPr lang="hu-HU" sz="2000" b="1" kern="10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A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10000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5000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15000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B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5000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5000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C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90000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10000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100000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1,11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D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60000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15000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75000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1,25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E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75000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15000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90000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F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15000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3000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18000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704767"/>
              </p:ext>
            </p:extLst>
          </p:nvPr>
        </p:nvGraphicFramePr>
        <p:xfrm>
          <a:off x="107504" y="3357563"/>
          <a:ext cx="8928990" cy="2438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755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55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55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755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7557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755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7557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Projekt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Beruházási költség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NPV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</a:t>
                      </a:r>
                      <a:b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(NPV+C</a:t>
                      </a:r>
                      <a:r>
                        <a:rPr lang="hu-HU" sz="2000" kern="10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b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(PV/C</a:t>
                      </a:r>
                      <a:r>
                        <a:rPr lang="hu-HU" sz="2000" b="1" kern="10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Kumulált C</a:t>
                      </a:r>
                      <a:r>
                        <a:rPr lang="hu-HU" sz="2000" b="1" kern="10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hu-HU" sz="2000" b="1" kern="1000" baseline="-25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Kumulált</a:t>
                      </a:r>
                      <a:r>
                        <a:rPr lang="hu-HU" sz="2000" b="1" kern="10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NPV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B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5000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5000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  <a:endParaRPr lang="hu-HU" sz="2000" b="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  <a:endParaRPr lang="hu-HU" sz="2000" b="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A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10000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5000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15000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15000</a:t>
                      </a:r>
                      <a:endParaRPr lang="hu-HU" sz="2000" b="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  <a:endParaRPr lang="hu-HU" sz="2000" b="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D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60000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15000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75000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1,25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75000</a:t>
                      </a:r>
                      <a:endParaRPr lang="hu-HU" sz="2000" b="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25000</a:t>
                      </a:r>
                      <a:endParaRPr lang="hu-HU" sz="2000" b="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F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15000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 3000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18000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90000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28000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E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75000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15000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90000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kern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165000</a:t>
                      </a:r>
                      <a:endParaRPr lang="hu-HU" sz="2000" b="0" kern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kern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43000</a:t>
                      </a:r>
                      <a:endParaRPr lang="hu-HU" sz="2000" b="0" kern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C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90000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10000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100000</a:t>
                      </a:r>
                      <a:endParaRPr lang="hu-HU" sz="2000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kern="1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1,11</a:t>
                      </a:r>
                      <a:endParaRPr lang="hu-HU" sz="2000" b="1" kern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kern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255000</a:t>
                      </a:r>
                      <a:endParaRPr lang="hu-HU" sz="2000" b="0" kern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kern="1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53000</a:t>
                      </a:r>
                      <a:endParaRPr lang="hu-HU" sz="2000" b="0" kern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églalap 7">
            <a:extLst>
              <a:ext uri="{FF2B5EF4-FFF2-40B4-BE49-F238E27FC236}">
                <a16:creationId xmlns="" xmlns:a16="http://schemas.microsoft.com/office/drawing/2014/main" id="{E084A8DE-5331-4184-93CB-36BD57AEB167}"/>
              </a:ext>
            </a:extLst>
          </p:cNvPr>
          <p:cNvSpPr/>
          <p:nvPr/>
        </p:nvSpPr>
        <p:spPr>
          <a:xfrm>
            <a:off x="2303748" y="5949280"/>
            <a:ext cx="4536504" cy="792088"/>
          </a:xfrm>
          <a:prstGeom prst="rect">
            <a:avLst/>
          </a:prstGeom>
          <a:solidFill>
            <a:srgbClr val="FF9900"/>
          </a:solidFill>
          <a:ln>
            <a:solidFill>
              <a:srgbClr val="00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</a:rPr>
              <a:t>B, A, D, F projekteket választjuk.</a:t>
            </a:r>
            <a:endParaRPr lang="hu-H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83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ppt_minta</Template>
  <TotalTime>77167</TotalTime>
  <Words>182</Words>
  <Application>Microsoft Office PowerPoint</Application>
  <PresentationFormat>Diavetítés a képernyőre (4:3 oldalarány)</PresentationFormat>
  <Paragraphs>112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Alapértelmezett terv</vt:lpstr>
      <vt:lpstr>Mely befektetési lehetőségeket választaná, ha 100 EFt állna rendelkezésére?</vt:lpstr>
      <vt:lpstr>Mely befektetési lehetőségeket választaná, ha 100 EFt állna rendelkezésére?</vt:lpstr>
    </vt:vector>
  </TitlesOfParts>
  <Company>SZTE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Szeged</dc:title>
  <dc:creator>GTK</dc:creator>
  <cp:lastModifiedBy>Szladek Daniel</cp:lastModifiedBy>
  <cp:revision>3944</cp:revision>
  <dcterms:created xsi:type="dcterms:W3CDTF">2004-11-03T13:38:10Z</dcterms:created>
  <dcterms:modified xsi:type="dcterms:W3CDTF">2020-02-17T10:36:39Z</dcterms:modified>
</cp:coreProperties>
</file>