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rnai-Vígh Adrienn Erzsébet" initials="VAE" lastIdx="1" clrIdx="0">
    <p:extLst>
      <p:ext uri="{19B8F6BF-5375-455C-9EA6-DF929625EA0E}">
        <p15:presenceInfo xmlns:p15="http://schemas.microsoft.com/office/powerpoint/2012/main" userId="S-1-5-21-2217756755-2393735501-2577573213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9A5E-542D-4BAD-950C-4CCD8A8CDDAB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F3BE-0A06-4E61-8585-811ED5BF79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4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F3BE-0A06-4E61-8585-811ED5BF79A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9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F3BE-0A06-4E61-8585-811ED5BF79A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7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4CC858-070B-4C60-89DF-0A73EEC0933A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583E-8613-4F9C-89D0-98890D5C34A3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1791-71E5-4D0F-8C3D-766685F8ADA2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C5-4B8A-4E60-A4BB-B829964D9CD8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4012-3F5F-47C6-9E3D-1D67A71B9EE7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AC00-D504-4A00-BEF3-32ACC938392F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E32F-F2B0-4894-8F3C-230841060A20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70F-5027-4B6A-803E-C2BA3A6468BB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093D-C977-4F37-97FF-CB376D21D64E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06AF-D19F-4E50-847B-0695D1AA2D73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975F-5E92-413D-A664-74B4C0D4B8B7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0DAC-55AA-4EA3-8F5C-B698541ED813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9BB6-DB7D-47B3-B0A9-EA3EB11B76A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53E-D46F-4432-B764-EC8E26601958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97C1-22F0-40E4-8739-F628131728DE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4C0A-820E-45D5-9AFE-9D75A2259C26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5CA0-8291-406E-AD41-2927BAD78D31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89735C-F0D4-44C9-9097-397A9C546234}" type="datetime1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k.uni-pae.hu/images/szakdolgozat/fulop_tamas_utmutato_a_szakdolgozat_elkeszitesehez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://szakdolgozat.ek.szte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ib.pte.hu/index.php/mm/article/view/861/7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Könyvtári kutatásmódszertan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Várnai-Vígh Adrienn E.</a:t>
            </a:r>
          </a:p>
          <a:p>
            <a:r>
              <a:rPr lang="hu-HU" dirty="0" smtClean="0"/>
              <a:t>2019. december 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9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6225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kell szakdolgozatot írni</a:t>
            </a:r>
            <a:r>
              <a:rPr lang="hu-HU" dirty="0" smtClean="0"/>
              <a:t>? És főként </a:t>
            </a:r>
            <a:r>
              <a:rPr lang="hu-HU" b="1" dirty="0" smtClean="0"/>
              <a:t>hogyan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1295402" y="2560638"/>
            <a:ext cx="5379308" cy="331012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Tanulmányi </a:t>
            </a:r>
            <a:r>
              <a:rPr lang="hu-HU" sz="3600" dirty="0"/>
              <a:t>Kalauz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/>
              <a:t>Módszertani segédanyag</a:t>
            </a:r>
          </a:p>
          <a:p>
            <a:pPr lvl="1"/>
            <a:r>
              <a:rPr lang="hu-HU" sz="2700" dirty="0" err="1"/>
              <a:t>Eco</a:t>
            </a:r>
            <a:r>
              <a:rPr lang="hu-HU" sz="2700" dirty="0"/>
              <a:t>, </a:t>
            </a:r>
            <a:r>
              <a:rPr lang="hu-HU" sz="2700" dirty="0" err="1"/>
              <a:t>Umberto</a:t>
            </a:r>
            <a:r>
              <a:rPr lang="hu-HU" sz="2700" dirty="0"/>
              <a:t>. </a:t>
            </a:r>
            <a:r>
              <a:rPr lang="hu-HU" sz="2700" i="1" dirty="0"/>
              <a:t>Hogyan írjunk szakdolgozatot</a:t>
            </a:r>
            <a:r>
              <a:rPr lang="hu-HU" sz="2700" i="1" dirty="0" smtClean="0"/>
              <a:t>?</a:t>
            </a:r>
            <a:r>
              <a:rPr lang="hu-HU" sz="2700" dirty="0" smtClean="0"/>
              <a:t> </a:t>
            </a:r>
            <a:r>
              <a:rPr lang="hu-HU" sz="2700" dirty="0"/>
              <a:t>Partvonal, 2012</a:t>
            </a:r>
          </a:p>
          <a:p>
            <a:pPr lvl="1"/>
            <a:r>
              <a:rPr lang="hu-HU" sz="2700" dirty="0"/>
              <a:t>Fülöp Tamás. </a:t>
            </a:r>
            <a:r>
              <a:rPr lang="hu-HU" sz="2700" i="1" dirty="0"/>
              <a:t>Útmutató a szakdolgozat elkészítéséhez</a:t>
            </a:r>
            <a:r>
              <a:rPr lang="hu-HU" sz="2700" dirty="0"/>
              <a:t>. </a:t>
            </a:r>
            <a:r>
              <a:rPr lang="hu-HU" sz="2700" dirty="0" err="1"/>
              <a:t>Alumni</a:t>
            </a:r>
            <a:r>
              <a:rPr lang="hu-HU" sz="2700" dirty="0"/>
              <a:t> Kiadó Kft., 2011, </a:t>
            </a:r>
            <a:r>
              <a:rPr lang="hu-HU" sz="2700" dirty="0">
                <a:hlinkClick r:id="rId3"/>
              </a:rPr>
              <a:t>http://</a:t>
            </a:r>
            <a:r>
              <a:rPr lang="hu-HU" sz="2700" dirty="0" smtClean="0">
                <a:hlinkClick r:id="rId3"/>
              </a:rPr>
              <a:t>gk.uni-pae.hu/images/szakdolgozat/fulop_tamas_utmutato_a_szakdolgozat_elkeszitesehez.pdf</a:t>
            </a:r>
            <a:r>
              <a:rPr lang="hu-HU" sz="2700" dirty="0" smtClean="0"/>
              <a:t> </a:t>
            </a:r>
            <a:r>
              <a:rPr lang="hu-HU" sz="2700" dirty="0"/>
              <a:t>[</a:t>
            </a:r>
            <a:r>
              <a:rPr lang="hu-HU" sz="2700" dirty="0" smtClean="0"/>
              <a:t>2019. december 2.]</a:t>
            </a:r>
            <a:endParaRPr lang="hu-HU" sz="2700" dirty="0"/>
          </a:p>
          <a:p>
            <a:pPr lvl="1"/>
            <a:r>
              <a:rPr lang="hu-HU" sz="2700" dirty="0"/>
              <a:t>Majoros Pál. </a:t>
            </a:r>
            <a:r>
              <a:rPr lang="hu-HU" sz="2700" i="1" dirty="0"/>
              <a:t>Tanácsok, tippek, trükkök nem csak szakdolgozatíróknak: avagy a kutatásmódszertan alapjai</a:t>
            </a:r>
            <a:r>
              <a:rPr lang="hu-HU" sz="2700" dirty="0"/>
              <a:t>. Perfekt, </a:t>
            </a:r>
            <a:r>
              <a:rPr lang="hu-HU" sz="2700" dirty="0" smtClean="0"/>
              <a:t>2011</a:t>
            </a:r>
          </a:p>
          <a:p>
            <a:pPr lvl="1"/>
            <a:r>
              <a:rPr lang="hu-HU" sz="2700" dirty="0" err="1" smtClean="0"/>
              <a:t>Gyurgyák</a:t>
            </a:r>
            <a:r>
              <a:rPr lang="hu-HU" sz="2700" dirty="0" smtClean="0"/>
              <a:t> János: </a:t>
            </a:r>
            <a:r>
              <a:rPr lang="hu-HU" sz="2700" i="1" dirty="0" smtClean="0"/>
              <a:t>A </a:t>
            </a:r>
            <a:r>
              <a:rPr lang="hu-HU" sz="2700" i="1" dirty="0"/>
              <a:t>tudományos írás alapjai : útmutató szemináriumi és tudományos diákköri értekezést, szakdolgozatot és disszertációt </a:t>
            </a:r>
            <a:r>
              <a:rPr lang="hu-HU" sz="2700" i="1" dirty="0" smtClean="0"/>
              <a:t>íróknak</a:t>
            </a:r>
            <a:r>
              <a:rPr lang="hu-HU" sz="2700" dirty="0" smtClean="0"/>
              <a:t>. Osiris</a:t>
            </a:r>
            <a:r>
              <a:rPr lang="hu-HU" sz="2700" dirty="0"/>
              <a:t>, 2019</a:t>
            </a:r>
            <a:endParaRPr lang="hu-HU" sz="2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3600" dirty="0" smtClean="0"/>
              <a:t>Szakdolgozati gyorssegély: </a:t>
            </a:r>
            <a:r>
              <a:rPr lang="hu-HU" sz="3600" dirty="0" smtClean="0">
                <a:hlinkClick r:id="rId4"/>
              </a:rPr>
              <a:t>http</a:t>
            </a:r>
            <a:r>
              <a:rPr lang="hu-HU" sz="3600" dirty="0">
                <a:hlinkClick r:id="rId4"/>
              </a:rPr>
              <a:t>://szakdolgozat.ek.szte.hu</a:t>
            </a:r>
            <a:r>
              <a:rPr lang="hu-HU" sz="3600" dirty="0" smtClean="0">
                <a:hlinkClick r:id="rId4"/>
              </a:rPr>
              <a:t>/</a:t>
            </a:r>
            <a:endParaRPr lang="hu-HU" sz="36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31" y="3070861"/>
            <a:ext cx="1777367" cy="2726024"/>
          </a:xfr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Könyvtár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informatikai</a:t>
            </a:r>
            <a:r>
              <a:rPr lang="en-US" dirty="0" smtClean="0"/>
              <a:t> </a:t>
            </a:r>
            <a:r>
              <a:rPr lang="en-US" dirty="0" err="1" smtClean="0"/>
              <a:t>alapismeretek</a:t>
            </a:r>
            <a:r>
              <a:rPr lang="en-US" dirty="0" smtClean="0"/>
              <a:t>, 2019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57" y="2486947"/>
            <a:ext cx="2050847" cy="28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66798"/>
          </a:xfrm>
        </p:spPr>
        <p:txBody>
          <a:bodyPr>
            <a:normAutofit/>
          </a:bodyPr>
          <a:lstStyle/>
          <a:p>
            <a:r>
              <a:rPr lang="hu-HU" dirty="0"/>
              <a:t>A dolgozatírás </a:t>
            </a:r>
            <a:r>
              <a:rPr lang="hu-HU" dirty="0" smtClean="0"/>
              <a:t>lépései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</a:t>
            </a:r>
            <a:r>
              <a:rPr lang="hu-HU" dirty="0"/>
              <a:t>választott témakör körülhatárolása, általános tájékozódás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kutatási cél meghatározása, a témavázlat és kutatási terv elkészítése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>
                <a:solidFill>
                  <a:srgbClr val="C00000"/>
                </a:solidFill>
              </a:rPr>
              <a:t>Szakirodalmi anyagok gyűjtése, feltárása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rendelkezésre álló anyagok rendszerezése, feldolgozása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szakdolgozatírás során alkalmazható főbb kutatási és elemzési módszerek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dolgozat elkészítése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formai megoldások véglegesítése, a dolgozat nyomtatása, köttetése, </a:t>
            </a:r>
            <a:r>
              <a:rPr lang="hu-HU" dirty="0" smtClean="0"/>
              <a:t>be- és/vagy leadása</a:t>
            </a:r>
          </a:p>
          <a:p>
            <a:pPr marL="0" indent="0">
              <a:buNone/>
            </a:pPr>
            <a:r>
              <a:rPr lang="hu-HU" dirty="0"/>
              <a:t>(l. Fülöp, 2011, 9. </a:t>
            </a:r>
            <a:r>
              <a:rPr lang="hu-HU" dirty="0" smtClean="0"/>
              <a:t>o.)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51374" y="3270422"/>
            <a:ext cx="32621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Fülöp, 2011, 13-17. o.</a:t>
            </a:r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Irodalomgyűjtés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0432" y="2556932"/>
            <a:ext cx="8550876" cy="3318936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hu-HU" dirty="0"/>
              <a:t>előzetes </a:t>
            </a:r>
            <a:r>
              <a:rPr lang="hu-HU" dirty="0" smtClean="0"/>
              <a:t>tudás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szisztematikus </a:t>
            </a:r>
            <a:r>
              <a:rPr lang="hu-HU" dirty="0" err="1" smtClean="0"/>
              <a:t>irodalomfeltárás</a:t>
            </a:r>
            <a:endParaRPr lang="hu-HU" dirty="0" smtClean="0"/>
          </a:p>
          <a:p>
            <a:pPr lvl="1" algn="ctr"/>
            <a:r>
              <a:rPr lang="hu-HU" dirty="0" err="1" smtClean="0"/>
              <a:t>keresőkifejezések</a:t>
            </a:r>
            <a:endParaRPr lang="hu-HU" dirty="0"/>
          </a:p>
          <a:p>
            <a:pPr lvl="1" algn="ctr"/>
            <a:r>
              <a:rPr lang="hu-HU" dirty="0"/>
              <a:t>k</a:t>
            </a:r>
            <a:r>
              <a:rPr lang="hu-HU" dirty="0" smtClean="0"/>
              <a:t>eresőfelületek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hólabda-módszer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 smtClean="0"/>
              <a:t>korábbi szakdolgozatok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hu-HU" dirty="0"/>
              <a:t>d</a:t>
            </a:r>
            <a:r>
              <a:rPr lang="hu-HU" dirty="0" smtClean="0"/>
              <a:t>olgozat formai követelményei        hivatkozási stílus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>
            <a:off x="6499654" y="5412261"/>
            <a:ext cx="313038" cy="189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Kanyar jobbra 12"/>
          <p:cNvSpPr/>
          <p:nvPr/>
        </p:nvSpPr>
        <p:spPr>
          <a:xfrm rot="5400000">
            <a:off x="9119288" y="5515236"/>
            <a:ext cx="288324" cy="23889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Irodalomgyűjtés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5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Hivatkozáskezelő rendszerek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bibliográfiai adatok gyűjtése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csatolmányokat </a:t>
            </a:r>
            <a:r>
              <a:rPr lang="hu-HU" dirty="0"/>
              <a:t>is </a:t>
            </a:r>
            <a:r>
              <a:rPr lang="hu-HU" dirty="0" smtClean="0"/>
              <a:t>tárolhatunk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összegyűjtött adatokból bibliográfiát, irodalomjegyzéket </a:t>
            </a:r>
            <a:r>
              <a:rPr lang="hu-HU" dirty="0" smtClean="0"/>
              <a:t>készíthetünk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dolgozatban hivatkozásokat </a:t>
            </a:r>
            <a:r>
              <a:rPr lang="hu-HU" dirty="0"/>
              <a:t>– szövegközi, lábjegyzet és végjegyzet formájában is </a:t>
            </a:r>
            <a:r>
              <a:rPr lang="hu-HU" dirty="0" smtClean="0"/>
              <a:t>– készíthetünk vele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20" y="2560638"/>
            <a:ext cx="3098459" cy="3309937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Hivatkozási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„A </a:t>
            </a:r>
            <a:r>
              <a:rPr lang="hu-HU" dirty="0"/>
              <a:t>generációkat a közös tapasztalatok, életélmények, végső soron a közös értékek fűzik össze. A generációk tagjainak összekapcsolódása ugyan laza szálú, mégis meghatározó jellegű. Laza szálú, mert annyi életsors, életút döntés mutatkozik meg egy-egy generáció tagjai esetében, hogy ezeket rendkívül nehéz egységesnek tekinteni. Mégis van egy meghatározó vonulat az értékek, a közös élmények mentén, amely lehetőséget teremt arra, hogy összekapcsoljuk ezeket a sorsokat, és azt állítsuk, hogy a generációk között különbségek vannak és egyben a generációkon belül fellelhető azonosságok keretezik az oda tartozó emberek döntéseit</a:t>
            </a:r>
            <a:r>
              <a:rPr lang="hu-HU" dirty="0" smtClean="0"/>
              <a:t>.” (Törőcsik et </a:t>
            </a:r>
            <a:r>
              <a:rPr lang="hu-HU" dirty="0" err="1" smtClean="0"/>
              <a:t>al</a:t>
            </a:r>
            <a:r>
              <a:rPr lang="hu-HU" dirty="0" smtClean="0"/>
              <a:t>., 2014, 3.)</a:t>
            </a:r>
          </a:p>
          <a:p>
            <a:pPr marL="0" indent="0">
              <a:buNone/>
            </a:pPr>
            <a:r>
              <a:rPr lang="hu-HU" sz="1600" dirty="0"/>
              <a:t>Törőcsik Mária, Szűcs Krisztián és </a:t>
            </a:r>
            <a:r>
              <a:rPr lang="hu-HU" sz="1600" dirty="0" err="1"/>
              <a:t>Kehl</a:t>
            </a:r>
            <a:r>
              <a:rPr lang="hu-HU" sz="1600" dirty="0"/>
              <a:t> </a:t>
            </a:r>
            <a:r>
              <a:rPr lang="hu-HU" sz="1600" dirty="0" smtClean="0"/>
              <a:t>Dániel: </a:t>
            </a:r>
            <a:r>
              <a:rPr lang="hu-HU" sz="1600" dirty="0"/>
              <a:t>„Generációs gondolkodás – A Z és az Y generáció életstílus csoportjai”. </a:t>
            </a:r>
            <a:r>
              <a:rPr lang="hu-HU" sz="1600" i="1" dirty="0"/>
              <a:t>Marketing &amp; menedzsment</a:t>
            </a:r>
            <a:r>
              <a:rPr lang="hu-HU" sz="1600" dirty="0"/>
              <a:t>, 2014, 2. különszám, 3–15. o., Elérhető: </a:t>
            </a:r>
            <a:r>
              <a:rPr lang="hu-HU" sz="1600" u="sng" dirty="0">
                <a:hlinkClick r:id="rId2"/>
              </a:rPr>
              <a:t>https://</a:t>
            </a:r>
            <a:r>
              <a:rPr lang="hu-HU" sz="1600" u="sng" dirty="0" smtClean="0">
                <a:hlinkClick r:id="rId2"/>
              </a:rPr>
              <a:t>journals.lib.pte.hu/index.php/mm/article/view/861/732</a:t>
            </a:r>
            <a:r>
              <a:rPr lang="hu-HU" sz="1600" u="sng" dirty="0" smtClean="0"/>
              <a:t> </a:t>
            </a:r>
            <a:r>
              <a:rPr lang="hu-HU" sz="1600" dirty="0" smtClean="0"/>
              <a:t>[2019. december 2.]</a:t>
            </a:r>
            <a:endParaRPr lang="hu-HU" sz="1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Könyvtár- és informatikai alapismeretek,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421</TotalTime>
  <Words>424</Words>
  <Application>Microsoft Office PowerPoint</Application>
  <PresentationFormat>Szélesvásznú</PresentationFormat>
  <Paragraphs>45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Organikus</vt:lpstr>
      <vt:lpstr>Könyvtári kutatásmódszertan</vt:lpstr>
      <vt:lpstr>Miért kell szakdolgozatot írni? És főként hogyan?</vt:lpstr>
      <vt:lpstr>A dolgozatírás lépései</vt:lpstr>
      <vt:lpstr>Irodalomgyűjtés 1.</vt:lpstr>
      <vt:lpstr>Irodalomgyűjtés 2.</vt:lpstr>
      <vt:lpstr>Hivatkozási példa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Kutatásmódszertan</dc:title>
  <dc:creator>Várnai-Vígh Adrienn Erzsébet</dc:creator>
  <cp:lastModifiedBy>Várnai-Vígh Adrienn Erzsébet</cp:lastModifiedBy>
  <cp:revision>21</cp:revision>
  <dcterms:created xsi:type="dcterms:W3CDTF">2017-11-29T10:06:19Z</dcterms:created>
  <dcterms:modified xsi:type="dcterms:W3CDTF">2019-12-05T14:38:17Z</dcterms:modified>
</cp:coreProperties>
</file>