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98" autoAdjust="0"/>
    <p:restoredTop sz="94660"/>
  </p:normalViewPr>
  <p:slideViewPr>
    <p:cSldViewPr>
      <p:cViewPr varScale="1">
        <p:scale>
          <a:sx n="73" d="100"/>
          <a:sy n="73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574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65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46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5012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0811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5044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53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67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0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664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4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4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924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897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8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736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4F4F-1F6C-4D6B-8FDA-A05C4C0B7961}" type="datetimeFigureOut">
              <a:rPr lang="hu-HU" smtClean="0"/>
              <a:t>2019. 08. 30.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FDBBB7A-35F9-487B-AB3A-815807AD00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24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19672" y="4581127"/>
            <a:ext cx="6806047" cy="104508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hu-HU" sz="36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Motiváció</a:t>
            </a:r>
            <a:endParaRPr lang="hu-HU" sz="36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ím 1"/>
          <p:cNvSpPr txBox="1">
            <a:spLocks/>
          </p:cNvSpPr>
          <p:nvPr/>
        </p:nvSpPr>
        <p:spPr>
          <a:xfrm>
            <a:off x="1619672" y="4061805"/>
            <a:ext cx="5077856" cy="10386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dirty="0" smtClean="0"/>
              <a:t>5. MODUL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187624" y="1700808"/>
            <a:ext cx="8270488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5 lépés a </a:t>
            </a:r>
            <a:r>
              <a:rPr lang="hu-HU" sz="4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sikeres </a:t>
            </a:r>
            <a:r>
              <a:rPr lang="hu-HU" sz="46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életpálya-tervezéshez</a:t>
            </a:r>
            <a:r>
              <a:rPr lang="hu-HU" sz="4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hu-HU" sz="4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endParaRPr lang="hu-HU" sz="49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672" y="620688"/>
            <a:ext cx="7416824" cy="128089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FFC000"/>
                </a:solidFill>
              </a:rPr>
              <a:t>Diplomás munkavállalók motivációi</a:t>
            </a:r>
            <a:endParaRPr lang="hu-HU" sz="3200" b="1" dirty="0">
              <a:solidFill>
                <a:srgbClr val="FFC000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28800"/>
            <a:ext cx="3763332" cy="5057391"/>
          </a:xfrm>
        </p:spPr>
      </p:pic>
    </p:spTree>
    <p:extLst>
      <p:ext uri="{BB962C8B-B14F-4D97-AF65-F5344CB8AC3E}">
        <p14:creationId xmlns:p14="http://schemas.microsoft.com/office/powerpoint/2010/main" val="7595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7668344" cy="1280890"/>
          </a:xfrm>
        </p:spPr>
        <p:txBody>
          <a:bodyPr>
            <a:normAutofit/>
          </a:bodyPr>
          <a:lstStyle/>
          <a:p>
            <a:r>
              <a:rPr lang="hu-HU" sz="3200" b="1" dirty="0" err="1" smtClean="0">
                <a:solidFill>
                  <a:srgbClr val="FFC000"/>
                </a:solidFill>
              </a:rPr>
              <a:t>Duncker</a:t>
            </a:r>
            <a:r>
              <a:rPr lang="hu-HU" sz="3200" b="1" dirty="0" smtClean="0">
                <a:solidFill>
                  <a:srgbClr val="FFC000"/>
                </a:solidFill>
              </a:rPr>
              <a:t> kísérlet – gyertya probléma</a:t>
            </a:r>
            <a:endParaRPr lang="hu-HU" sz="3200" b="1" dirty="0">
              <a:solidFill>
                <a:srgbClr val="FFC000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484784"/>
            <a:ext cx="5184576" cy="5233953"/>
          </a:xfrm>
        </p:spPr>
      </p:pic>
    </p:spTree>
    <p:extLst>
      <p:ext uri="{BB962C8B-B14F-4D97-AF65-F5344CB8AC3E}">
        <p14:creationId xmlns:p14="http://schemas.microsoft.com/office/powerpoint/2010/main" val="9366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6589199" cy="1280890"/>
          </a:xfrm>
        </p:spPr>
        <p:txBody>
          <a:bodyPr/>
          <a:lstStyle/>
          <a:p>
            <a:r>
              <a:rPr lang="hu-HU" b="1" dirty="0" smtClean="0">
                <a:solidFill>
                  <a:srgbClr val="FFC000"/>
                </a:solidFill>
              </a:rPr>
              <a:t>Gyertya probléma megoldása</a:t>
            </a:r>
            <a:endParaRPr lang="hu-HU" b="1" dirty="0">
              <a:solidFill>
                <a:srgbClr val="FFC000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35622"/>
            <a:ext cx="4464496" cy="4535814"/>
          </a:xfrm>
          <a:prstGeom prst="rect">
            <a:avLst/>
          </a:prstGeom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5652120" y="2276872"/>
            <a:ext cx="3384376" cy="231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Lépj ki a keretekből!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215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C000"/>
                </a:solidFill>
              </a:rPr>
              <a:t>Sam </a:t>
            </a:r>
            <a:r>
              <a:rPr lang="hu-HU" b="1" dirty="0" err="1" smtClean="0">
                <a:solidFill>
                  <a:srgbClr val="FFC000"/>
                </a:solidFill>
              </a:rPr>
              <a:t>Glucksberg</a:t>
            </a:r>
            <a:r>
              <a:rPr lang="hu-HU" b="1" dirty="0" smtClean="0">
                <a:solidFill>
                  <a:srgbClr val="FFC000"/>
                </a:solidFill>
              </a:rPr>
              <a:t> kísérlet</a:t>
            </a:r>
            <a:endParaRPr lang="hu-HU" b="1" dirty="0">
              <a:solidFill>
                <a:srgbClr val="FFC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7" y="1905000"/>
            <a:ext cx="7058744" cy="4006222"/>
          </a:xfrm>
        </p:spPr>
        <p:txBody>
          <a:bodyPr>
            <a:normAutofit/>
          </a:bodyPr>
          <a:lstStyle/>
          <a:p>
            <a:r>
              <a:rPr lang="hu-HU" sz="2200" dirty="0" smtClean="0"/>
              <a:t>1. csoport: mérjük az időt, hogy átlagosan meddig tart megoldani</a:t>
            </a:r>
          </a:p>
          <a:p>
            <a:r>
              <a:rPr lang="hu-HU" sz="2200" dirty="0" smtClean="0"/>
              <a:t>2. csoport: jutalom ígérete – minél gyorsabban, annál több pénz</a:t>
            </a:r>
          </a:p>
          <a:p>
            <a:endParaRPr lang="hu-HU" sz="2200" dirty="0" smtClean="0"/>
          </a:p>
          <a:p>
            <a:pPr marL="0" indent="0">
              <a:buNone/>
            </a:pPr>
            <a:r>
              <a:rPr lang="hu-HU" sz="2200" dirty="0" smtClean="0"/>
              <a:t>Eredmény: a 2. csoportnak átlagosan 3,5 perccel tovább(!) tartott a feladat megoldása. </a:t>
            </a:r>
          </a:p>
          <a:p>
            <a:pPr marL="0" indent="0">
              <a:buNone/>
            </a:pPr>
            <a:r>
              <a:rPr lang="hu-HU" sz="2400" dirty="0" smtClean="0"/>
              <a:t>A következő 40 évben a kísérletet többször megismételték, az eredmény nem változott.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68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803263" cy="1280890"/>
          </a:xfrm>
        </p:spPr>
        <p:txBody>
          <a:bodyPr/>
          <a:lstStyle/>
          <a:p>
            <a:r>
              <a:rPr lang="hu-HU" b="1" dirty="0" err="1" smtClean="0">
                <a:solidFill>
                  <a:srgbClr val="FFC000"/>
                </a:solidFill>
              </a:rPr>
              <a:t>Glucksberg</a:t>
            </a:r>
            <a:r>
              <a:rPr lang="hu-HU" b="1" dirty="0" smtClean="0">
                <a:solidFill>
                  <a:srgbClr val="FFC000"/>
                </a:solidFill>
              </a:rPr>
              <a:t> kísérlet másképp</a:t>
            </a:r>
            <a:endParaRPr lang="hu-HU" b="1" dirty="0">
              <a:solidFill>
                <a:srgbClr val="FFC000"/>
              </a:solidFill>
            </a:endParaRPr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81" y="2204864"/>
            <a:ext cx="4153039" cy="3993307"/>
          </a:xfr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787920" y="2492896"/>
            <a:ext cx="4320480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 smtClean="0"/>
              <a:t>Az ösztönzött csoport így jobban teljesített, mint akiknek nem ígértek jutalmat!</a:t>
            </a:r>
          </a:p>
        </p:txBody>
      </p:sp>
    </p:spTree>
    <p:extLst>
      <p:ext uri="{BB962C8B-B14F-4D97-AF65-F5344CB8AC3E}">
        <p14:creationId xmlns:p14="http://schemas.microsoft.com/office/powerpoint/2010/main" val="3848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C000"/>
                </a:solidFill>
              </a:rPr>
              <a:t>Ösztönzők és motiváció</a:t>
            </a:r>
            <a:endParaRPr lang="hu-HU" b="1" dirty="0">
              <a:solidFill>
                <a:srgbClr val="FFC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„ha megteszed – megkapod” típusú jutalmak nem minden esetben működnek, sőt, károsan hatnak a kreativitásra, és a belső motivációra. </a:t>
            </a:r>
          </a:p>
          <a:p>
            <a:r>
              <a:rPr lang="hu-HU" sz="2400" dirty="0" smtClean="0"/>
              <a:t>Abban az esetben működnek jól, ha a feladat egyszerű, nem igényel kreativitást, a cél tiszta. A jutalmak „szemellenzőkként” működnek, a célra fókuszáltatnak. 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3488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C000"/>
                </a:solidFill>
              </a:rPr>
              <a:t>Motiváció elméletek</a:t>
            </a:r>
            <a:endParaRPr lang="hu-HU" b="1" dirty="0">
              <a:solidFill>
                <a:srgbClr val="FFC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Motiváció 1.0 – az embert a biológiai szükségletek motiválják </a:t>
            </a:r>
          </a:p>
          <a:p>
            <a:r>
              <a:rPr lang="hu-HU" sz="2400" dirty="0" smtClean="0"/>
              <a:t>Motiváció 2.0 – jutalom keresése, büntetés elkerülése</a:t>
            </a:r>
          </a:p>
          <a:p>
            <a:r>
              <a:rPr lang="hu-HU" sz="2400" b="1" dirty="0" smtClean="0"/>
              <a:t>Motiváció 3.0 – önállóság, kiválóság, céltudatosság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63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43385" y="716197"/>
            <a:ext cx="6683765" cy="960668"/>
          </a:xfrm>
        </p:spPr>
        <p:txBody>
          <a:bodyPr>
            <a:normAutofit/>
          </a:bodyPr>
          <a:lstStyle/>
          <a:p>
            <a:r>
              <a:rPr lang="hu-HU" sz="1200" b="1" dirty="0"/>
              <a:t>JELEN TANANYAG A SZEGEDI TUDOMÁNYEGYETEMEN KÉSZÜLT AZ EURÓPAI UNIÓ TÁMOGATÁSÁVAL. PROJEKT AZONOSÍTÓ: EFOP-3.4.3.-16-2016-0001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5792"/>
            <a:ext cx="9227595" cy="5181135"/>
          </a:xfrm>
        </p:spPr>
      </p:pic>
    </p:spTree>
    <p:extLst>
      <p:ext uri="{BB962C8B-B14F-4D97-AF65-F5344CB8AC3E}">
        <p14:creationId xmlns:p14="http://schemas.microsoft.com/office/powerpoint/2010/main" val="10086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813</TotalTime>
  <Words>203</Words>
  <Application>Microsoft Office PowerPoint</Application>
  <PresentationFormat>Diavetítés a képernyőre (4:3 oldalarány)</PresentationFormat>
  <Paragraphs>23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Szálak</vt:lpstr>
      <vt:lpstr>Motiváció</vt:lpstr>
      <vt:lpstr>Diplomás munkavállalók motivációi</vt:lpstr>
      <vt:lpstr>Duncker kísérlet – gyertya probléma</vt:lpstr>
      <vt:lpstr>Gyertya probléma megoldása</vt:lpstr>
      <vt:lpstr>Sam Glucksberg kísérlet</vt:lpstr>
      <vt:lpstr>Glucksberg kísérlet másképp</vt:lpstr>
      <vt:lpstr>Ösztönzők és motiváció</vt:lpstr>
      <vt:lpstr>Motiváció elméletek</vt:lpstr>
      <vt:lpstr>JELEN TANANYAG A SZEGEDI TUDOMÁNYEGYETEMEN KÉSZÜLT AZ EURÓPAI UNIÓ TÁMOGATÁSÁVAL. PROJEKT AZONOSÍTÓ: EFOP-3.4.3.-16-2016-0001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H. Pink – Moticáció 3.0</dc:title>
  <dc:creator>Tulajdonos</dc:creator>
  <cp:lastModifiedBy>Melinda</cp:lastModifiedBy>
  <cp:revision>15</cp:revision>
  <dcterms:created xsi:type="dcterms:W3CDTF">2017-05-21T22:05:58Z</dcterms:created>
  <dcterms:modified xsi:type="dcterms:W3CDTF">2019-08-30T07:43:52Z</dcterms:modified>
</cp:coreProperties>
</file>