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68"/>
  </p:notesMasterIdLst>
  <p:sldIdLst>
    <p:sldId id="256" r:id="rId2"/>
    <p:sldId id="284" r:id="rId3"/>
    <p:sldId id="287" r:id="rId4"/>
    <p:sldId id="290" r:id="rId5"/>
    <p:sldId id="291" r:id="rId6"/>
    <p:sldId id="288" r:id="rId7"/>
    <p:sldId id="289" r:id="rId8"/>
    <p:sldId id="295" r:id="rId9"/>
    <p:sldId id="293" r:id="rId10"/>
    <p:sldId id="302" r:id="rId11"/>
    <p:sldId id="303" r:id="rId12"/>
    <p:sldId id="304" r:id="rId13"/>
    <p:sldId id="296" r:id="rId14"/>
    <p:sldId id="297" r:id="rId15"/>
    <p:sldId id="305" r:id="rId16"/>
    <p:sldId id="306" r:id="rId17"/>
    <p:sldId id="307" r:id="rId18"/>
    <p:sldId id="298" r:id="rId19"/>
    <p:sldId id="309" r:id="rId20"/>
    <p:sldId id="310" r:id="rId21"/>
    <p:sldId id="311" r:id="rId22"/>
    <p:sldId id="312" r:id="rId23"/>
    <p:sldId id="299" r:id="rId24"/>
    <p:sldId id="313" r:id="rId25"/>
    <p:sldId id="300" r:id="rId26"/>
    <p:sldId id="314" r:id="rId27"/>
    <p:sldId id="315" r:id="rId28"/>
    <p:sldId id="301" r:id="rId29"/>
    <p:sldId id="294" r:id="rId30"/>
    <p:sldId id="318" r:id="rId31"/>
    <p:sldId id="319" r:id="rId32"/>
    <p:sldId id="316" r:id="rId33"/>
    <p:sldId id="317" r:id="rId34"/>
    <p:sldId id="325" r:id="rId35"/>
    <p:sldId id="326" r:id="rId36"/>
    <p:sldId id="327" r:id="rId37"/>
    <p:sldId id="328" r:id="rId38"/>
    <p:sldId id="329" r:id="rId39"/>
    <p:sldId id="330" r:id="rId40"/>
    <p:sldId id="320" r:id="rId41"/>
    <p:sldId id="321" r:id="rId42"/>
    <p:sldId id="331" r:id="rId43"/>
    <p:sldId id="322" r:id="rId44"/>
    <p:sldId id="324" r:id="rId45"/>
    <p:sldId id="332" r:id="rId46"/>
    <p:sldId id="323" r:id="rId47"/>
    <p:sldId id="285" r:id="rId48"/>
    <p:sldId id="286" r:id="rId49"/>
    <p:sldId id="334" r:id="rId50"/>
    <p:sldId id="335" r:id="rId51"/>
    <p:sldId id="336" r:id="rId52"/>
    <p:sldId id="337" r:id="rId53"/>
    <p:sldId id="338" r:id="rId54"/>
    <p:sldId id="341" r:id="rId55"/>
    <p:sldId id="342" r:id="rId56"/>
    <p:sldId id="343" r:id="rId57"/>
    <p:sldId id="339" r:id="rId58"/>
    <p:sldId id="344" r:id="rId59"/>
    <p:sldId id="340" r:id="rId60"/>
    <p:sldId id="345" r:id="rId61"/>
    <p:sldId id="346" r:id="rId62"/>
    <p:sldId id="347" r:id="rId63"/>
    <p:sldId id="348" r:id="rId64"/>
    <p:sldId id="349" r:id="rId65"/>
    <p:sldId id="350" r:id="rId66"/>
    <p:sldId id="258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0" autoAdjust="0"/>
  </p:normalViewPr>
  <p:slideViewPr>
    <p:cSldViewPr snapToObjects="1">
      <p:cViewPr varScale="1">
        <p:scale>
          <a:sx n="112" d="100"/>
          <a:sy n="112" d="100"/>
        </p:scale>
        <p:origin x="5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928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CB6F0783-8972-F947-8729-EBA749524DB7}"/>
              </a:ext>
            </a:extLst>
          </p:cNvPr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248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35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32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47525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432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</p:spTree>
    <p:extLst>
      <p:ext uri="{BB962C8B-B14F-4D97-AF65-F5344CB8AC3E}">
        <p14:creationId xmlns:p14="http://schemas.microsoft.com/office/powerpoint/2010/main" val="3475147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33662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236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80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B6882CD5-0C03-0B4D-A809-741EC70BCFC8}"/>
              </a:ext>
            </a:extLst>
          </p:cNvPr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3685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66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7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9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/>
              <a:t>Jelen tananyag a Szegedi Tudományegyetemen készült az Európai Unió támogatásával. Projekt azonosító: EFOP-3.4.3-16-2016-00014</a:t>
            </a:r>
            <a:endParaRPr lang="hu-HU" kern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83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47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29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664" r:id="rId17"/>
    <p:sldLayoutId id="2147483666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Az elsőfokú bírósági tárgyalás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-22808" y="4556265"/>
            <a:ext cx="648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66 képernyő				75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pPr lvl="2"/>
            <a:r>
              <a:rPr lang="hu-HU" b="1" i="1" dirty="0">
                <a:solidFill>
                  <a:schemeClr val="bg1"/>
                </a:solidFill>
              </a:rPr>
              <a:t>A lecke a hatodik, hetedik és nyolcadik</a:t>
            </a:r>
          </a:p>
          <a:p>
            <a:pPr lvl="2"/>
            <a:r>
              <a:rPr lang="hu-HU" b="1" i="1" dirty="0">
                <a:solidFill>
                  <a:schemeClr val="bg1"/>
                </a:solidFill>
              </a:rPr>
              <a:t>foglalkozás anyagát is tartalmazza!</a:t>
            </a: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>
            <a:extLst>
              <a:ext uri="{FF2B5EF4-FFF2-40B4-BE49-F238E27FC236}">
                <a16:creationId xmlns:a16="http://schemas.microsoft.com/office/drawing/2014/main" id="{450BE76C-1885-FB41-B9E7-7BF3B2D4A9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88237" cy="66262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- </a:t>
            </a:r>
            <a:r>
              <a:rPr lang="hu-HU" altLang="hu-HU" sz="2000" b="1" dirty="0"/>
              <a:t>Az ügyészség, a vádlott, illetve a védő a tárgyalás előkészítése után - jogkövetkezmények nélkül - akkor terjeszthet elő bizonyítási indítványt, ha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az indítvány alapjául szolgáló tény vagy bizonyítási eszköz az előkészítő ülést követően keletkezett, vagy arról az indítványozó önhibáján kívül az előkészítő ülést követően szerzett tudomást, </a:t>
            </a:r>
            <a:r>
              <a:rPr lang="hu-HU" altLang="hu-HU" sz="2000" i="1" dirty="0"/>
              <a:t>(tudomásszerzéstől számított 15 napon belül terjeszthető elő, egyidejűleg az indítványozó köteles a tudomásszerzés időpontját és az önhiba hiányát valószínűsíteni)</a:t>
            </a:r>
          </a:p>
          <a:p>
            <a:pPr marL="0" indent="0" algn="ctr">
              <a:buFontTx/>
              <a:buNone/>
            </a:pPr>
            <a:r>
              <a:rPr lang="hu-HU" altLang="hu-HU" sz="2000" b="1" i="1" dirty="0"/>
              <a:t>VAGY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az indítvány valamely bizonyítási eszköz bizonyító erejének, bizonyítás eredményének cáfolatára szolgál, feltéve, hogy ennek módja, eszköze csak a lefolytatott bizonyításból vált számára felismerhetővé </a:t>
            </a:r>
            <a:r>
              <a:rPr lang="hu-HU" altLang="hu-HU" sz="2000" i="1" dirty="0"/>
              <a:t>(a lefolytatott bizonyítástól számított tizenöt napon belül terjeszthető elő, egyidejűleg az indítványozó köteles az indítványozott bizonyítás utólagos felismerhetőségét, és a lefolytatott bizonyítás cáfolatára való alkalmasságát valószínűsíteni)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  <p:sp>
        <p:nvSpPr>
          <p:cNvPr id="12291" name="Szövegdoboz 3">
            <a:extLst>
              <a:ext uri="{FF2B5EF4-FFF2-40B4-BE49-F238E27FC236}">
                <a16:creationId xmlns:a16="http://schemas.microsoft.com/office/drawing/2014/main" id="{429B833A-DB13-8448-9D68-916F9F591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986463"/>
            <a:ext cx="5903912" cy="64611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A bíróság azt vizsgálja, hogy a bizonyítás a tényállás tisztázásához szükséges-e.</a:t>
            </a:r>
          </a:p>
        </p:txBody>
      </p:sp>
    </p:spTree>
    <p:extLst>
      <p:ext uri="{BB962C8B-B14F-4D97-AF65-F5344CB8AC3E}">
        <p14:creationId xmlns:p14="http://schemas.microsoft.com/office/powerpoint/2010/main" val="46928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6CB36D3-9724-2C4F-BA39-E327F08B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ha az indítványozott bizonyítás nem szükséges a tényállás tisztázásához, </a:t>
            </a:r>
            <a:r>
              <a:rPr lang="hu-HU" sz="2000" dirty="0">
                <a:sym typeface="Wingdings" panose="05000000000000000000" pitchFamily="2" charset="2"/>
              </a:rPr>
              <a:t> a Be. </a:t>
            </a:r>
            <a:r>
              <a:rPr lang="hu-HU" sz="2000" dirty="0"/>
              <a:t>rendelkezéseivel ellentétesen előterjesztett indítványt a bíróság </a:t>
            </a:r>
            <a:r>
              <a:rPr lang="hu-HU" sz="2000" b="1" i="1" dirty="0"/>
              <a:t>érdemi indokolás nélkül</a:t>
            </a:r>
            <a:r>
              <a:rPr lang="hu-HU" sz="2000" dirty="0"/>
              <a:t> is </a:t>
            </a:r>
            <a:r>
              <a:rPr lang="hu-HU" sz="2000" b="1" i="1" dirty="0"/>
              <a:t>elutasíthatja</a:t>
            </a:r>
            <a:r>
              <a:rPr lang="hu-HU" sz="2000" dirty="0"/>
              <a:t>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ha az indítványozott bizonyítás lefolytatása nélkül a tényállás nem tisztázható</a:t>
            </a:r>
            <a:r>
              <a:rPr lang="hu-HU" sz="2000" i="1" dirty="0"/>
              <a:t> (anyagi igazság elvének megjelenése)</a:t>
            </a:r>
            <a:r>
              <a:rPr lang="hu-HU" sz="2000" dirty="0"/>
              <a:t>, DE a Be. rendelkezéseivel ellentétesen előterjesztett indítványról van szó </a:t>
            </a:r>
            <a:r>
              <a:rPr lang="hu-HU" sz="2000" dirty="0">
                <a:sym typeface="Wingdings" panose="05000000000000000000" pitchFamily="2" charset="2"/>
              </a:rPr>
              <a:t> </a:t>
            </a:r>
            <a:r>
              <a:rPr lang="hu-HU" sz="2000" b="1" i="1" dirty="0">
                <a:sym typeface="Wingdings" panose="05000000000000000000" pitchFamily="2" charset="2"/>
              </a:rPr>
              <a:t>a bíróság ennek az indítványnak</a:t>
            </a:r>
            <a:r>
              <a:rPr lang="hu-HU" sz="2000" b="1" i="1" dirty="0"/>
              <a:t> is helyt ad</a:t>
            </a:r>
            <a:r>
              <a:rPr lang="hu-HU" sz="2000" dirty="0"/>
              <a:t>. Ebben az esetben a bíróság - feltéve, hogy az indítvány előterjesztése az eljárás elhúzására alkalmas - </a:t>
            </a:r>
            <a:r>
              <a:rPr lang="hu-HU" sz="2000" b="1" i="1" dirty="0"/>
              <a:t>az ügyészség indítványa esetén tájékoztathatja az ügyészség vezetőjét, egyebekben rendbírsággal sújthatja az indítványozót</a:t>
            </a:r>
            <a:r>
              <a:rPr lang="hu-HU" sz="2000" dirty="0"/>
              <a:t>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  <p:sp>
        <p:nvSpPr>
          <p:cNvPr id="13316" name="Szövegdoboz 4">
            <a:extLst>
              <a:ext uri="{FF2B5EF4-FFF2-40B4-BE49-F238E27FC236}">
                <a16:creationId xmlns:a16="http://schemas.microsoft.com/office/drawing/2014/main" id="{01ABB20D-19BA-5142-846D-B99172043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084763"/>
            <a:ext cx="7129462" cy="120015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Ezeket a szabályokat: a sértett és a vagyoni érdekelt indítványára is megfelelően alkalmazni kell az első olyan tárgyalási határnapot követően, amelyen a sértett, illetve a vagyoni érdekelt jelen volt, vagy e törvény rendelkezései szerint jelen lehetett</a:t>
            </a:r>
          </a:p>
        </p:txBody>
      </p:sp>
    </p:spTree>
    <p:extLst>
      <p:ext uri="{BB962C8B-B14F-4D97-AF65-F5344CB8AC3E}">
        <p14:creationId xmlns:p14="http://schemas.microsoft.com/office/powerpoint/2010/main" val="363518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>
            <a:extLst>
              <a:ext uri="{FF2B5EF4-FFF2-40B4-BE49-F238E27FC236}">
                <a16:creationId xmlns:a16="http://schemas.microsoft.com/office/drawing/2014/main" id="{D67A1E57-7CD4-B24C-8CFB-4D244E4C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188913"/>
            <a:ext cx="7559675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2000" dirty="0"/>
              <a:t>Ha </a:t>
            </a:r>
            <a:r>
              <a:rPr lang="hu-HU" altLang="hu-HU" sz="2000" i="1" dirty="0"/>
              <a:t>a bíróság a bűnösséget beismerő nyilatkozatot elfogadta</a:t>
            </a:r>
            <a:r>
              <a:rPr lang="hu-HU" altLang="hu-HU" sz="2000" dirty="0"/>
              <a:t>, a vádirati tényállás megalapozottságára és a bűnösség kérdésére nem folytatható le további bizonyítás.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hu-HU" sz="2000" b="1" dirty="0"/>
              <a:t>DE: </a:t>
            </a:r>
            <a:r>
              <a:rPr lang="hu-HU" altLang="hu-HU" sz="2000" dirty="0"/>
              <a:t>ha a fenti korlátokkal lefolytatott bizonyítás eredményéhez képest úgy látja a bíróság, hogy a tényállás, illetve a Btk. szerinti minősítés változása folytán a bűnösséget beismerő nyilatkozat elfogadásának </a:t>
            </a:r>
            <a:r>
              <a:rPr lang="hu-HU" altLang="hu-HU" sz="2000" b="1" i="1" dirty="0"/>
              <a:t>nem lett volna helye</a:t>
            </a:r>
            <a:r>
              <a:rPr lang="hu-HU" altLang="hu-HU" sz="2000" dirty="0"/>
              <a:t>, az erről hozott végzést az ügyészség és a vádlott nyilatkozatának beszerzése után hatályon kívül helyezheti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86020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>
            <a:extLst>
              <a:ext uri="{FF2B5EF4-FFF2-40B4-BE49-F238E27FC236}">
                <a16:creationId xmlns:a16="http://schemas.microsoft.com/office/drawing/2014/main" id="{3AF5C570-73AF-CF4F-A9AD-8A2D620F55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sz="2400" b="1" dirty="0"/>
              <a:t>A bizonyítási cselekmények sorrendje</a:t>
            </a:r>
            <a:endParaRPr lang="hu-HU" altLang="hu-HU" sz="2400" dirty="0"/>
          </a:p>
          <a:p>
            <a:pPr marL="0" indent="0" algn="just">
              <a:buFontTx/>
              <a:buNone/>
            </a:pPr>
            <a:endParaRPr lang="hu-HU" altLang="hu-HU" sz="2000" b="1" i="1" dirty="0"/>
          </a:p>
          <a:p>
            <a:pPr marL="0" indent="0" algn="just">
              <a:buFontTx/>
              <a:buNone/>
            </a:pPr>
            <a:r>
              <a:rPr lang="hu-HU" altLang="hu-HU" sz="2000" b="1" i="1" dirty="0"/>
              <a:t>Kötelező szabály</a:t>
            </a:r>
            <a:r>
              <a:rPr lang="hu-HU" altLang="hu-HU" sz="2000" dirty="0"/>
              <a:t>: a bizonyítási eljárás a vádlott kihallgatásával kezdődik. (</a:t>
            </a:r>
            <a:r>
              <a:rPr lang="hu-HU" altLang="hu-HU" sz="2000" i="1" dirty="0"/>
              <a:t>NB: Ha a vádlott az előkészítő ülésen vallomást tett, a kihallgatása mellőzhető.</a:t>
            </a:r>
            <a:r>
              <a:rPr lang="hu-HU" altLang="hu-HU" sz="2000" dirty="0"/>
              <a:t>)</a:t>
            </a:r>
          </a:p>
          <a:p>
            <a:pPr marL="0" indent="0" algn="just">
              <a:buFontTx/>
              <a:buNone/>
            </a:pPr>
            <a:endParaRPr lang="hu-HU" altLang="hu-HU" sz="2000" b="1" i="1" dirty="0"/>
          </a:p>
          <a:p>
            <a:pPr marL="0" indent="0" algn="just">
              <a:buFontTx/>
              <a:buNone/>
            </a:pPr>
            <a:r>
              <a:rPr lang="hu-HU" altLang="hu-HU" sz="2000" b="1" i="1" dirty="0"/>
              <a:t>Ajánlás jellegű szabályok</a:t>
            </a:r>
            <a:r>
              <a:rPr lang="hu-HU" altLang="hu-HU" sz="2000" dirty="0"/>
              <a:t>: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1. a tanúk közül rendszerint a sértett kell elsőként kihallgatni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2. az ügyész által indítványozott bizonyítás rendszerint megelőzi a vádlott és a védő által indítványozott bizonyítás lefolytatását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81417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>
            <a:extLst>
              <a:ext uri="{FF2B5EF4-FFF2-40B4-BE49-F238E27FC236}">
                <a16:creationId xmlns:a16="http://schemas.microsoft.com/office/drawing/2014/main" id="{84A21C09-D408-904C-8BE9-FBC2F38AC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r>
              <a:rPr lang="hu-HU" altLang="hu-HU" sz="2400" b="1" dirty="0"/>
              <a:t>A vádlott kihallgatása és korábbi vallomása</a:t>
            </a:r>
          </a:p>
        </p:txBody>
      </p:sp>
      <p:sp>
        <p:nvSpPr>
          <p:cNvPr id="16387" name="Tartalom helye 2">
            <a:extLst>
              <a:ext uri="{FF2B5EF4-FFF2-40B4-BE49-F238E27FC236}">
                <a16:creationId xmlns:a16="http://schemas.microsoft.com/office/drawing/2014/main" id="{FB2790F7-C363-584D-8489-3E661C7F03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600200"/>
            <a:ext cx="7345363" cy="4997450"/>
          </a:xfrm>
        </p:spPr>
        <p:txBody>
          <a:bodyPr/>
          <a:lstStyle/>
          <a:p>
            <a:pPr marL="0" indent="0" algn="just">
              <a:buNone/>
            </a:pPr>
            <a:r>
              <a:rPr lang="hu-HU" altLang="hu-HU" sz="2000" b="1" dirty="0"/>
              <a:t>Garanciális rendelkezések</a:t>
            </a:r>
            <a:r>
              <a:rPr lang="hu-HU" altLang="hu-HU" sz="2000" dirty="0"/>
              <a:t>:</a:t>
            </a:r>
          </a:p>
          <a:p>
            <a:pPr marL="0" indent="0" algn="just">
              <a:buNone/>
            </a:pPr>
            <a:endParaRPr lang="hu-HU" altLang="hu-HU" sz="2000" dirty="0"/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vádlottat rendszerint a még ki nem hallgatott vádlott-társai távollétében kell kihallgatni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bíróság (hivatalból vagy indítványra) a vádlott kihallgatásának tartamára a tárgyalóteremből eltávolíttatja azt a már kihallgatott vádlott-társat, akinek jelenléte a vádlottat a kihallgatása során zavarná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vádlott - a tárgyalás rendjének zavarása nélkül - a tárgyalás alatt is tanácskozhat a védőjével, de a kihallgatása közben ezt csak az egyesbíró vagy a tanács elnökének engedélyével teheti meg</a:t>
            </a:r>
          </a:p>
        </p:txBody>
      </p:sp>
    </p:spTree>
    <p:extLst>
      <p:ext uri="{BB962C8B-B14F-4D97-AF65-F5344CB8AC3E}">
        <p14:creationId xmlns:p14="http://schemas.microsoft.com/office/powerpoint/2010/main" val="80904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6FE4B5-2163-2848-902F-3BD865605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Kihallgatás menete</a:t>
            </a:r>
            <a:r>
              <a:rPr lang="hu-HU" sz="2000" dirty="0"/>
              <a:t>:</a:t>
            </a:r>
          </a:p>
          <a:p>
            <a:pPr marL="457200" indent="-457200" algn="just">
              <a:buFontTx/>
              <a:buAutoNum type="alphaUcParenR"/>
              <a:defRPr/>
            </a:pPr>
            <a:r>
              <a:rPr lang="hu-HU" sz="2000" u="sng" dirty="0"/>
              <a:t>Nem érdemi rész</a:t>
            </a:r>
            <a:r>
              <a:rPr lang="hu-HU" sz="2000" dirty="0"/>
              <a:t>: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Személyazonosság megállapítása [Be. 522. § (5) </a:t>
            </a:r>
            <a:r>
              <a:rPr lang="hu-HU" sz="2000" dirty="0" err="1"/>
              <a:t>bek</a:t>
            </a:r>
            <a:r>
              <a:rPr lang="hu-HU" sz="2000" dirty="0"/>
              <a:t>.]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Terhelti figyelmeztetés (Be. 185. §)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Figyelmeztetés arra, hogy: a bizonyítási eljárás során </a:t>
            </a:r>
            <a:r>
              <a:rPr lang="hu-HU" sz="2000" dirty="0" err="1"/>
              <a:t>kihallgatottakhoz</a:t>
            </a:r>
            <a:r>
              <a:rPr lang="hu-HU" sz="2000" dirty="0"/>
              <a:t> kérdéseket intézhet, indítványokat és észrevételeket tehet.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Figyelmeztetés arra, hogy ha a vádlott nem tesz vallomást, a terheltként tett korábbi vallomásának lényege ismertethető vagy felolvasható.</a:t>
            </a:r>
          </a:p>
          <a:p>
            <a:pPr marL="457200" indent="-457200" algn="just">
              <a:buFontTx/>
              <a:buAutoNum type="arabicPeriod"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145355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614B31-ECB7-F440-BB46-D4B2339C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6690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dirty="0"/>
              <a:t>B) </a:t>
            </a:r>
            <a:r>
              <a:rPr lang="hu-HU" sz="2000" u="sng" dirty="0"/>
              <a:t>Érdemi rész </a:t>
            </a:r>
            <a:r>
              <a:rPr lang="hu-HU" sz="2000" dirty="0"/>
              <a:t>(a vallomást tevő vádlott esetén):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az egyesbíró vagy a tanács elnöke kérdést intéz a vádlotthoz, hogy a </a:t>
            </a:r>
            <a:r>
              <a:rPr lang="hu-HU" sz="2000" i="1" dirty="0"/>
              <a:t>bűnösségét beismeri-e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vallomását összefüggően adhatja elő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kérdések a vádlotthoz (ebben a sorrendben):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bíróság tagjai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az ügyész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védő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sértett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valamint az őt érintő körben a vagyoni érdekelt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szakértő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1800" i="1" dirty="0"/>
              <a:t>A kérdésre a feletet meg kell tiltani tilalmazott kérdés esetén vagy megtiltható, ha az ismételten ugyanarra a tényre irányul.</a:t>
            </a:r>
          </a:p>
          <a:p>
            <a:pPr marL="0" indent="0" algn="just">
              <a:buFontTx/>
              <a:buNone/>
              <a:defRPr/>
            </a:pPr>
            <a:r>
              <a:rPr lang="hu-HU" sz="1800" i="1" dirty="0"/>
              <a:t>A kérdezés módja a vádlott emberi méltóságát nem sértheti.</a:t>
            </a:r>
          </a:p>
          <a:p>
            <a:pPr marL="0" indent="0" algn="just">
              <a:buFontTx/>
              <a:buNone/>
              <a:defRPr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932482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B61358-229A-E846-B8F6-1CA2D19B3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273925" cy="6553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u-HU" sz="2000" b="1" dirty="0"/>
              <a:t>A vádlott korábbi vallomásának sorsa</a:t>
            </a:r>
          </a:p>
          <a:p>
            <a:pPr marL="0" indent="0" algn="just">
              <a:buNone/>
              <a:defRPr/>
            </a:pPr>
            <a:endParaRPr lang="hu-HU" sz="18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hu-HU" sz="1800" i="1" dirty="0"/>
              <a:t>a vádlott (ugyanazon ügyben) nyomozás során és az előkészítő ülésen tett vallomásának sorsa</a:t>
            </a:r>
            <a:r>
              <a:rPr lang="hu-HU" sz="1800" dirty="0"/>
              <a:t>: </a:t>
            </a:r>
          </a:p>
          <a:p>
            <a:pPr algn="just">
              <a:defRPr/>
            </a:pPr>
            <a:r>
              <a:rPr lang="hu-HU" sz="1800" dirty="0"/>
              <a:t>hivatalból ismerteti, illetve az ügyész, a vádlott vagy a védő indítványára felolvashatja / </a:t>
            </a:r>
            <a:r>
              <a:rPr lang="hu-HU" sz="1800" dirty="0" err="1"/>
              <a:t>jkv.vel</a:t>
            </a:r>
            <a:r>
              <a:rPr lang="hu-HU" sz="1800" dirty="0"/>
              <a:t> felolvastatja a vallomás lényegét, ha</a:t>
            </a:r>
          </a:p>
          <a:p>
            <a:pPr marL="400050" lvl="1" indent="0" algn="just">
              <a:buNone/>
              <a:defRPr/>
            </a:pPr>
            <a:r>
              <a:rPr lang="hu-HU" sz="1600" dirty="0"/>
              <a:t>a) szabályszerű idézés ellenére a szabadlábon lévő vádlott nem jelent meg</a:t>
            </a:r>
          </a:p>
          <a:p>
            <a:pPr marL="400050" lvl="1" indent="0" algn="just">
              <a:buNone/>
              <a:defRPr/>
            </a:pPr>
            <a:r>
              <a:rPr lang="hu-HU" sz="1600" dirty="0"/>
              <a:t>b) a vádlott a tárgyaláson nem kíván vallomást tenni</a:t>
            </a:r>
          </a:p>
          <a:p>
            <a:pPr marL="400050" lvl="1" indent="0" algn="just">
              <a:buNone/>
              <a:defRPr/>
            </a:pPr>
            <a:r>
              <a:rPr lang="hu-HU" sz="1600" dirty="0"/>
              <a:t>c) ismeretlen helyen tartózkodik</a:t>
            </a:r>
          </a:p>
          <a:p>
            <a:pPr marL="400050" lvl="1" indent="0" algn="just">
              <a:buNone/>
              <a:defRPr/>
            </a:pPr>
            <a:endParaRPr lang="hu-HU" sz="1600" dirty="0"/>
          </a:p>
          <a:p>
            <a:pPr marL="0" indent="0" algn="just">
              <a:buFontTx/>
              <a:buNone/>
            </a:pPr>
            <a:r>
              <a:rPr lang="hu-HU" altLang="hu-HU" sz="1800" dirty="0"/>
              <a:t>2. </a:t>
            </a:r>
            <a:r>
              <a:rPr lang="hu-HU" altLang="hu-HU" sz="1800" i="1" dirty="0"/>
              <a:t>ha a vádlott a tárgyaláson tesz vallomást</a:t>
            </a:r>
            <a:r>
              <a:rPr lang="hu-HU" altLang="hu-HU" sz="1800" dirty="0"/>
              <a:t>, a törvény </a:t>
            </a:r>
            <a:r>
              <a:rPr lang="hu-HU" altLang="hu-HU" sz="1800" i="1" dirty="0"/>
              <a:t>a korábbi gyanúsítottként vagy vádlottként tett vallomás lényegére koncentráló ismertetést, illetőleg felolvasást</a:t>
            </a:r>
            <a:r>
              <a:rPr lang="hu-HU" altLang="hu-HU" sz="1800" dirty="0"/>
              <a:t> - ami nem jelentheti az egész vallomás felolvasását - akkor engedi meg, </a:t>
            </a:r>
            <a:r>
              <a:rPr lang="hu-HU" altLang="hu-HU" sz="1800" i="1" dirty="0"/>
              <a:t>ha a vádlott vallomása eltér a korábban tett vallomásától</a:t>
            </a:r>
          </a:p>
          <a:p>
            <a:pPr marL="0" indent="0" algn="just">
              <a:buFontTx/>
              <a:buNone/>
            </a:pPr>
            <a:endParaRPr lang="hu-HU" altLang="hu-HU" sz="1800" i="1" dirty="0"/>
          </a:p>
          <a:p>
            <a:pPr marL="400050" lvl="1" indent="0" algn="just">
              <a:buNone/>
              <a:defRPr/>
            </a:pPr>
            <a:endParaRPr lang="hu-HU" sz="1600" dirty="0"/>
          </a:p>
          <a:p>
            <a:pPr marL="0" indent="0" algn="just">
              <a:buFontTx/>
              <a:buNone/>
              <a:defRPr/>
            </a:pPr>
            <a:endParaRPr lang="hu-HU" sz="18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DBC2AD6-377B-B641-B9A4-502714B10248}"/>
              </a:ext>
            </a:extLst>
          </p:cNvPr>
          <p:cNvSpPr txBox="1"/>
          <p:nvPr/>
        </p:nvSpPr>
        <p:spPr>
          <a:xfrm>
            <a:off x="1782080" y="5468758"/>
            <a:ext cx="69482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altLang="hu-HU" u="sng" dirty="0"/>
              <a:t>a korábbi vallomás részeinek a lényege csak akkor ismertethető</a:t>
            </a:r>
            <a:r>
              <a:rPr lang="hu-HU" altLang="hu-HU" dirty="0"/>
              <a:t>, ha az ismertetésben foglalt tényekre és körülményekre a vádlotthoz kérdést intéztek, illetve a vádlott e tényekre és körülményekre a tárgyaláson vallomást tett</a:t>
            </a:r>
          </a:p>
        </p:txBody>
      </p:sp>
    </p:spTree>
    <p:extLst>
      <p:ext uri="{BB962C8B-B14F-4D97-AF65-F5344CB8AC3E}">
        <p14:creationId xmlns:p14="http://schemas.microsoft.com/office/powerpoint/2010/main" val="2810901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>
            <a:extLst>
              <a:ext uri="{FF2B5EF4-FFF2-40B4-BE49-F238E27FC236}">
                <a16:creationId xmlns:a16="http://schemas.microsoft.com/office/drawing/2014/main" id="{AE10A862-5CBB-9F45-9EDF-7BA822057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345362" cy="1143000"/>
          </a:xfrm>
        </p:spPr>
        <p:txBody>
          <a:bodyPr/>
          <a:lstStyle/>
          <a:p>
            <a:r>
              <a:rPr lang="hu-HU" altLang="hu-HU" sz="2400" b="1" dirty="0"/>
              <a:t>A tanú kihallgatása és korábbi vallomása</a:t>
            </a:r>
          </a:p>
        </p:txBody>
      </p:sp>
      <p:sp>
        <p:nvSpPr>
          <p:cNvPr id="21507" name="Tartalom helye 2">
            <a:extLst>
              <a:ext uri="{FF2B5EF4-FFF2-40B4-BE49-F238E27FC236}">
                <a16:creationId xmlns:a16="http://schemas.microsoft.com/office/drawing/2014/main" id="{9742022D-6C63-574E-8DB7-DE7817EEED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600200"/>
            <a:ext cx="7345363" cy="514191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b="1" dirty="0"/>
              <a:t>Garanciális rendelkezések</a:t>
            </a:r>
            <a:r>
              <a:rPr lang="hu-HU" altLang="hu-HU" sz="20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tanú kihallgatása alatt a még ki nem hallgatott tanúk nem lehetnek jelen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 a különleges bánásmódot igénylő tanú védelme érdekében (hivatalból vagy indítványra) a tárgyalóteremből eltávolíttatja azt a vádlottat vagy a hallgatóság közül azt, akinek jelenléte a különleges bánásmódot igénylő tanút a kihallgatása során zavarná. (A bíróság a tanú vallomásának lényegét később a vádlottal ismerteti.)</a:t>
            </a:r>
          </a:p>
        </p:txBody>
      </p:sp>
    </p:spTree>
    <p:extLst>
      <p:ext uri="{BB962C8B-B14F-4D97-AF65-F5344CB8AC3E}">
        <p14:creationId xmlns:p14="http://schemas.microsoft.com/office/powerpoint/2010/main" val="4115395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F7FCDE7-5C15-A346-B522-0E7DF30B8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15888"/>
            <a:ext cx="7273925" cy="6742112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Kihallgatásának menete</a:t>
            </a:r>
            <a:r>
              <a:rPr lang="hu-HU" sz="2000" dirty="0"/>
              <a:t>:</a:t>
            </a:r>
          </a:p>
          <a:p>
            <a:pPr marL="457200" indent="-457200" algn="just">
              <a:buFontTx/>
              <a:buAutoNum type="alphaUcParenR"/>
              <a:defRPr/>
            </a:pPr>
            <a:r>
              <a:rPr lang="hu-HU" sz="2000" u="sng" dirty="0"/>
              <a:t>Nem érdemi rész</a:t>
            </a:r>
            <a:r>
              <a:rPr lang="hu-HU" sz="2000" dirty="0"/>
              <a:t>: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1. a kihallgatás megkezdésekor meg kell állapítani a személyazonosságát. Ennek során a tanúnak nyilatkoznia kell a Be. 178. § (2) </a:t>
            </a:r>
            <a:r>
              <a:rPr lang="hu-HU" sz="2000" dirty="0" err="1"/>
              <a:t>bek</a:t>
            </a:r>
            <a:r>
              <a:rPr lang="hu-HU" sz="2000" dirty="0"/>
              <a:t>.-ben taxatív módon felsorolt adatokról.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Eljárást gyorsító rendelkezés: Az eljárás azonos szakaszában a tanú folytatólagos kihallgatásánál a személyes adatokat - ha azok nem változtak - nem kell rögzíteni.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2. vallomástételi akadályok tisztázása ÉS elfogultsága, az ügyben való érdekeltségére vonatkozó körülmények tisztázása 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3. A tanúval közölni kell a tanúzási figyelmeztetést és a kihallgatással kapcsolatos jogait.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4178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>
            <a:extLst>
              <a:ext uri="{FF2B5EF4-FFF2-40B4-BE49-F238E27FC236}">
                <a16:creationId xmlns:a16="http://schemas.microsoft.com/office/drawing/2014/main" id="{5CFDFB90-E529-6542-9825-2892EFC09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hu-HU" altLang="hu-HU" sz="3200" b="1" dirty="0"/>
              <a:t>A tárgyalás menete</a:t>
            </a:r>
          </a:p>
        </p:txBody>
      </p:sp>
      <p:sp>
        <p:nvSpPr>
          <p:cNvPr id="3075" name="Tartalom helye 2">
            <a:extLst>
              <a:ext uri="{FF2B5EF4-FFF2-40B4-BE49-F238E27FC236}">
                <a16:creationId xmlns:a16="http://schemas.microsoft.com/office/drawing/2014/main" id="{A0D5B414-49FE-1043-B651-C390C26649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7541" y="1473200"/>
            <a:ext cx="7993013" cy="5141913"/>
          </a:xfrm>
        </p:spPr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tárgyalás megnyitása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tárgyalás megkezdése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Bizonyítás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Vád módosítása, vád ejtése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bizonyítási eljárás befejezése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Perbeszédek, felszólalások, utolsó szó joga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bizonyítási eljárás újra megnyitása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Határozathozatal, határozat kihirdetése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jogorvoslati nyilatkozatok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Határozat kényszerintézkedésről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tárgyalás berekesztése</a:t>
            </a:r>
          </a:p>
        </p:txBody>
      </p:sp>
    </p:spTree>
    <p:extLst>
      <p:ext uri="{BB962C8B-B14F-4D97-AF65-F5344CB8AC3E}">
        <p14:creationId xmlns:p14="http://schemas.microsoft.com/office/powerpoint/2010/main" val="2237021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AEEB38-E641-154E-A1C9-594EF8CD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15888"/>
            <a:ext cx="7416800" cy="674211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dirty="0"/>
              <a:t>B)</a:t>
            </a:r>
            <a:r>
              <a:rPr lang="hu-HU" sz="2000" u="sng" dirty="0"/>
              <a:t> Érdemi rész</a:t>
            </a:r>
            <a:r>
              <a:rPr lang="hu-HU" sz="2000" dirty="0"/>
              <a:t>: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vallomását összefüggően adhatja elő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kérdésekre válaszol (kérdésfeltevés ebben a sorrendben):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bíróság tagjai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az ügyész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vádlott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védő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sértett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az őt érintő körben a vagyoni érdekelt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sz="1600" dirty="0"/>
              <a:t>a szakértő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i="1" dirty="0"/>
              <a:t>A kérdésre a feletet meg kell tiltani tilalmazott kérdés esetén vagy megtiltható, ha az ismételten ugyanarra a tényre irányul.</a:t>
            </a:r>
          </a:p>
          <a:p>
            <a:pPr marL="0" indent="0" algn="just">
              <a:buFontTx/>
              <a:buNone/>
              <a:defRPr/>
            </a:pPr>
            <a:r>
              <a:rPr lang="hu-HU" sz="2000" i="1" dirty="0"/>
              <a:t>A kérdezés módja a vádlott emberi méltóságát nem sértheti.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98842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E5AE0B-D234-4346-B94D-90F53AF24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88237" cy="6742112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A tanú korábbi vallomásának sorsa</a:t>
            </a:r>
            <a:r>
              <a:rPr lang="hu-HU" sz="2000" dirty="0"/>
              <a:t>: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1) Az egyesbíró vagy a tanács elnöke a tanúnak az eljárás során korábban tett vallomásának lényegét hivatalból ismertetheti vagy az ügyész, a vádlott vagy a védő indítványára felolvashatja, illetve a jegyzőkönyvvezetővel felolvastathatja, ha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a tanú a tárgyaláson nem hallgatható ki, vagy az tartós külföldi tartózkodása miatt nem lehetséges,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a tanú a tárgyaláson a vallomástételt </a:t>
            </a:r>
            <a:r>
              <a:rPr lang="hu-HU" sz="2000" dirty="0" err="1"/>
              <a:t>jogosulatlanul</a:t>
            </a:r>
            <a:r>
              <a:rPr lang="hu-HU" sz="2000" dirty="0"/>
              <a:t>, vagy arra hivatkozással, hogy a terhelt hozzátartozója megtagadja,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c) a tárgyalást az 518. § (3) bekezdése alapján (a korábbi tárgyalási határnaptól már 6 hónap eltelt)  meg kell ismételni,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d) a tanú írásban tett vallomást, és a tanú tárgyaláson történő kihallgatását a bíróság nem tartja szükségesnek.</a:t>
            </a:r>
          </a:p>
          <a:p>
            <a:pPr algn="just">
              <a:buFontTx/>
              <a:buChar char="-"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31502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43611E-3D86-F944-8A22-9AA96C027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dirty="0"/>
              <a:t>2) az egyesbíró vagy a tanács elnöke a tanúnak a korábban tanúként tett vallomását indítványra felolvassa, lényegét ismerteti vagy a jegyzőkönyvvezetővel felolvastatja, ha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a tanú tárgyaláson történő kihallgatását a bíróság nem tartja szükségesnek és azt a vádlott vagy a védő sem indítványozza, vagy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azt e törvény lehetővé teszi.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3) az egyesbíró vagy a tanács elnöke (indítványra vagy hivatalból) ismertetheti a tanú korábban tett vallomásának részeit,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hu-HU" sz="2000" dirty="0"/>
              <a:t>ha a tanú a történtekre nem emlékszik, vagy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hu-HU" sz="2000" dirty="0"/>
              <a:t>ha a tárgyaláson tett és a korábban tett tanúvallomása között ellentét van.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i="1" dirty="0"/>
              <a:t>ismertetésnek csak akkor van helye, ha az ismertetésben foglalt tényekre és körülményekre a tanúhoz kérdést intéztek, illetve a tanú e tényekre és körülményekre nyilatkozott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56300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>
            <a:extLst>
              <a:ext uri="{FF2B5EF4-FFF2-40B4-BE49-F238E27FC236}">
                <a16:creationId xmlns:a16="http://schemas.microsoft.com/office/drawing/2014/main" id="{B8D8175A-8CF5-C34A-8833-A0DE2B998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16800" cy="1714500"/>
          </a:xfrm>
        </p:spPr>
        <p:txBody>
          <a:bodyPr/>
          <a:lstStyle/>
          <a:p>
            <a:r>
              <a:rPr lang="hu-HU" altLang="hu-HU" sz="2400" b="1" dirty="0"/>
              <a:t>A szakértő meghallgatása; a szakvélemény lényegének ismertetése és felolvasása</a:t>
            </a:r>
          </a:p>
        </p:txBody>
      </p:sp>
      <p:sp>
        <p:nvSpPr>
          <p:cNvPr id="27651" name="Tartalom helye 2">
            <a:extLst>
              <a:ext uri="{FF2B5EF4-FFF2-40B4-BE49-F238E27FC236}">
                <a16:creationId xmlns:a16="http://schemas.microsoft.com/office/drawing/2014/main" id="{7005CD1E-DD11-8748-BBAB-0C8A7105B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2205038"/>
            <a:ext cx="7416800" cy="439261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altLang="hu-HU" sz="2000" b="1" dirty="0"/>
              <a:t>A szakértő meghallgatásának menete</a:t>
            </a:r>
            <a:r>
              <a:rPr lang="hu-HU" altLang="hu-HU" sz="2000" dirty="0"/>
              <a:t>: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hu-HU" altLang="hu-HU" sz="2000" dirty="0"/>
              <a:t>meg kell állapítani a szakértő személyazonosságát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hu-HU" altLang="hu-HU" sz="2000" dirty="0"/>
              <a:t>tisztázni kell, hogy nincs-e vele szemben kizáró ok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hu-HU" altLang="hu-HU" sz="2000" dirty="0"/>
              <a:t>figyelmeztetni kell a hamis szakvélemény adásának következményeire. (A figyelmeztetést, valamint a szakértőnek a figyelmeztetésre adott válaszát jegyzőkönyvbe kell venni.) 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hu-HU" altLang="hu-HU" sz="2000" dirty="0"/>
              <a:t>szóbeli előadása</a:t>
            </a:r>
          </a:p>
          <a:p>
            <a:pPr marL="457200" indent="-457200" algn="just">
              <a:buFontTx/>
              <a:buAutoNum type="arabicParenR"/>
              <a:defRPr/>
            </a:pPr>
            <a:r>
              <a:rPr lang="hu-HU" altLang="hu-HU" sz="2000" dirty="0"/>
              <a:t>a szakvélemény előadása után a szakértőhöz kérdéseket lehet intézni (kérdezés sorrendje: ~ tanú kihallgatásánál)</a:t>
            </a:r>
          </a:p>
        </p:txBody>
      </p:sp>
    </p:spTree>
    <p:extLst>
      <p:ext uri="{BB962C8B-B14F-4D97-AF65-F5344CB8AC3E}">
        <p14:creationId xmlns:p14="http://schemas.microsoft.com/office/powerpoint/2010/main" val="2861969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DC1EEE-0075-FB48-9DAB-3AB3B08D4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dirty="0"/>
              <a:t>A szakértő a meghallgatása során az írásban előterjesztett szakvéleményét vagy feljegyzéseit igénybe veheti, és szemléltető eszközöket alkalmazhat.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b="1" dirty="0"/>
              <a:t>A szakvélemény lényegének ismertetése és felolvasása</a:t>
            </a:r>
            <a:r>
              <a:rPr lang="hu-HU" sz="2000" dirty="0"/>
              <a:t>: az egyesbíró vagy a tanács elnöke ismerteti vagy az ügyész, a vádlott, vagy a védő indítványára felolvassa, illetve a jegyzőkönyvvezetővel felolvastatja  az írásban előterjesztett szakvélemény lényegét.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 tárgyalást el kell napolni, és a szakértőt a kitűzött tárgyalásra meg kell idézni, ha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hu-HU" sz="2000" dirty="0"/>
              <a:t>a szakvélemény valamely fogyatékossága miatt [vö. Be. 197. § (1) </a:t>
            </a:r>
            <a:r>
              <a:rPr lang="hu-HU" sz="2000" dirty="0" err="1"/>
              <a:t>bek</a:t>
            </a:r>
            <a:r>
              <a:rPr lang="hu-HU" sz="2000" dirty="0"/>
              <a:t>.] </a:t>
            </a:r>
            <a:r>
              <a:rPr lang="hu-HU" sz="2000" dirty="0" err="1"/>
              <a:t>aggálytalanul</a:t>
            </a:r>
            <a:r>
              <a:rPr lang="hu-HU" sz="2000" dirty="0"/>
              <a:t> nem fogadható el és így a szakértő meghallgatása szükséges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hu-HU" sz="2000" dirty="0"/>
              <a:t>az ügyész, a vádlott, a védő vagy a sértett a szakértőhöz kérdést kíván feltenni</a:t>
            </a:r>
          </a:p>
        </p:txBody>
      </p:sp>
    </p:spTree>
    <p:extLst>
      <p:ext uri="{BB962C8B-B14F-4D97-AF65-F5344CB8AC3E}">
        <p14:creationId xmlns:p14="http://schemas.microsoft.com/office/powerpoint/2010/main" val="2435961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>
            <a:extLst>
              <a:ext uri="{FF2B5EF4-FFF2-40B4-BE49-F238E27FC236}">
                <a16:creationId xmlns:a16="http://schemas.microsoft.com/office/drawing/2014/main" id="{A9EF1146-5AEB-8440-B8CA-07EDC328D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3679" y="89548"/>
            <a:ext cx="6923087" cy="1143000"/>
          </a:xfrm>
        </p:spPr>
        <p:txBody>
          <a:bodyPr/>
          <a:lstStyle/>
          <a:p>
            <a:r>
              <a:rPr lang="hu-HU" altLang="hu-HU" sz="2400" b="1" dirty="0"/>
              <a:t>Egyéb bizonyítási szabályok</a:t>
            </a:r>
          </a:p>
        </p:txBody>
      </p:sp>
      <p:sp>
        <p:nvSpPr>
          <p:cNvPr id="28675" name="Tartalom helye 2">
            <a:extLst>
              <a:ext uri="{FF2B5EF4-FFF2-40B4-BE49-F238E27FC236}">
                <a16:creationId xmlns:a16="http://schemas.microsoft.com/office/drawing/2014/main" id="{D7E63458-A30D-6642-A283-D6A4134B57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268760"/>
            <a:ext cx="7416675" cy="5400600"/>
          </a:xfrm>
          <a:extLst/>
        </p:spPr>
        <p:txBody>
          <a:bodyPr/>
          <a:lstStyle/>
          <a:p>
            <a:pPr marL="457200" indent="-457200" algn="just">
              <a:buFontTx/>
              <a:buAutoNum type="arabicPeriod"/>
              <a:defRPr/>
            </a:pPr>
            <a:r>
              <a:rPr lang="hu-HU" altLang="hu-HU" sz="2000" b="1" dirty="0"/>
              <a:t>Iratok lényegének ismertetése és felolvasása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főszabály: a bizonyítás eszközéül szolgáló iratok lényegének  ismertetése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DE: az ügyész, a védő vagy a vádlott indítványára elrendelheti, hogy az iratok lényegének ismertetése helyett az iratok meghatározott részének felolvasására kerüljön sor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 tárgyaláson csatolt, valamint benyújtott iratokat a tárgyalási jegyzőkönyvhöz mellékelik.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497800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9449BE-3707-294C-AA39-D9A96514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88237" cy="674211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b="1" dirty="0"/>
              <a:t>2. Az eljárási cselekményről készített felvétel felhasználása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a tárgyaláson hivatalból vagy az ügyész, a vádlott, illetve a védő indítványára bemutatható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ha a felvétel a terhelt vagy a tanú vallomását tartalmazza, a vallomást tartalmazó rész bemutatására a vádlott / tanú korábbi vallomásának sorsára vonatkozó szabályokat kell alkalmazni.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b="1" dirty="0"/>
              <a:t>3. Bíró szemle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tárgyaláson a tárgyi bizonyítási eszköz felmutatásával történik </a:t>
            </a:r>
            <a:r>
              <a:rPr lang="hu-HU" sz="2000" dirty="0">
                <a:sym typeface="Wingdings" panose="05000000000000000000" pitchFamily="2" charset="2"/>
              </a:rPr>
              <a:t> (ha ez nem lehetséges) a tárgyi bizonyítási eszköz fényképét kell bemutatni, és ismertetni kell a leírását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bíróság hivatalból vagy indítványra szemlét tart a tárgyalás keretében (ez kiküldött bíró útján is lehetséges)</a:t>
            </a:r>
          </a:p>
        </p:txBody>
      </p:sp>
    </p:spTree>
    <p:extLst>
      <p:ext uri="{BB962C8B-B14F-4D97-AF65-F5344CB8AC3E}">
        <p14:creationId xmlns:p14="http://schemas.microsoft.com/office/powerpoint/2010/main" val="3949793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CF93D0-AE58-6743-AF71-D5E457F3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188913"/>
            <a:ext cx="7416800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b="1" dirty="0"/>
              <a:t>4. Bizonyítás felvétele kiküldött bíró vagy megkeresett bíróság útján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mikor kerülhet rá sor? ha a bizonyítás tárgyaláson nem végezhető el vagy rendkívüli nehézségbe ütközik </a:t>
            </a:r>
            <a:r>
              <a:rPr lang="hu-HU" sz="2000" dirty="0">
                <a:sym typeface="Wingdings" panose="05000000000000000000" pitchFamily="2" charset="2"/>
              </a:rPr>
              <a:t></a:t>
            </a:r>
            <a:r>
              <a:rPr lang="hu-HU" sz="2000" dirty="0"/>
              <a:t> </a:t>
            </a:r>
            <a:r>
              <a:rPr lang="hu-HU" sz="2000" b="1" dirty="0"/>
              <a:t>kiküldött bíró</a:t>
            </a:r>
            <a:r>
              <a:rPr lang="hu-HU" sz="2000" dirty="0"/>
              <a:t>ként az egyesbíró vagy a tanács egy tagja jár el, vagy - szükség esetén - azonos hatáskörű más bíróságot keres meg (</a:t>
            </a:r>
            <a:r>
              <a:rPr lang="hu-HU" sz="2000" b="1" dirty="0"/>
              <a:t>megkeresett bíróság – Be. 534. § (2)-(3) </a:t>
            </a:r>
            <a:r>
              <a:rPr lang="hu-HU" sz="2000" b="1" dirty="0" err="1"/>
              <a:t>bek</a:t>
            </a:r>
            <a:r>
              <a:rPr lang="hu-HU" sz="2000" b="1" dirty="0"/>
              <a:t>.!!!</a:t>
            </a:r>
            <a:r>
              <a:rPr lang="hu-HU" sz="2000" dirty="0"/>
              <a:t>)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a bizonyítás felvételéről az ügyészséget, a vádlottat és védőjét, valamint a sértettet tájékoztatni kell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a kiküldött bíró és a megkeresett bíróság eljárásáról felvett jegyzőkönyvet a tárgyaláson fel kell olvasni</a:t>
            </a:r>
          </a:p>
        </p:txBody>
      </p:sp>
    </p:spTree>
    <p:extLst>
      <p:ext uri="{BB962C8B-B14F-4D97-AF65-F5344CB8AC3E}">
        <p14:creationId xmlns:p14="http://schemas.microsoft.com/office/powerpoint/2010/main" val="3899046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artalom helye 2">
            <a:extLst>
              <a:ext uri="{FF2B5EF4-FFF2-40B4-BE49-F238E27FC236}">
                <a16:creationId xmlns:a16="http://schemas.microsoft.com/office/drawing/2014/main" id="{CDB50DBB-0AFF-454E-BFA0-79AB7D72B0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16800" cy="64817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>
                <a:solidFill>
                  <a:schemeClr val="tx2"/>
                </a:solidFill>
              </a:rPr>
              <a:t>5. </a:t>
            </a:r>
            <a:r>
              <a:rPr lang="hu-HU" altLang="hu-HU" sz="2000" b="1"/>
              <a:t>Bizonyítás mellőzése</a:t>
            </a:r>
            <a:r>
              <a:rPr lang="hu-HU" altLang="hu-HU" sz="2000"/>
              <a:t>: A bíróság mellőzheti a bizonyítást</a:t>
            </a:r>
          </a:p>
          <a:p>
            <a:pPr marL="0" indent="0" algn="just">
              <a:buFontTx/>
              <a:buNone/>
            </a:pPr>
            <a:r>
              <a:rPr lang="hu-HU" altLang="hu-HU" sz="2000"/>
              <a:t>a) az ügyész, a vádlott és a védő által valósnak elfogadott tények tekintetében, vagy</a:t>
            </a:r>
          </a:p>
          <a:p>
            <a:pPr marL="0" indent="0" algn="just">
              <a:buFontTx/>
              <a:buNone/>
            </a:pPr>
            <a:r>
              <a:rPr lang="hu-HU" altLang="hu-HU" sz="2000"/>
              <a:t>b) az olyan bűncselekmény miatt, amelynek a vád tárgyává tett jelentősebb tárgyi súlyú bűncselekmény mellett a felelősségre vonás szempontjából nincs jelentősége.</a:t>
            </a:r>
          </a:p>
          <a:p>
            <a:pPr marL="0" indent="0" algn="just">
              <a:buFontTx/>
              <a:buNone/>
            </a:pPr>
            <a:endParaRPr lang="hu-HU" altLang="hu-HU" sz="2000"/>
          </a:p>
        </p:txBody>
      </p:sp>
    </p:spTree>
    <p:extLst>
      <p:ext uri="{BB962C8B-B14F-4D97-AF65-F5344CB8AC3E}">
        <p14:creationId xmlns:p14="http://schemas.microsoft.com/office/powerpoint/2010/main" val="599644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>
            <a:extLst>
              <a:ext uri="{FF2B5EF4-FFF2-40B4-BE49-F238E27FC236}">
                <a16:creationId xmlns:a16="http://schemas.microsoft.com/office/drawing/2014/main" id="{5958249B-2C91-2E4B-8E8D-D2746FB3F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hu-HU" altLang="hu-HU" sz="2400" b="1" dirty="0"/>
              <a:t>4. A vád módosítása és a vád ejtése</a:t>
            </a:r>
          </a:p>
        </p:txBody>
      </p:sp>
      <p:sp>
        <p:nvSpPr>
          <p:cNvPr id="30723" name="Tartalom helye 2">
            <a:extLst>
              <a:ext uri="{FF2B5EF4-FFF2-40B4-BE49-F238E27FC236}">
                <a16:creationId xmlns:a16="http://schemas.microsoft.com/office/drawing/2014/main" id="{7FCC8108-6FB2-174A-B7CE-1D25F44DF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pPr marL="457200" indent="-457200" algn="just">
              <a:buFontTx/>
              <a:buAutoNum type="arabicPeriod"/>
              <a:defRPr/>
            </a:pPr>
            <a:r>
              <a:rPr lang="hu-HU" altLang="hu-HU" sz="2000" b="1" dirty="0"/>
              <a:t>A vád módosítása</a:t>
            </a:r>
            <a:r>
              <a:rPr lang="hu-HU" altLang="hu-HU" sz="2000" dirty="0"/>
              <a:t>: gyűjtőfogalom  </a:t>
            </a:r>
            <a:r>
              <a:rPr lang="hu-HU" altLang="hu-HU" sz="2000" dirty="0">
                <a:sym typeface="Wingdings" panose="05000000000000000000" pitchFamily="2" charset="2"/>
              </a:rPr>
              <a:t> h</a:t>
            </a:r>
            <a:r>
              <a:rPr lang="hu-HU" altLang="hu-HU" sz="2000" dirty="0"/>
              <a:t>a az ügyészség - a vád tárgyává tett és azokkal összefüggő tények tekintetében - úgy látja, hogy a vádlott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a) más bűncselekményben bűnös vagy a vádirati minősítés szerinti bűncselekmény súlyosabban vagy enyhébben minősül, a vádat megváltoztatja (</a:t>
            </a:r>
            <a:r>
              <a:rPr lang="hu-HU" altLang="hu-HU" sz="2000" b="1" dirty="0"/>
              <a:t>vádmegváltoztatás</a:t>
            </a:r>
            <a:r>
              <a:rPr lang="hu-HU" altLang="hu-HU" sz="2000" dirty="0"/>
              <a:t>),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b) más bűncselekményben is bűnös, mint amely miatt ellene vádat emelt, a vádat kiterjeszti (</a:t>
            </a:r>
            <a:r>
              <a:rPr lang="hu-HU" altLang="hu-HU" sz="2000" b="1" dirty="0"/>
              <a:t>vádkiterjesztés</a:t>
            </a:r>
            <a:r>
              <a:rPr lang="hu-HU" altLang="hu-HU" sz="2000" dirty="0"/>
              <a:t>).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- vád módosítása esetén az ügyészség újabb indítványt tesz a büntetés kiszabására, illetve intézkedés alkalmazására, vagy a vádiratban erre vonatkozóan tett indítványát fenntartja + tárgyalás elnapolását is indítványozhatja</a:t>
            </a:r>
          </a:p>
        </p:txBody>
      </p:sp>
    </p:spTree>
    <p:extLst>
      <p:ext uri="{BB962C8B-B14F-4D97-AF65-F5344CB8AC3E}">
        <p14:creationId xmlns:p14="http://schemas.microsoft.com/office/powerpoint/2010/main" val="183174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>
            <a:extLst>
              <a:ext uri="{FF2B5EF4-FFF2-40B4-BE49-F238E27FC236}">
                <a16:creationId xmlns:a16="http://schemas.microsoft.com/office/drawing/2014/main" id="{D6306170-D680-BE40-B2FC-E5BDC093D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490537"/>
          </a:xfrm>
        </p:spPr>
        <p:txBody>
          <a:bodyPr/>
          <a:lstStyle/>
          <a:p>
            <a:r>
              <a:rPr lang="hu-HU" altLang="hu-HU" sz="2400" b="1" dirty="0"/>
              <a:t>1. A tárgyalás megnyitása</a:t>
            </a:r>
          </a:p>
        </p:txBody>
      </p:sp>
      <p:sp>
        <p:nvSpPr>
          <p:cNvPr id="4099" name="Tartalom helye 2">
            <a:extLst>
              <a:ext uri="{FF2B5EF4-FFF2-40B4-BE49-F238E27FC236}">
                <a16:creationId xmlns:a16="http://schemas.microsoft.com/office/drawing/2014/main" id="{6F3C6ACE-C0B1-364A-BA44-B6F0AFB171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981075"/>
            <a:ext cx="7345363" cy="5761038"/>
          </a:xfrm>
        </p:spPr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vád tárgyának megjelölésével az </a:t>
            </a:r>
            <a:r>
              <a:rPr lang="hu-HU" altLang="hu-HU" sz="2000" b="1" i="1" dirty="0"/>
              <a:t>egyesbíró vagy a tanács elnöke</a:t>
            </a:r>
            <a:r>
              <a:rPr lang="hu-HU" altLang="hu-HU" sz="2000" dirty="0"/>
              <a:t> megnyitja a tárgyalást 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a hallgatóságot a rend megtartására és a rendzavarás következményeire figyelmezteti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közli a bíróság tagjai, a jegyzőkönyvvezető, az ügyész és a védő nevét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 dirty="0"/>
              <a:t>számba veszi a megjelenteket, és megállapítja, hogy az idézettek és értesítettek jelen vannak-e, ettől függően megvizsgálja, hogy a tárgyalást meg lehet-e tartani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altLang="hu-HU" sz="1400" dirty="0"/>
              <a:t>ha a vádlott jelenléte a tárgyaláson kötelező, és szabályszerű idézés ellenére nem jelenik meg, a bíróság intézkedik a vádlott jelenlétének biztosítása iránt 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altLang="hu-HU" sz="1400" dirty="0"/>
              <a:t>a lehetőséghez képest intézkedik, hogy a szabályszerű idézés ellenére meg nem jelent tanút azonnal vezessék elő (ha feltehető, h az elővezetés ésszerű időn belül eredményre vezet)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altLang="hu-HU" sz="1400" dirty="0"/>
              <a:t>távol maradt ügyészt vagy szakértőt a tárgyaláson való megjelenésre való felhívása. (Az ügyész felhívása az ügyészség vezetője útján történik.)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altLang="hu-HU" sz="1400" dirty="0"/>
              <a:t>nem kötelező védelem esetén a meghatalmazott védő jelenlétéhez kapcsolódó szabályok: Be. 515. § (5) </a:t>
            </a:r>
            <a:r>
              <a:rPr lang="hu-HU" altLang="hu-HU" sz="1400" dirty="0" err="1"/>
              <a:t>bek</a:t>
            </a:r>
            <a:r>
              <a:rPr lang="hu-HU" altLang="hu-HU" sz="1400" dirty="0"/>
              <a:t>.</a:t>
            </a:r>
          </a:p>
        </p:txBody>
      </p:sp>
      <p:sp>
        <p:nvSpPr>
          <p:cNvPr id="4100" name="Szövegdoboz 3">
            <a:extLst>
              <a:ext uri="{FF2B5EF4-FFF2-40B4-BE49-F238E27FC236}">
                <a16:creationId xmlns:a16="http://schemas.microsoft.com/office/drawing/2014/main" id="{783F063C-AE33-BC4B-A4CA-C62D5857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327" y="6228282"/>
            <a:ext cx="842506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bg1"/>
                </a:solidFill>
              </a:rPr>
              <a:t>Ha a tárgyalás megtartásának akadálya van, a bíróság a tárgyalást elhalasztja.</a:t>
            </a:r>
          </a:p>
        </p:txBody>
      </p:sp>
    </p:spTree>
    <p:extLst>
      <p:ext uri="{BB962C8B-B14F-4D97-AF65-F5344CB8AC3E}">
        <p14:creationId xmlns:p14="http://schemas.microsoft.com/office/powerpoint/2010/main" val="2603815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86E00F7-3321-2D41-91F2-7AEA4341C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meddig kerülhet rá sor? legkésőbb az ügydöntő határozat meghozataláig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milyen következménye lehet?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áttétel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vádmegváltoztatása esetén: a bíróság a tárgyalást elnapolhatja, ha azt az ügyész vagy - a védelem előkészítése érdekében - a vádlott, illetve a védő indítványozza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vádkiterjesztés esetén: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1600" dirty="0"/>
              <a:t>a bíróság a tárgyalást legalább nyolc napra a vádlott és a védő együttes indítványára elnapolja vagy hivatalból elnapolhatja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1600" dirty="0"/>
              <a:t>azt az ügyet, amelyre a vádat kiterjesztették, elkülöníti</a:t>
            </a:r>
          </a:p>
        </p:txBody>
      </p:sp>
    </p:spTree>
    <p:extLst>
      <p:ext uri="{BB962C8B-B14F-4D97-AF65-F5344CB8AC3E}">
        <p14:creationId xmlns:p14="http://schemas.microsoft.com/office/powerpoint/2010/main" val="2875551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D300EE-6331-7E48-BCAA-FA3960FF3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345362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b="1" dirty="0"/>
              <a:t>2. A vád ejtése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- mikor kerülhet rá sor? az ügyészség ejti a vádat, ha a bizonyítás alapján arra a meggyőződésre jut, hogy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a vád tárgyává tett cselekmény nem bűncselekmény,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a bűncselekményt nem a vádlott követte el vagy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c) a bűncselekmény nem közvádra üldözendő </a:t>
            </a:r>
            <a:r>
              <a:rPr lang="hu-HU" sz="1600" dirty="0"/>
              <a:t>(ilyenkor a sértett tájékoztatása, hogy a vádat magánvádlóként képviselheti – 1 hónapon belül léphet fel magánvádlóként)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meddig? ügydöntő határozat meghozataláig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az ügyészség a vád ejtését indokolni köteles</a:t>
            </a:r>
          </a:p>
          <a:p>
            <a:pPr algn="just">
              <a:buFontTx/>
              <a:buChar char="-"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következménye: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sértett pótmagánvádlóként léphet fel </a:t>
            </a:r>
            <a:r>
              <a:rPr lang="hu-HU" sz="1600" dirty="0"/>
              <a:t>(ilyenkor a bíróság a tárgyalást elnapolja, és tizenöt napon belül kézbesíti a sértettnek az ügyészség vád ejtését tartalmazó nyilatkozatát)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sértett magánvádlóként léphet fel</a:t>
            </a:r>
          </a:p>
          <a:p>
            <a:pPr algn="just">
              <a:buFontTx/>
              <a:buChar char="-"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005519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>
            <a:extLst>
              <a:ext uri="{FF2B5EF4-FFF2-40B4-BE49-F238E27FC236}">
                <a16:creationId xmlns:a16="http://schemas.microsoft.com/office/drawing/2014/main" id="{8D8B1DDB-8D22-D94E-89E7-74F818D4B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hu-HU" altLang="hu-HU" sz="2400" b="1" dirty="0"/>
              <a:t>5. A bizonyítási eljárás befejezése</a:t>
            </a:r>
          </a:p>
        </p:txBody>
      </p:sp>
      <p:sp>
        <p:nvSpPr>
          <p:cNvPr id="36867" name="Tartalom helye 2">
            <a:extLst>
              <a:ext uri="{FF2B5EF4-FFF2-40B4-BE49-F238E27FC236}">
                <a16:creationId xmlns:a16="http://schemas.microsoft.com/office/drawing/2014/main" id="{F998D28B-7EB4-D240-991D-3C2DF982FF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416800" cy="514191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 bizonyítási eljárás lefolytatása után, ha 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bizonyítási indítványt nem tettek, vagy </a:t>
            </a:r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azt a bíróság elutasította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az egyesbíró vagy a tanács elnöke a bizonyítási eljárást befejezettnek nyilvánítja, és felhívja a jogosultakat a perbeszédek és a felszólalások megtartására.</a:t>
            </a:r>
          </a:p>
        </p:txBody>
      </p:sp>
    </p:spTree>
    <p:extLst>
      <p:ext uri="{BB962C8B-B14F-4D97-AF65-F5344CB8AC3E}">
        <p14:creationId xmlns:p14="http://schemas.microsoft.com/office/powerpoint/2010/main" val="888251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>
            <a:extLst>
              <a:ext uri="{FF2B5EF4-FFF2-40B4-BE49-F238E27FC236}">
                <a16:creationId xmlns:a16="http://schemas.microsoft.com/office/drawing/2014/main" id="{B1AE502D-4634-4A4B-9128-0EEDCC301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hu-HU" altLang="hu-HU" sz="2400" b="1" dirty="0"/>
              <a:t>6. Perbeszédek, felszólalások, utolsó szó joga</a:t>
            </a:r>
          </a:p>
        </p:txBody>
      </p:sp>
      <p:sp>
        <p:nvSpPr>
          <p:cNvPr id="37891" name="Tartalom helye 2">
            <a:extLst>
              <a:ext uri="{FF2B5EF4-FFF2-40B4-BE49-F238E27FC236}">
                <a16:creationId xmlns:a16="http://schemas.microsoft.com/office/drawing/2014/main" id="{3630DC4E-A66C-924E-8B7C-F92EA706AD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416800" cy="5141913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1800" b="1" dirty="0"/>
              <a:t>A perbeszédek, felszólalások fogalma</a:t>
            </a:r>
            <a:r>
              <a:rPr lang="hu-HU" altLang="hu-HU" sz="1800" dirty="0"/>
              <a:t>: gyűjtőfogalom: a felek ténybeli és jogi álláspontjukat összefoglalóan, élőszóval terjesztik a bíróság elé, tartalmi és időbeli korlátozás nélkül.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altLang="hu-HU" sz="1400" dirty="0"/>
              <a:t>ügyész és a védő perbeszédet tart,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altLang="hu-HU" sz="1400" dirty="0"/>
              <a:t>a vádlott, a sértett és a vagyoni érdekelt felszólalhat.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altLang="hu-HU" sz="1400" dirty="0"/>
              <a:t>DE: Ha a sértett és a vagyoni érdekelt érdekében több képviselő jár el, a felszólalást - megegyezésük szerint - egyikük tartja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" altLang="hu-HU" sz="1400" dirty="0"/>
              <a:t>Ha a védő nincs jelen a tárgyaláson, a perbeszédet a vádlott adhatja elő</a:t>
            </a:r>
            <a:endParaRPr lang="hu-HU" altLang="hu-HU" sz="1400" dirty="0"/>
          </a:p>
          <a:p>
            <a:pPr algn="just">
              <a:buFontTx/>
              <a:buChar char="-"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b="1" dirty="0"/>
              <a:t>A perbeszédek, felszólalások célja</a:t>
            </a:r>
            <a:r>
              <a:rPr lang="hu-HU" altLang="hu-HU" sz="1800" dirty="0"/>
              <a:t>: a bíróság meggyőzése arról, hogy a perbeszédet tartó álláspontja helyes. Ez a bíróság befolyásolásának egyetlen megengedett formája.</a:t>
            </a:r>
          </a:p>
          <a:p>
            <a:pPr algn="just">
              <a:buFontTx/>
              <a:buChar char="-"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b="1" dirty="0"/>
              <a:t>A perbeszéd, felszólalás tartásának időpontja</a:t>
            </a:r>
            <a:r>
              <a:rPr lang="hu-HU" altLang="hu-HU" sz="1800" dirty="0"/>
              <a:t>: a bizonyítási eljárás lefolytatása után, ha az egyesbíró / tanács elnöke a bizonyítást befejezettnek nyilvánította</a:t>
            </a:r>
          </a:p>
          <a:p>
            <a:pPr algn="just">
              <a:buFontTx/>
              <a:buChar char="-"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endParaRPr lang="hu-HU" altLang="hu-HU" sz="1800" dirty="0"/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37488933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F5BA0A-6312-234C-A2D4-8ACA3911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88237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Van lehetőség a </a:t>
            </a:r>
            <a:r>
              <a:rPr lang="hu-HU" sz="2000" b="1" dirty="0"/>
              <a:t>perbeszéd írásbeli benyújtására</a:t>
            </a:r>
            <a:r>
              <a:rPr lang="hu-HU" sz="2000" dirty="0"/>
              <a:t> is: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Ebben az esetben a perbeszédet kézbesíteni kell az ügyészségnek, a vádlottnak és a védőnek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/>
              <a:t>Ilyen esetben a perbeszéd szóbeli előadásakor elegendő a perbeszéd lényegének ismertetése.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22918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E51DECC-99C5-174E-8AAC-915F6D587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345362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Perbeszédek, felszólalások sorrendje</a:t>
            </a:r>
            <a:r>
              <a:rPr lang="hu-HU" sz="2000" dirty="0"/>
              <a:t>: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ügyész </a:t>
            </a:r>
            <a:r>
              <a:rPr lang="hu-HU" sz="2000" dirty="0" err="1"/>
              <a:t>perbeszéde</a:t>
            </a:r>
            <a:r>
              <a:rPr lang="hu-HU" sz="2000" dirty="0"/>
              <a:t>: </a:t>
            </a:r>
            <a:r>
              <a:rPr lang="hu-HU" sz="2000" b="1" i="1" dirty="0"/>
              <a:t>vádbeszéd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a sértett, magánfél és a vagyoni érdekelt - ha több képviselőjük van megegyezés szerint egyikük – </a:t>
            </a:r>
            <a:r>
              <a:rPr lang="hu-HU" sz="2000" b="1" i="1" dirty="0"/>
              <a:t>felszólalása</a:t>
            </a:r>
            <a:r>
              <a:rPr lang="hu-HU" sz="2000" dirty="0"/>
              <a:t> (ez is ebben a sorrendben),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védő </a:t>
            </a:r>
            <a:r>
              <a:rPr lang="hu-HU" sz="2000" dirty="0" err="1"/>
              <a:t>perbeszéde</a:t>
            </a:r>
            <a:r>
              <a:rPr lang="hu-HU" sz="2000" dirty="0"/>
              <a:t>: </a:t>
            </a:r>
            <a:r>
              <a:rPr lang="hu-HU" sz="2000" b="1" i="1" dirty="0"/>
              <a:t>védőbeszéd</a:t>
            </a:r>
            <a:r>
              <a:rPr lang="hu-HU" sz="2000" dirty="0"/>
              <a:t> 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a perbeszédekben és a felszólalásokban </a:t>
            </a:r>
            <a:r>
              <a:rPr lang="hu-HU" sz="2000" dirty="0" err="1"/>
              <a:t>elhangzottakra</a:t>
            </a:r>
            <a:r>
              <a:rPr lang="hu-HU" sz="2000" dirty="0"/>
              <a:t> való reagálásnak - a perbeszéd és felszólalás sorrendjében - </a:t>
            </a:r>
            <a:r>
              <a:rPr lang="hu-HU" sz="2000" b="1" i="1" dirty="0"/>
              <a:t>viszonválasz</a:t>
            </a:r>
            <a:r>
              <a:rPr lang="hu-HU" sz="2000" dirty="0"/>
              <a:t> formájában azzal, hogy a viszonválaszra további viszonválasz is adható, de utoljára a védő, illetve a vádlott szólhat. 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(Több vádlott esetén a perbeszédek sorrendjét az egyesbíró vagy a tanács elnöke határozza meg.)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5. </a:t>
            </a:r>
            <a:r>
              <a:rPr lang="hu-HU" sz="2000" b="1" i="1" dirty="0"/>
              <a:t>Utolsó szó joga</a:t>
            </a:r>
            <a:r>
              <a:rPr lang="hu-HU" sz="2000" dirty="0"/>
              <a:t>: vádlottat illeti </a:t>
            </a:r>
          </a:p>
        </p:txBody>
      </p:sp>
      <p:sp>
        <p:nvSpPr>
          <p:cNvPr id="38916" name="Szövegdoboz 3">
            <a:extLst>
              <a:ext uri="{FF2B5EF4-FFF2-40B4-BE49-F238E27FC236}">
                <a16:creationId xmlns:a16="http://schemas.microsoft.com/office/drawing/2014/main" id="{179A25C1-5DC6-D945-9730-5D55C92C1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633913"/>
            <a:ext cx="5761037" cy="64611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Ha a vádlott hallássérült, kérésére lehetőséget kell biztosítani számára a jk. elolvasására.</a:t>
            </a:r>
          </a:p>
        </p:txBody>
      </p:sp>
    </p:spTree>
    <p:extLst>
      <p:ext uri="{BB962C8B-B14F-4D97-AF65-F5344CB8AC3E}">
        <p14:creationId xmlns:p14="http://schemas.microsoft.com/office/powerpoint/2010/main" val="1887555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artalom helye 2">
            <a:extLst>
              <a:ext uri="{FF2B5EF4-FFF2-40B4-BE49-F238E27FC236}">
                <a16:creationId xmlns:a16="http://schemas.microsoft.com/office/drawing/2014/main" id="{1AF7F357-7A8E-EF4C-BF3E-FF187B2853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88913"/>
            <a:ext cx="7488237" cy="64801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dirty="0"/>
              <a:t>A vádbeszéd tartalmi elemei:</a:t>
            </a:r>
          </a:p>
          <a:p>
            <a:pPr marL="0" indent="0" algn="just">
              <a:buFontTx/>
              <a:buNone/>
            </a:pPr>
            <a:endParaRPr lang="hu-HU" altLang="hu-HU" sz="2000" b="1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A) Ha a vádlott bűnösségét megállapíthatónak tartja: a perbeszédében a jogszabályokat is megjelölve indítványt terjeszt elő arra, hogy a bíróság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a vádlottat mely tények alapján, milyen bűncselekményben mondja ki bűnösnek,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milyen büntetést szabjon ki, illetve intézkedést alkalmazzon,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c) milyen egyéb rendelkezést tegyen.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b="1" dirty="0"/>
              <a:t>DE</a:t>
            </a:r>
            <a:r>
              <a:rPr lang="hu-HU" altLang="hu-HU" sz="2000" dirty="0"/>
              <a:t>: a büntetés, illetve az intézkedés meghatározott mértékére, illetve tartamára nem tehet indítványt.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i="1" dirty="0"/>
              <a:t>Ha a bíróság az előkészítő ülésen fogadta el a bűnösséget elismerő nyilatkozatot, az ügyész a perbeszédében a büntetés kiszabására, illetve az intézkedés alkalmazására vonatkozó indítványát a vádlott terhére nem változtathatja meg.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807465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artalom helye 2">
            <a:extLst>
              <a:ext uri="{FF2B5EF4-FFF2-40B4-BE49-F238E27FC236}">
                <a16:creationId xmlns:a16="http://schemas.microsoft.com/office/drawing/2014/main" id="{A9A3FB70-AED1-D449-A02A-AD26BD3ECC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B) A vádlott bűnösségét nem tartja megállapíthatónak: perbeszédében a jogszabályokat is megjelölve, indokolt indítványt tesz a vádlott felmentésére, ha a bizonyítás eredménye alapján arra a meggyőződésre jut, hogy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a) nem bizonyított a bűncselekmény elkövetése, vagy az, hogy a bűncselekményt a vádlott követte el, vagy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a vádlott javára a büntethetőségét kizáró gyermekkor, kóros elmeállapot, kényszer, fenyegetés, tévedés, jogos védelem, illetve végszükség állapítható meg.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73731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DA6140-3AF1-1746-A21E-D0F77D56D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345362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b="1" dirty="0"/>
              <a:t>A felszólalások tartalmi elemei</a:t>
            </a:r>
            <a:r>
              <a:rPr lang="hu-HU" sz="2000" dirty="0"/>
              <a:t>: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</a:t>
            </a:r>
            <a:r>
              <a:rPr lang="hu-HU" sz="2000" b="1" i="1" dirty="0"/>
              <a:t>sértett</a:t>
            </a:r>
            <a:r>
              <a:rPr lang="hu-HU" sz="2000" dirty="0"/>
              <a:t> kifejtheti a vád tárgyára vonatkozó álláspontját, és nyilatkozhat arról, hogy kívánja-e a vádlott bűnösségének megállapítását és megbüntetését.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</a:t>
            </a:r>
            <a:r>
              <a:rPr lang="hu-HU" sz="2000" b="1" i="1" dirty="0"/>
              <a:t>magánfél</a:t>
            </a:r>
            <a:r>
              <a:rPr lang="hu-HU" sz="2000" dirty="0"/>
              <a:t> a polgári jogi igényét érintő körben indítványt tehet, ezt indokolhatja, távolléte esetén az előterjesztett polgári jogi igényt az ügyiratokból kell felolvasni.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</a:t>
            </a:r>
            <a:r>
              <a:rPr lang="hu-HU" sz="2000" b="1" i="1" dirty="0"/>
              <a:t>vagyoni érdekelt</a:t>
            </a:r>
            <a:r>
              <a:rPr lang="hu-HU" sz="2000" dirty="0"/>
              <a:t> a jogát vagy jogos érdekét közvetlenül érintő körben indítványt tehet.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12807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9AD024-7F89-D345-9603-28C75C11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u-HU" sz="2400" b="1" dirty="0"/>
              <a:t>Korlátozható-e a perbeszéd</a:t>
            </a:r>
            <a:r>
              <a:rPr lang="hu-HU" sz="2400" dirty="0"/>
              <a:t>?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b="1" dirty="0"/>
              <a:t>Szómegvonás:</a:t>
            </a:r>
            <a:endParaRPr lang="hu-HU" sz="20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 err="1"/>
              <a:t>Főszabály</a:t>
            </a:r>
            <a:r>
              <a:rPr lang="hu-HU" sz="2000" dirty="0"/>
              <a:t>: a perbeszéd, a sértett felszólalása és az utolsó szó jogán előadottak közben </a:t>
            </a:r>
            <a:r>
              <a:rPr lang="hu-HU" sz="2000" b="1" i="1" dirty="0"/>
              <a:t>a szót nem lehet megvonni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Kivétel.: Ha a perbeszéd vagy az utolsó szó jogán előadottak az eljárás elhúzását célozzák, az egyesbíró vagy a tanács elnöke az érintettet erre </a:t>
            </a:r>
            <a:r>
              <a:rPr lang="hu-HU" sz="2000" b="1" i="1" dirty="0"/>
              <a:t>figyelmezteti, ismételt esetben a szót megvonhatja</a:t>
            </a:r>
          </a:p>
          <a:p>
            <a:pPr marL="0" indent="0" algn="just">
              <a:buFontTx/>
              <a:buNone/>
              <a:defRPr/>
            </a:pPr>
            <a:endParaRPr lang="hu-HU" sz="2000" b="1" i="1" dirty="0"/>
          </a:p>
          <a:p>
            <a:pPr marL="0" indent="0" algn="just">
              <a:buFontTx/>
              <a:buNone/>
              <a:defRPr/>
            </a:pPr>
            <a:r>
              <a:rPr lang="hu-HU" sz="2000" b="1" dirty="0"/>
              <a:t>Félbeszakítás: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 err="1"/>
              <a:t>Főszabály</a:t>
            </a:r>
            <a:r>
              <a:rPr lang="hu-HU" sz="2000" dirty="0"/>
              <a:t>: a perbeszéd, a sértett felszólalása és az utolsó szó jogán </a:t>
            </a:r>
            <a:r>
              <a:rPr lang="hu-HU" sz="2000" b="1" i="1" dirty="0"/>
              <a:t>előadottak nem szakíthatók félbe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Kivétel: ha bűncselekményt megvalósító kifejezést foglalnak magukban vagy rendzavarást keltenek – </a:t>
            </a:r>
            <a:r>
              <a:rPr lang="hu-HU" sz="2000" b="1" i="1" dirty="0"/>
              <a:t>ekkor félbeszakítható</a:t>
            </a:r>
          </a:p>
        </p:txBody>
      </p:sp>
    </p:spTree>
    <p:extLst>
      <p:ext uri="{BB962C8B-B14F-4D97-AF65-F5344CB8AC3E}">
        <p14:creationId xmlns:p14="http://schemas.microsoft.com/office/powerpoint/2010/main" val="336847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artalom helye 2">
            <a:extLst>
              <a:ext uri="{FF2B5EF4-FFF2-40B4-BE49-F238E27FC236}">
                <a16:creationId xmlns:a16="http://schemas.microsoft.com/office/drawing/2014/main" id="{C8447153-44DA-F743-A32F-CA5687D7F6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16800" cy="674211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5. a bíróság az ügyész, a vádlott, illetve a védő meghallgatása után dönt a tárgyalás megkezdéséről, ha olyan személy maradt távol a tárgyalásról, akinek a távolléte a tárgyalás megtartását nem akadályozza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6. az egyesbíró vagy a tanács elnöke felhívja a tanúkat - a sértett kivételével - a tárgyalóterem elhagyására, és figyelmezteti őket az igazolatlan eltávozás következményeire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!!! A szakértőt csak akkor kell távozásra felhívni, ha ezt a bíróság szükségesnek tartja, egyébként a szakértő a tárgyaláson annak kezdetétől fogva jelen lehet.</a:t>
            </a:r>
          </a:p>
        </p:txBody>
      </p:sp>
    </p:spTree>
    <p:extLst>
      <p:ext uri="{BB962C8B-B14F-4D97-AF65-F5344CB8AC3E}">
        <p14:creationId xmlns:p14="http://schemas.microsoft.com/office/powerpoint/2010/main" val="2387375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>
            <a:extLst>
              <a:ext uri="{FF2B5EF4-FFF2-40B4-BE49-F238E27FC236}">
                <a16:creationId xmlns:a16="http://schemas.microsoft.com/office/drawing/2014/main" id="{7B3ED991-1161-6A42-8B44-1643DBE25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88237" cy="1143000"/>
          </a:xfrm>
        </p:spPr>
        <p:txBody>
          <a:bodyPr/>
          <a:lstStyle/>
          <a:p>
            <a:r>
              <a:rPr lang="hu-HU" altLang="hu-HU" sz="2400" b="1" dirty="0"/>
              <a:t>7. A bizonyítási eljárás újra megnyitása</a:t>
            </a:r>
          </a:p>
        </p:txBody>
      </p:sp>
      <p:sp>
        <p:nvSpPr>
          <p:cNvPr id="44035" name="Tartalom helye 2">
            <a:extLst>
              <a:ext uri="{FF2B5EF4-FFF2-40B4-BE49-F238E27FC236}">
                <a16:creationId xmlns:a16="http://schemas.microsoft.com/office/drawing/2014/main" id="{94909CBE-0C01-BC4D-A6F8-AC6AFD2BCD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488237" cy="51419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A bíróság az ügydöntő határozat meghozatala előtt a bizonyítási eljárást újra megnyitja, ha ezt a perbeszédekben, a felszólalásokban vagy az utolsó szó jogán </a:t>
            </a:r>
            <a:r>
              <a:rPr lang="hu-HU" altLang="hu-HU" sz="2000" dirty="0" err="1"/>
              <a:t>elhangzottakban</a:t>
            </a:r>
            <a:r>
              <a:rPr lang="hu-HU" altLang="hu-HU" sz="2000" dirty="0"/>
              <a:t> foglaltak miatt szükségesnek tartja.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b="1" i="1" dirty="0"/>
              <a:t>Speciális eset</a:t>
            </a:r>
            <a:r>
              <a:rPr lang="hu-HU" altLang="hu-HU" sz="2000" dirty="0"/>
              <a:t>, ha ezen nyilatkozatok alapján a bíróság azt állapítja meg, hogy </a:t>
            </a:r>
            <a:r>
              <a:rPr lang="hu-HU" altLang="hu-HU" sz="2000" b="1" dirty="0"/>
              <a:t>a vád tárgyává tett cselekmény a vádirati minősítéstől eltérően minősülhet</a:t>
            </a:r>
            <a:r>
              <a:rPr lang="hu-HU" altLang="hu-HU" sz="2000" dirty="0"/>
              <a:t>, ez esetben a </a:t>
            </a:r>
            <a:r>
              <a:rPr lang="hu-HU" altLang="hu-HU" sz="2000" b="1" dirty="0"/>
              <a:t>tárgyalás</a:t>
            </a:r>
            <a:r>
              <a:rPr lang="hu-HU" altLang="hu-HU" sz="2000" dirty="0"/>
              <a:t>t a védelem előkészítése érdekében </a:t>
            </a:r>
            <a:r>
              <a:rPr lang="hu-HU" altLang="hu-HU" sz="2000" b="1" dirty="0"/>
              <a:t>elnapolhatja</a:t>
            </a:r>
            <a:r>
              <a:rPr lang="hu-HU" altLang="hu-HU" sz="2000" dirty="0"/>
              <a:t>, döntését az ügyész, a vádlott és a védő meghallgatása után hozza meg.</a:t>
            </a:r>
          </a:p>
        </p:txBody>
      </p:sp>
    </p:spTree>
    <p:extLst>
      <p:ext uri="{BB962C8B-B14F-4D97-AF65-F5344CB8AC3E}">
        <p14:creationId xmlns:p14="http://schemas.microsoft.com/office/powerpoint/2010/main" val="41561645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>
            <a:extLst>
              <a:ext uri="{FF2B5EF4-FFF2-40B4-BE49-F238E27FC236}">
                <a16:creationId xmlns:a16="http://schemas.microsoft.com/office/drawing/2014/main" id="{12521422-7CD2-F24C-8C42-819152FB3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88237" cy="1143000"/>
          </a:xfrm>
        </p:spPr>
        <p:txBody>
          <a:bodyPr/>
          <a:lstStyle/>
          <a:p>
            <a:r>
              <a:rPr lang="hu-HU" altLang="hu-HU" sz="2400" b="1" dirty="0"/>
              <a:t>8. A határozathozatal és a határozat kihirdetése</a:t>
            </a:r>
          </a:p>
        </p:txBody>
      </p:sp>
      <p:sp>
        <p:nvSpPr>
          <p:cNvPr id="45059" name="Tartalom helye 2">
            <a:extLst>
              <a:ext uri="{FF2B5EF4-FFF2-40B4-BE49-F238E27FC236}">
                <a16:creationId xmlns:a16="http://schemas.microsoft.com/office/drawing/2014/main" id="{33AEE999-9392-9F4D-9B98-584BDB6E27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7650" y="1443038"/>
            <a:ext cx="7488238" cy="5068887"/>
          </a:xfrm>
        </p:spPr>
        <p:txBody>
          <a:bodyPr/>
          <a:lstStyle/>
          <a:p>
            <a:pPr marL="514350" indent="-514350" algn="just">
              <a:buFontTx/>
              <a:buAutoNum type="romanUcPeriod"/>
              <a:defRPr/>
            </a:pPr>
            <a:r>
              <a:rPr lang="hu-HU" altLang="hu-HU" sz="1800" b="1" dirty="0"/>
              <a:t>Határozathozatal</a:t>
            </a:r>
            <a:r>
              <a:rPr lang="hu-HU" altLang="hu-HU" sz="1800" dirty="0"/>
              <a:t>:</a:t>
            </a:r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Mikor kerül rá sor?</a:t>
            </a:r>
            <a:r>
              <a:rPr lang="hu-HU" altLang="hu-HU" sz="1800" dirty="0"/>
              <a:t> a perbeszédeket, a felszólalásokat, illetve az utolsó szó jogán </a:t>
            </a:r>
            <a:r>
              <a:rPr lang="hu-HU" altLang="hu-HU" sz="1800" dirty="0" err="1"/>
              <a:t>elhangzottakat</a:t>
            </a:r>
            <a:r>
              <a:rPr lang="hu-HU" altLang="hu-HU" sz="1800" dirty="0"/>
              <a:t> követően</a:t>
            </a:r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Milyen eljárási formában?</a:t>
            </a:r>
            <a:r>
              <a:rPr lang="hu-HU" altLang="hu-HU" sz="1800" dirty="0"/>
              <a:t> Tanácsülésen</a:t>
            </a:r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Kisítélet</a:t>
            </a:r>
            <a:r>
              <a:rPr lang="hu-HU" altLang="hu-HU" sz="1800" dirty="0"/>
              <a:t>: a határozathozatal során a határozat rendelkező részét le kell írni, és azt a bíróság tagjai aláírják</a:t>
            </a:r>
          </a:p>
          <a:p>
            <a:pPr algn="just">
              <a:buFontTx/>
              <a:buChar char="-"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b="1" i="1" dirty="0"/>
              <a:t>Kivételes szabály</a:t>
            </a:r>
            <a:r>
              <a:rPr lang="hu-HU" altLang="hu-HU" sz="1800" dirty="0"/>
              <a:t>: az ügy bonyolultsága, a határozat nagy terjedelme vagy más fontos ok szükségessé teszi, a határozat meghozatalára és kihirdetésére a tárgyalás 8, kivételesen 15 napra elnapolható. A határozat kihirdetésének határnapját a tárgyalás elnapolásakor ki kell tűzni. </a:t>
            </a:r>
            <a:r>
              <a:rPr lang="hu-HU" altLang="hu-HU" sz="1800" dirty="0">
                <a:sym typeface="Wingdings" panose="05000000000000000000" pitchFamily="2" charset="2"/>
              </a:rPr>
              <a:t> Ha a tárgyaláson a vádlott, illetve a védő a szabályszerű idézés ellenére nem jelent meg, a határozat a vádlott, illetve a védő távollétében is kihirdethető. E mulasztás miatt nincs helye igazolásnak.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3087386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artalom helye 2">
            <a:extLst>
              <a:ext uri="{FF2B5EF4-FFF2-40B4-BE49-F238E27FC236}">
                <a16:creationId xmlns:a16="http://schemas.microsoft.com/office/drawing/2014/main" id="{EB851697-580C-DB47-84FE-722C2A714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88237" cy="65627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dirty="0"/>
              <a:t>II. Határozat kihirdetése</a:t>
            </a:r>
            <a:r>
              <a:rPr lang="hu-HU" altLang="hu-HU" sz="2000" dirty="0"/>
              <a:t>: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Char char="-"/>
            </a:pPr>
            <a:r>
              <a:rPr lang="hu-HU" altLang="hu-HU" sz="2000" i="1" dirty="0"/>
              <a:t>Főszabály</a:t>
            </a:r>
            <a:r>
              <a:rPr lang="hu-HU" altLang="hu-HU" sz="2000" dirty="0"/>
              <a:t>: ügydöntő határozatot a meghozatala után nyomban ki kell hirdetni. </a:t>
            </a:r>
            <a:r>
              <a:rPr lang="hu-HU" altLang="hu-HU" sz="2000" i="1" dirty="0"/>
              <a:t>(A tárgyaláson meghozott határozat - a bíróság tagjai által aláírt - rendelkező részét = kisítélet a tárgyalási jegyzőkönyvvel együtt kell kezelni.)</a:t>
            </a:r>
          </a:p>
          <a:p>
            <a:pPr marL="0" indent="0" algn="just">
              <a:buFontTx/>
              <a:buChar char="-"/>
            </a:pPr>
            <a:endParaRPr lang="hu-HU" altLang="hu-HU" sz="2000" dirty="0"/>
          </a:p>
          <a:p>
            <a:pPr marL="0" indent="0" algn="just">
              <a:buFontTx/>
              <a:buChar char="-"/>
            </a:pPr>
            <a:r>
              <a:rPr lang="hu-HU" altLang="hu-HU" sz="2000" i="1" dirty="0"/>
              <a:t>Menete</a:t>
            </a:r>
            <a:r>
              <a:rPr lang="hu-HU" altLang="hu-HU" sz="2000" dirty="0"/>
              <a:t>: </a:t>
            </a:r>
          </a:p>
          <a:p>
            <a:pPr marL="0" indent="0" algn="just">
              <a:buFontTx/>
              <a:buAutoNum type="arabicPeriod"/>
            </a:pPr>
            <a:r>
              <a:rPr lang="hu-HU" altLang="hu-HU" sz="2000" dirty="0"/>
              <a:t>az ügydöntő határozat rendelkező részét az egyesbíró vagy a tanács elnöke állva felolvassa és a jelenlévők állva hallgatják meg /Ez alól az egyesbíró vagy a tanács elnöke valamely jelen lévő személy egészségi állapotára tekintettel kivételt tehet./ </a:t>
            </a:r>
          </a:p>
          <a:p>
            <a:pPr marL="0" indent="0" algn="just">
              <a:buFontTx/>
              <a:buAutoNum type="arabicPeriod"/>
            </a:pPr>
            <a:r>
              <a:rPr lang="hu-HU" altLang="hu-HU" sz="2000" dirty="0"/>
              <a:t>a rendelkező rész felolvasása után az egyesbíró vagy a tanács elnöke szóban elmondja az indokolás lényegét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A kihirdetés után az egyesbíró vagy a tanács elnöke kézbesíti az ügydöntő határozat rendelkező részét a jelen lévő fellebbezésre jogosultaknak.</a:t>
            </a:r>
          </a:p>
          <a:p>
            <a:pPr marL="0" indent="0" algn="just">
              <a:buFontTx/>
              <a:buNone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694793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>
            <a:extLst>
              <a:ext uri="{FF2B5EF4-FFF2-40B4-BE49-F238E27FC236}">
                <a16:creationId xmlns:a16="http://schemas.microsoft.com/office/drawing/2014/main" id="{CF726DCA-57A8-9A42-B11C-33D115522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210425" cy="561975"/>
          </a:xfrm>
        </p:spPr>
        <p:txBody>
          <a:bodyPr/>
          <a:lstStyle/>
          <a:p>
            <a:r>
              <a:rPr lang="hu-HU" altLang="hu-HU" sz="2400" b="1" dirty="0"/>
              <a:t>9. A jogorvoslati nyilatkozatok</a:t>
            </a:r>
          </a:p>
        </p:txBody>
      </p:sp>
      <p:sp>
        <p:nvSpPr>
          <p:cNvPr id="46083" name="Tartalom helye 2">
            <a:extLst>
              <a:ext uri="{FF2B5EF4-FFF2-40B4-BE49-F238E27FC236}">
                <a16:creationId xmlns:a16="http://schemas.microsoft.com/office/drawing/2014/main" id="{417AD889-3752-AE42-BC0A-E872D79157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6375" y="836613"/>
            <a:ext cx="7488238" cy="59055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2000" i="1" dirty="0"/>
              <a:t>Mikor kerül rá sor</a:t>
            </a:r>
            <a:r>
              <a:rPr lang="hu-HU" altLang="hu-HU" sz="2000" dirty="0"/>
              <a:t>? Az ügydöntő határozat rendelkező részének kézbesítése után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r>
              <a:rPr lang="hu-HU" altLang="hu-HU" sz="2000" i="1" dirty="0"/>
              <a:t>Mi történik ekkor</a:t>
            </a:r>
            <a:r>
              <a:rPr lang="hu-HU" altLang="hu-HU" sz="2000" dirty="0"/>
              <a:t>? az egyesbíró vagy a tanács elnöke nyilatkoztatja a jelen lévő fellebbezésre jogosultat, hogy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a)  az ügydöntő határozatot tudomásul veszi-e,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b) fellebbezést jelent-e be, vagy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c) a nyilatkozattételre 3 munkanapi határidőt tart-e fenn.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+ felvilágosítást ad a Be. 583. § (3) bekezdésében, az 584. § (3) bekezdésében és az 590. § (3) bekezdésében foglaltakról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r>
              <a:rPr lang="hu-HU" altLang="hu-HU" sz="2000" i="1" dirty="0"/>
              <a:t>Milyen sorrendben történik a nyilatkozatok megtétele</a:t>
            </a:r>
            <a:r>
              <a:rPr lang="hu-HU" altLang="hu-HU" sz="2000" dirty="0"/>
              <a:t>?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1. az ügyész, 2. a magánfél, 3. a vagyoni érdekelt, 4. a vádlott és 5. a védő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1600" dirty="0"/>
              <a:t>A kihirdetés útján közölt nem ügydöntő végzés esetén a fenti jogorvoslati nyilatkozati sorrend megfelelően irányadó azzal, hogy ha a végzés az egyéb érdekeltre vonatkozik, az egyéb érdekelt az ügyész után tehet nyilatkozatot.</a:t>
            </a:r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460341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>
            <a:extLst>
              <a:ext uri="{FF2B5EF4-FFF2-40B4-BE49-F238E27FC236}">
                <a16:creationId xmlns:a16="http://schemas.microsoft.com/office/drawing/2014/main" id="{F5B41ADA-76E0-2244-ABB4-88181A540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hu-HU" altLang="hu-HU" sz="2400" b="1" dirty="0"/>
              <a:t>10. Határozat a kényszerintézkedésekről</a:t>
            </a:r>
          </a:p>
        </p:txBody>
      </p:sp>
      <p:sp>
        <p:nvSpPr>
          <p:cNvPr id="47107" name="Tartalom helye 2">
            <a:extLst>
              <a:ext uri="{FF2B5EF4-FFF2-40B4-BE49-F238E27FC236}">
                <a16:creationId xmlns:a16="http://schemas.microsoft.com/office/drawing/2014/main" id="{5E9C6B7B-24FE-A742-ABF8-15EDA57DF3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417638"/>
            <a:ext cx="7416800" cy="532447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2000" dirty="0"/>
              <a:t>Az elsőfokú bíróság által elrendelt vagy fenntartott személyi szabadságot érintő bírói engedélyes kényszerintézkedés az elsőfokú bíróság ügydöntő határozatának kihirdetéséig tart</a:t>
            </a:r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r>
              <a:rPr lang="hu-HU" altLang="hu-HU" sz="2000" dirty="0"/>
              <a:t>ha az ügydöntő határozat a kihirdetéskor nem emelkedik jogerőre, a bíróság a személyi szabadságot érintő bírói engedélyes kényszerintézkedésről </a:t>
            </a:r>
            <a:r>
              <a:rPr lang="hu-HU" altLang="hu-HU" sz="2000" b="1" i="1" dirty="0"/>
              <a:t>nyomban határoz</a:t>
            </a:r>
          </a:p>
          <a:p>
            <a:pPr marL="0" indent="0" algn="just">
              <a:buFontTx/>
              <a:buNone/>
              <a:defRPr/>
            </a:pPr>
            <a:endParaRPr lang="hu-HU" altLang="hu-HU" sz="2000" b="1" i="1" dirty="0"/>
          </a:p>
          <a:p>
            <a:pPr marL="0" indent="0" algn="just">
              <a:buFontTx/>
              <a:buNone/>
              <a:defRPr/>
            </a:pPr>
            <a:r>
              <a:rPr lang="hu-HU" altLang="hu-HU" sz="2000" b="1" i="1" dirty="0"/>
              <a:t>letartóztatási ok: </a:t>
            </a:r>
            <a:r>
              <a:rPr lang="hu-HU" altLang="hu-HU" sz="2000" i="1" dirty="0"/>
              <a:t>ha az ítéletben kiszabott szabadságvesztés tartamára figyelemmel a vádlott szökésétől vagy elrejtőzésétől kell tartani</a:t>
            </a:r>
          </a:p>
        </p:txBody>
      </p:sp>
    </p:spTree>
    <p:extLst>
      <p:ext uri="{BB962C8B-B14F-4D97-AF65-F5344CB8AC3E}">
        <p14:creationId xmlns:p14="http://schemas.microsoft.com/office/powerpoint/2010/main" val="1154080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23B073-C037-E544-B720-09586E4C2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88237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2000" dirty="0"/>
              <a:t>A bíróság </a:t>
            </a:r>
            <a:r>
              <a:rPr lang="hu-HU" sz="2000" b="1" i="1" dirty="0"/>
              <a:t>megszünteti</a:t>
            </a:r>
            <a:r>
              <a:rPr lang="hu-HU" sz="2000" dirty="0"/>
              <a:t> a személyi szabadságot érintő bírói engedélyes kényszerintézkedést, és a </a:t>
            </a:r>
            <a:r>
              <a:rPr lang="hu-HU" sz="2000" b="1" i="1" dirty="0"/>
              <a:t>letartóztatás vagy az előzetes kényszergyógykezelés megszüntetése esetén nyomban intézkedik a vádlott szabadlábra helyezése iránt</a:t>
            </a:r>
            <a:r>
              <a:rPr lang="hu-HU" sz="2000" dirty="0"/>
              <a:t>, ha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vádlottat felmentette,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próbára bocsátotta,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számára jóvátételi munka végzését írta elő,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vádlottal szemben nem szabott ki végrehajtandó szabadságvesztést,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nem rendelt el javítóintézeti nevelést, illetve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felmentés esetén nem rendelt el kényszergyógykezelést, továbbá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az eljárást megszüntette.</a:t>
            </a:r>
          </a:p>
        </p:txBody>
      </p:sp>
    </p:spTree>
    <p:extLst>
      <p:ext uri="{BB962C8B-B14F-4D97-AF65-F5344CB8AC3E}">
        <p14:creationId xmlns:p14="http://schemas.microsoft.com/office/powerpoint/2010/main" val="4217756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>
            <a:extLst>
              <a:ext uri="{FF2B5EF4-FFF2-40B4-BE49-F238E27FC236}">
                <a16:creationId xmlns:a16="http://schemas.microsoft.com/office/drawing/2014/main" id="{530CA0AF-62A4-CD42-A0C3-BA32C745D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88237" cy="417512"/>
          </a:xfrm>
        </p:spPr>
        <p:txBody>
          <a:bodyPr/>
          <a:lstStyle/>
          <a:p>
            <a:r>
              <a:rPr lang="hu-HU" altLang="hu-HU" sz="2400" b="1" dirty="0"/>
              <a:t>11. A tárgyalás berekesztése</a:t>
            </a:r>
          </a:p>
        </p:txBody>
      </p:sp>
      <p:sp>
        <p:nvSpPr>
          <p:cNvPr id="50179" name="Tartalom helye 2">
            <a:extLst>
              <a:ext uri="{FF2B5EF4-FFF2-40B4-BE49-F238E27FC236}">
                <a16:creationId xmlns:a16="http://schemas.microsoft.com/office/drawing/2014/main" id="{AECE45CD-89C3-7148-9404-C2751F564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268413"/>
            <a:ext cx="7488237" cy="540067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i="1"/>
              <a:t>Mikor kerül rá sor</a:t>
            </a:r>
            <a:r>
              <a:rPr lang="hu-HU" altLang="hu-HU" sz="2000"/>
              <a:t>? jogorvoslati nyilatkozatok megtétele, valamint a kényszerintézkedésről szóló határozat meghozatala után az egyesbíró vagy a tanács elnöke a tárgyalást berekeszti</a:t>
            </a:r>
          </a:p>
        </p:txBody>
      </p:sp>
    </p:spTree>
    <p:extLst>
      <p:ext uri="{BB962C8B-B14F-4D97-AF65-F5344CB8AC3E}">
        <p14:creationId xmlns:p14="http://schemas.microsoft.com/office/powerpoint/2010/main" val="1373687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1">
            <a:extLst>
              <a:ext uri="{FF2B5EF4-FFF2-40B4-BE49-F238E27FC236}">
                <a16:creationId xmlns:a16="http://schemas.microsoft.com/office/drawing/2014/main" id="{FA8D520A-C295-FD43-B7E1-1D25B6C96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r>
              <a:rPr lang="hu-HU" altLang="hu-HU" sz="2400" b="1" dirty="0"/>
              <a:t>Az elsőfokú bíróság ügydöntő határozatai</a:t>
            </a:r>
          </a:p>
        </p:txBody>
      </p:sp>
      <p:sp>
        <p:nvSpPr>
          <p:cNvPr id="53251" name="Tartalom helye 2">
            <a:extLst>
              <a:ext uri="{FF2B5EF4-FFF2-40B4-BE49-F238E27FC236}">
                <a16:creationId xmlns:a16="http://schemas.microsoft.com/office/drawing/2014/main" id="{29839FBE-EDBF-2540-82A2-7C7FD4C072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600200"/>
            <a:ext cx="7488237" cy="5141913"/>
          </a:xfrm>
        </p:spPr>
        <p:txBody>
          <a:bodyPr/>
          <a:lstStyle/>
          <a:p>
            <a:pPr marL="514350" indent="-514350" algn="just">
              <a:buFontTx/>
              <a:buAutoNum type="romanUcPeriod"/>
              <a:defRPr/>
            </a:pPr>
            <a:r>
              <a:rPr lang="hu-HU" altLang="hu-HU" sz="2000" b="1" dirty="0"/>
              <a:t>Az ügydöntő határozat részei és tartalma</a:t>
            </a:r>
          </a:p>
          <a:p>
            <a:pPr marL="800100" lvl="2" indent="0" algn="just">
              <a:buNone/>
              <a:defRPr/>
            </a:pPr>
            <a:r>
              <a:rPr lang="hu-HU" altLang="hu-HU" sz="2000" dirty="0"/>
              <a:t>L. a bírósági eljárás általános szabályai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- </a:t>
            </a:r>
            <a:r>
              <a:rPr lang="hu-HU" altLang="hu-HU" sz="2000" b="1" dirty="0"/>
              <a:t>bevezető részében</a:t>
            </a:r>
            <a:r>
              <a:rPr lang="hu-HU" altLang="hu-HU" sz="2000" dirty="0"/>
              <a:t> kell feltüntetni a tárgyalási napok megjelölését is</a:t>
            </a:r>
          </a:p>
        </p:txBody>
      </p:sp>
    </p:spTree>
    <p:extLst>
      <p:ext uri="{BB962C8B-B14F-4D97-AF65-F5344CB8AC3E}">
        <p14:creationId xmlns:p14="http://schemas.microsoft.com/office/powerpoint/2010/main" val="25590160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artalom helye 2">
            <a:extLst>
              <a:ext uri="{FF2B5EF4-FFF2-40B4-BE49-F238E27FC236}">
                <a16:creationId xmlns:a16="http://schemas.microsoft.com/office/drawing/2014/main" id="{C48499E5-3A55-9046-A9CA-5EAF72221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88913"/>
            <a:ext cx="7273925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2000" b="1" dirty="0"/>
              <a:t>rendelkező része </a:t>
            </a:r>
            <a:r>
              <a:rPr lang="hu-HU" altLang="hu-HU" sz="2000" dirty="0"/>
              <a:t>tartalmazza: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a) a vádlott előzetes fogva tartására vonatkozó adatokat,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b) a vádlott nevét és a 184. § (2) bekezdés a)-f) pontja, szükség esetén a 184. § (2) bekezdés g) pontja szerinti személyes adatait,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c) a bűncselekmény Btk. szerinti megnevezését az alkalmazott törvényhely feltüntetésével - ideértve a bűncselekmény minősített esetének megállapításakor a bűncselekmény alapesetét meghatározó </a:t>
            </a:r>
            <a:r>
              <a:rPr lang="hu-HU" altLang="hu-HU" sz="2000" dirty="0" err="1"/>
              <a:t>törvényhelyet</a:t>
            </a:r>
            <a:r>
              <a:rPr lang="hu-HU" altLang="hu-HU" sz="2000" dirty="0"/>
              <a:t> is -, a bűncselekmény bűntetti vagy vétségi megjelölését, többrendbeli vagy folytatólagos bűncselekmény esetén ennek megjelölését, gondatlan alakzat esetén ennek megjelölését, továbbá az elkövetői és elkövetési alakzat megjelölését,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d) az egyéb rendelkezéseket és</a:t>
            </a:r>
          </a:p>
          <a:p>
            <a:pPr marL="0" indent="0" algn="just">
              <a:buFontTx/>
              <a:buNone/>
              <a:defRPr/>
            </a:pPr>
            <a:r>
              <a:rPr lang="hu-HU" altLang="hu-HU" sz="2000" dirty="0"/>
              <a:t>e) a bűnügyi költség viseléséről szóló rendelkezést.</a:t>
            </a:r>
          </a:p>
          <a:p>
            <a:pPr marL="0" indent="0">
              <a:buFontTx/>
              <a:buNone/>
              <a:defRPr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17435443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70898D-E611-EC45-B0E6-463DB7E70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48017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indokolása</a:t>
            </a:r>
            <a:r>
              <a:rPr lang="hu-HU" sz="2000" dirty="0"/>
              <a:t> tartalmazza: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a vádra történő utalást, a vád szerinti minősítést, szükség esetén a vádirati tényállás lényegének ismertetését,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a vádlott személyi körülményeire vonatkozóan megállapított tényeket, a vádlott korábbi büntetéseire vonatkozó adatok közül azokat, amelyek a határozat meghozatalakor jelentőséggel bírtak,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c) a bíróság által megállapított tényállást,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d) azoknak a bizonyítékoknak a megjelölését, amelyekre a bíróság a döntését alapozta, valamint annak rövid indokolását, hogy a bíróság a tényállás megállapításánál milyen bizonyítékokat és miért vagy miért nem fogadott el,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e) a bíróság által megállapított tényállás szerinti cselekmény minősítését,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f) a határozat egyéb rendelkezéseinek és az indítványok, így különösen a bizonyítási indítványok elutasításának indokolását, az alkalmazott jogszabályok megjelölésével.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2191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>
            <a:extLst>
              <a:ext uri="{FF2B5EF4-FFF2-40B4-BE49-F238E27FC236}">
                <a16:creationId xmlns:a16="http://schemas.microsoft.com/office/drawing/2014/main" id="{D8E5356E-EBD8-1444-AFCA-93F0F4B26F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5888"/>
            <a:ext cx="7488237" cy="662622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7. Az ügyész, a vádlott, a védő és a sértett a tárgyalás megkezdése előtt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indítványozhatja az ügy áttételét, egyesítését vagy elkülönítését,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indítványozhatja az egyesbíró vagy a tanács elnöke, tagja, illetve a jegyzőkönyvvezető kizárását, illetve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c) más olyan körülményt jelölhet meg, amely a tárgyalás megtartását akadályozhatja, illetve amelyet a tárgyalás megkezdése előtt figyelembe kell venni.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8. A vádlott, a védő és a sértett a tárgyalás megkezdése előtt az ügyész kizárását indítványozhatja.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  <p:sp>
        <p:nvSpPr>
          <p:cNvPr id="6147" name="Szövegdoboz 3">
            <a:extLst>
              <a:ext uri="{FF2B5EF4-FFF2-40B4-BE49-F238E27FC236}">
                <a16:creationId xmlns:a16="http://schemas.microsoft.com/office/drawing/2014/main" id="{CC12A448-D6D6-9242-AA82-F578A7877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365104"/>
            <a:ext cx="7488237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A tárgyalás megnyitásának fogalma</a:t>
            </a:r>
            <a:r>
              <a:rPr lang="hu-HU" altLang="hu-HU" sz="1800" dirty="0"/>
              <a:t>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 a  tárgyalás </a:t>
            </a:r>
            <a:r>
              <a:rPr lang="hu-HU" altLang="hu-HU" sz="1800" i="1" dirty="0"/>
              <a:t>feltételeinek</a:t>
            </a:r>
            <a:r>
              <a:rPr lang="hu-HU" altLang="hu-HU" sz="1800" dirty="0"/>
              <a:t> ellenőrzése a tanács elnöke által. Ekkor történik meg a tárgyalás esetleges akadályainak a feltárása.</a:t>
            </a:r>
          </a:p>
          <a:p>
            <a:pPr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617D41E-9913-5340-A150-3D5310F8C59E}"/>
              </a:ext>
            </a:extLst>
          </p:cNvPr>
          <p:cNvSpPr/>
          <p:nvPr/>
        </p:nvSpPr>
        <p:spPr>
          <a:xfrm>
            <a:off x="1403648" y="5846798"/>
            <a:ext cx="74882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u-HU" altLang="hu-HU" dirty="0"/>
              <a:t>A megnyitásra vonatkozó szabályokat nemcsak az első, hanem - a tárgyalás folytonosságára vonatkozó rendelkezés alapján − a folytatólagos tárgyalásra is alkalmazni kell.</a:t>
            </a:r>
          </a:p>
        </p:txBody>
      </p:sp>
    </p:spTree>
    <p:extLst>
      <p:ext uri="{BB962C8B-B14F-4D97-AF65-F5344CB8AC3E}">
        <p14:creationId xmlns:p14="http://schemas.microsoft.com/office/powerpoint/2010/main" val="33309473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artalom helye 2">
            <a:extLst>
              <a:ext uri="{FF2B5EF4-FFF2-40B4-BE49-F238E27FC236}">
                <a16:creationId xmlns:a16="http://schemas.microsoft.com/office/drawing/2014/main" id="{F3A94C31-F70F-6C4A-99E7-2CA907BCF9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88913"/>
            <a:ext cx="7273925" cy="65532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b="1" dirty="0"/>
              <a:t>rövidített indokolás</a:t>
            </a:r>
            <a:r>
              <a:rPr lang="hu-HU" altLang="hu-HU" sz="2000" dirty="0"/>
              <a:t>: ha a kihirdetés vagy a kézbesítés útján közölt ügydöntő határozat ellen a jogosultak nem jelentettek be fellebbezést, </a:t>
            </a:r>
            <a:r>
              <a:rPr lang="hu-HU" altLang="hu-HU" sz="2000" dirty="0">
                <a:sym typeface="Wingdings" pitchFamily="2" charset="2"/>
              </a:rPr>
              <a:t> a rövidített indokolás részei: 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Be. 561. § (3) </a:t>
            </a:r>
            <a:r>
              <a:rPr lang="hu-HU" altLang="hu-HU" sz="2000" dirty="0" err="1"/>
              <a:t>bek</a:t>
            </a:r>
            <a:r>
              <a:rPr lang="hu-HU" altLang="hu-HU" sz="2000" dirty="0"/>
              <a:t>. a, b, c, e pontjai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az alkalmazott jogszabályok megjelöléséből, illetőleg 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ha az időmúlás enyhítő körülményként értékelésre került, az erre való utalásból is állhat.</a:t>
            </a:r>
          </a:p>
        </p:txBody>
      </p:sp>
    </p:spTree>
    <p:extLst>
      <p:ext uri="{BB962C8B-B14F-4D97-AF65-F5344CB8AC3E}">
        <p14:creationId xmlns:p14="http://schemas.microsoft.com/office/powerpoint/2010/main" val="27759559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artalom helye 2">
            <a:extLst>
              <a:ext uri="{FF2B5EF4-FFF2-40B4-BE49-F238E27FC236}">
                <a16:creationId xmlns:a16="http://schemas.microsoft.com/office/drawing/2014/main" id="{F68995A4-0228-5648-B85E-172992E0C5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88913"/>
            <a:ext cx="7416800" cy="648017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b="1"/>
              <a:t>ha a fellebbezés kizárólag a büntetésre, illetve az intézkedésre vonatkozó rendelkezés ellen irányul</a:t>
            </a:r>
            <a:r>
              <a:rPr lang="hu-HU" altLang="hu-HU" sz="2000"/>
              <a:t>: az ügydöntő határozat indokolásának elemei Be. 562. § (2) bek. alapján</a:t>
            </a:r>
          </a:p>
          <a:p>
            <a:pPr algn="just">
              <a:buFontTx/>
              <a:buChar char="-"/>
            </a:pPr>
            <a:endParaRPr lang="hu-HU" altLang="hu-HU" sz="2000"/>
          </a:p>
          <a:p>
            <a:pPr algn="just">
              <a:buFontTx/>
              <a:buChar char="-"/>
            </a:pPr>
            <a:r>
              <a:rPr lang="hu-HU" altLang="hu-HU" sz="2000" b="1"/>
              <a:t>ha az ügydöntő határozat több bűncselekményről rendelkezik, a fellebbezéssel nem érintett bűncselekmény tekintetében az indokolás elemei</a:t>
            </a:r>
            <a:r>
              <a:rPr lang="hu-HU" altLang="hu-HU" sz="2000"/>
              <a:t> Be. 562. § (3) bek.</a:t>
            </a:r>
          </a:p>
          <a:p>
            <a:pPr algn="just">
              <a:buFontTx/>
              <a:buChar char="-"/>
            </a:pPr>
            <a:endParaRPr lang="hu-HU" altLang="hu-HU" sz="2000"/>
          </a:p>
          <a:p>
            <a:pPr algn="just">
              <a:buFontTx/>
              <a:buChar char="-"/>
            </a:pPr>
            <a:r>
              <a:rPr lang="hu-HU" altLang="hu-HU" sz="2000" b="1"/>
              <a:t>ha a bíróság elfogadta a terhelt bűnösséget beismerő nyilatkozatát és erre alapítva állapította meg a terhelt bűnösségét, az ítélet indokolásának elemei</a:t>
            </a:r>
            <a:r>
              <a:rPr lang="hu-HU" altLang="hu-HU" sz="2000"/>
              <a:t>: Be. 562. § (4) bek.</a:t>
            </a:r>
          </a:p>
        </p:txBody>
      </p:sp>
    </p:spTree>
    <p:extLst>
      <p:ext uri="{BB962C8B-B14F-4D97-AF65-F5344CB8AC3E}">
        <p14:creationId xmlns:p14="http://schemas.microsoft.com/office/powerpoint/2010/main" val="19087612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artalom helye 2">
            <a:extLst>
              <a:ext uri="{FF2B5EF4-FFF2-40B4-BE49-F238E27FC236}">
                <a16:creationId xmlns:a16="http://schemas.microsoft.com/office/drawing/2014/main" id="{00391FE8-F0C2-5544-92C6-43DED41709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92275" y="188913"/>
            <a:ext cx="7272338" cy="65532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b="1"/>
              <a:t>ha az ügydöntő határozat több vádlottat érint, az indokolás elemei</a:t>
            </a:r>
            <a:r>
              <a:rPr lang="hu-HU" altLang="hu-HU" sz="2000"/>
              <a:t>: Be. 562. § (5) bek.</a:t>
            </a:r>
          </a:p>
          <a:p>
            <a:pPr algn="just">
              <a:buFontTx/>
              <a:buChar char="-"/>
            </a:pPr>
            <a:endParaRPr lang="hu-HU" altLang="hu-HU" sz="2000"/>
          </a:p>
          <a:p>
            <a:pPr algn="just">
              <a:buFontTx/>
              <a:buChar char="-"/>
            </a:pPr>
            <a:r>
              <a:rPr lang="hu-HU" altLang="hu-HU" sz="2000" b="1"/>
              <a:t>ha a fellebbezés kizárólag az ítéletnek az egyszerűsített felülvizsgálati eljárás tárgyát képező kérdésre, továbbá a polgári jogi igényre vagy a szülői felügyeleti jog megszüntetésére vonatkozó rendelkezése ellen irányul, az ítélet indokolásának elemei</a:t>
            </a:r>
            <a:r>
              <a:rPr lang="hu-HU" altLang="hu-HU" sz="2000"/>
              <a:t>: Be. 562. § (6) bek.</a:t>
            </a:r>
          </a:p>
        </p:txBody>
      </p:sp>
    </p:spTree>
    <p:extLst>
      <p:ext uri="{BB962C8B-B14F-4D97-AF65-F5344CB8AC3E}">
        <p14:creationId xmlns:p14="http://schemas.microsoft.com/office/powerpoint/2010/main" val="22596993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>
            <a:extLst>
              <a:ext uri="{FF2B5EF4-FFF2-40B4-BE49-F238E27FC236}">
                <a16:creationId xmlns:a16="http://schemas.microsoft.com/office/drawing/2014/main" id="{CE43DC1C-145D-254C-8F79-930CF8CA6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416800" cy="1143000"/>
          </a:xfrm>
        </p:spPr>
        <p:txBody>
          <a:bodyPr/>
          <a:lstStyle/>
          <a:p>
            <a:r>
              <a:rPr lang="hu-HU" altLang="hu-HU" sz="2400" b="1" dirty="0"/>
              <a:t>A bűnösséget megállapító ítélet</a:t>
            </a:r>
          </a:p>
        </p:txBody>
      </p:sp>
      <p:sp>
        <p:nvSpPr>
          <p:cNvPr id="58371" name="Tartalom helye 2">
            <a:extLst>
              <a:ext uri="{FF2B5EF4-FFF2-40B4-BE49-F238E27FC236}">
                <a16:creationId xmlns:a16="http://schemas.microsoft.com/office/drawing/2014/main" id="{B67F8459-C79C-5B41-BC15-1D58B721A2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196975"/>
            <a:ext cx="7273925" cy="554513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dirty="0"/>
              <a:t>Fogalma</a:t>
            </a:r>
            <a:r>
              <a:rPr lang="hu-HU" altLang="hu-HU" sz="2000" dirty="0"/>
              <a:t>: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 bíróság a vádlottat bűnösnek mondja ki, ha megállapítja, hogy bűncselekményt követett el és büntethető.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b="1" dirty="0"/>
              <a:t>Konjunktív feltételei:</a:t>
            </a:r>
          </a:p>
          <a:p>
            <a:pPr marL="0" indent="0" algn="just">
              <a:buFontTx/>
              <a:buNone/>
            </a:pPr>
            <a:endParaRPr lang="hu-HU" altLang="hu-HU" sz="2000" b="1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1) a bizonyítékok értékelése során a bíróság arra a meggyőződésre jut, hogy a cselekmény és annak a vádlott általi elkövetése bizonyított.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2) a cselekmény a Btk. szerinti </a:t>
            </a:r>
            <a:r>
              <a:rPr lang="hu-HU" altLang="hu-HU" sz="2000" dirty="0" err="1"/>
              <a:t>bcs</a:t>
            </a:r>
            <a:r>
              <a:rPr lang="hu-HU" altLang="hu-HU" sz="2000" dirty="0"/>
              <a:t> (= tényállásszerű, diszpozíciószerű, jogellenes, bűnös)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3) a vádlott büntethető (nem áll fen szemben büntethetőségi akadály)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9125481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D7958C-0F49-DC47-B765-1DDFF56B6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b="1" dirty="0"/>
              <a:t>A bűnösséget megállapító ítélet rendelkező részének tartalma:</a:t>
            </a:r>
          </a:p>
          <a:p>
            <a:pPr marL="0" indent="0" algn="just"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</a:t>
            </a:r>
            <a:r>
              <a:rPr lang="hu-HU" sz="2000" dirty="0" err="1"/>
              <a:t>a</a:t>
            </a:r>
            <a:r>
              <a:rPr lang="hu-HU" sz="2000" dirty="0"/>
              <a:t> bíróság döntését arról, hogy a vádlottat bűnösnek mondja ki,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a kiszabott büntetést, illetve az alkalmazott intézkedést, valamint az egyéb jogkövetkezményeket,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c) a bíróság által megállapított külön magatartási szabályokat, ha a bíróság a vádlottat pártfogó felügyelet alá helyezi,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d) azt, ha a bíróság a büntetés kiszabását mellőzi.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i="1" dirty="0"/>
              <a:t>Ha a vádlott bűnösségét a bíróság próbára bocsátás ideje alatt vagy a próbára bocsátás előtt elkövetett bűncselekmény miatt állapítja meg, a próbára bocsátást kimondó rendelkezést hatályon kívül helyezi, a próbára bocsátást megszünteti és halmazati büntetést szab ki.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127905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0661F9-0E4C-9841-A4ED-32944BD8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16800" cy="65532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b="1" dirty="0"/>
              <a:t>A bűnösséget megállapító ítélet indokolásának tartalma</a:t>
            </a: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büntetés kiszabása, intézkedés alkalmazása, vagy ezek mellőzése esetén e döntés indokait, az alkalmazott jogszabályok megjelölésével,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ha a bíróság a büntetés kiszabásakor enyhítő körülményként figyelembe vette a büntetőeljárás elhúzódását, akkor az erre való utalást is.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686855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artalom helye 2">
            <a:extLst>
              <a:ext uri="{FF2B5EF4-FFF2-40B4-BE49-F238E27FC236}">
                <a16:creationId xmlns:a16="http://schemas.microsoft.com/office/drawing/2014/main" id="{FE39B2C7-6203-114A-AB7B-6333DE607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15888"/>
            <a:ext cx="7345363" cy="6742112"/>
          </a:xfrm>
        </p:spPr>
        <p:txBody>
          <a:bodyPr/>
          <a:lstStyle/>
          <a:p>
            <a:pPr marL="0" indent="0" algn="just">
              <a:buNone/>
            </a:pPr>
            <a:r>
              <a:rPr lang="hu-HU" altLang="hu-HU" sz="2000" b="1" dirty="0"/>
              <a:t>Bűnösséget beismerő nyilatkozat elfogadásához kapcsolódó rendelkezések</a:t>
            </a:r>
            <a:endParaRPr lang="hu-HU" altLang="hu-HU" sz="2000" dirty="0"/>
          </a:p>
          <a:p>
            <a:pPr marL="0" indent="0" algn="just">
              <a:buNone/>
            </a:pPr>
            <a:endParaRPr lang="hu-HU" altLang="hu-HU" sz="2000" dirty="0"/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Ha a bíróság a bűnösséget beismerő nyilatkozatot elfogadta, a vádlott bűnösségét a bűnösség beismerésére, a bűnösséget beismerő nyilatkozat elfogadására és az eljárás ügyirataira alapítja.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Ha a bíróság a bűnösséget beismerő nyilatkozatot az előkészítő ülésen fogadta el, nem szabhat ki hátrányosabb büntetést, illetve nem alkalmazhat hátrányosabb intézkedést, mint amelyet a vádirat, illetve az előkészítő ülésen előterjesztett indítvány tartalmaz.</a:t>
            </a:r>
          </a:p>
        </p:txBody>
      </p:sp>
    </p:spTree>
    <p:extLst>
      <p:ext uri="{BB962C8B-B14F-4D97-AF65-F5344CB8AC3E}">
        <p14:creationId xmlns:p14="http://schemas.microsoft.com/office/powerpoint/2010/main" val="13388122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1">
            <a:extLst>
              <a:ext uri="{FF2B5EF4-FFF2-40B4-BE49-F238E27FC236}">
                <a16:creationId xmlns:a16="http://schemas.microsoft.com/office/drawing/2014/main" id="{CBCE770B-3720-B441-B60E-837A75E7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hu-HU" altLang="hu-HU" sz="2400" b="1" dirty="0"/>
              <a:t>A felmentő ítélet</a:t>
            </a:r>
          </a:p>
        </p:txBody>
      </p:sp>
      <p:sp>
        <p:nvSpPr>
          <p:cNvPr id="62467" name="Tartalom helye 2">
            <a:extLst>
              <a:ext uri="{FF2B5EF4-FFF2-40B4-BE49-F238E27FC236}">
                <a16:creationId xmlns:a16="http://schemas.microsoft.com/office/drawing/2014/main" id="{A9F652FE-AA66-CE42-AC03-93DAEA5EF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196975"/>
            <a:ext cx="7416800" cy="554513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dirty="0"/>
              <a:t>Konjunktív eltételei: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1) a vádlott bűnössége nem állapítható meg és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2) nem kerül sor az eljárás megszüntetésére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b="1" dirty="0"/>
              <a:t>Okai</a:t>
            </a:r>
            <a:r>
              <a:rPr lang="hu-HU" altLang="hu-HU" sz="2000" dirty="0"/>
              <a:t>: 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 bíróság a vádlottat a vád alól felmenti, ha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a cselekmény nem bűncselekmény,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a bűncselekményt nem a vádlott követte el,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c) nem bizonyított a bűncselekmény elkövetése vagy az, hogy a bűncselekményt a vádlott követte el, vagy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d)  a vádlott büntethetőségét, illetve a cselekmény büntetendőségét kizáró ok állapítható meg.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  <p:sp>
        <p:nvSpPr>
          <p:cNvPr id="2" name="Jobb oldali kapcsos zárójel 1">
            <a:extLst>
              <a:ext uri="{FF2B5EF4-FFF2-40B4-BE49-F238E27FC236}">
                <a16:creationId xmlns:a16="http://schemas.microsoft.com/office/drawing/2014/main" id="{B37221FB-5320-A145-A3B1-DAB9139311E9}"/>
              </a:ext>
            </a:extLst>
          </p:cNvPr>
          <p:cNvSpPr/>
          <p:nvPr/>
        </p:nvSpPr>
        <p:spPr>
          <a:xfrm>
            <a:off x="6958013" y="3015455"/>
            <a:ext cx="576262" cy="1008063"/>
          </a:xfrm>
          <a:prstGeom prst="rightBr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2469" name="Szövegdoboz 2">
            <a:extLst>
              <a:ext uri="{FF2B5EF4-FFF2-40B4-BE49-F238E27FC236}">
                <a16:creationId xmlns:a16="http://schemas.microsoft.com/office/drawing/2014/main" id="{8923B799-4732-3248-BF91-AA95E0FFF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0" y="3196430"/>
            <a:ext cx="1225550" cy="64611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u-HU" altLang="hu-HU" b="1" dirty="0" err="1"/>
              <a:t>Bcs</a:t>
            </a:r>
            <a:r>
              <a:rPr lang="hu-HU" altLang="hu-HU" b="1" dirty="0"/>
              <a:t>. hiánya</a:t>
            </a:r>
          </a:p>
        </p:txBody>
      </p:sp>
      <p:sp>
        <p:nvSpPr>
          <p:cNvPr id="62470" name="Szövegdoboz 3">
            <a:extLst>
              <a:ext uri="{FF2B5EF4-FFF2-40B4-BE49-F238E27FC236}">
                <a16:creationId xmlns:a16="http://schemas.microsoft.com/office/drawing/2014/main" id="{4899CC46-BA86-7549-8AAD-CA67EA4BD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7" y="4484687"/>
            <a:ext cx="2087563" cy="30797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u-HU" altLang="hu-HU" sz="1400" b="1" dirty="0"/>
              <a:t>Biz. hiánya</a:t>
            </a:r>
          </a:p>
        </p:txBody>
      </p:sp>
    </p:spTree>
    <p:extLst>
      <p:ext uri="{BB962C8B-B14F-4D97-AF65-F5344CB8AC3E}">
        <p14:creationId xmlns:p14="http://schemas.microsoft.com/office/powerpoint/2010/main" val="37050508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892E37-85E6-A64D-83F7-E28D30499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345363" cy="648017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Mit tartalmaz a felmentő ítélet rendelkező része?</a:t>
            </a:r>
            <a:r>
              <a:rPr lang="hu-HU" sz="2000" dirty="0"/>
              <a:t> a bíróság döntését arról, hogy a vádlottat a vád alól felmenti.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+ Ha a kóros elmeállapota miatt felmentett vádlott kényszergyógykezelésének feltételei fennállnak, a bíróság elrendeli a vádlott kényszergyógykezelését.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b="1" dirty="0"/>
              <a:t>Mit tartalmaz a felmentő ítélet rendelkező része?</a:t>
            </a:r>
            <a:r>
              <a:rPr lang="hu-HU" sz="2000" dirty="0"/>
              <a:t> (eddig tanultak +): annak az oknak a feltüntetését is, amely a bíróságot az ítélet kialakításában vezette.</a:t>
            </a:r>
          </a:p>
          <a:p>
            <a:pPr algn="just">
              <a:buFontTx/>
              <a:buChar char="-"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b="1" dirty="0"/>
              <a:t>Ha a felmentés alapja gyermekkor vagy kóros elmeállapot</a:t>
            </a:r>
            <a:r>
              <a:rPr lang="hu-HU" sz="2000" dirty="0"/>
              <a:t>, a bíróság elkobzást, vagyonelkobzást, illetve elektronikus adat végleges hozzáférhetetlenné tételét rendelhet el.</a:t>
            </a:r>
          </a:p>
        </p:txBody>
      </p:sp>
    </p:spTree>
    <p:extLst>
      <p:ext uri="{BB962C8B-B14F-4D97-AF65-F5344CB8AC3E}">
        <p14:creationId xmlns:p14="http://schemas.microsoft.com/office/powerpoint/2010/main" val="22367049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ím 1">
            <a:extLst>
              <a:ext uri="{FF2B5EF4-FFF2-40B4-BE49-F238E27FC236}">
                <a16:creationId xmlns:a16="http://schemas.microsoft.com/office/drawing/2014/main" id="{B2F30267-01FA-144A-94BA-E6B127E80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5815"/>
            <a:ext cx="7138987" cy="1143000"/>
          </a:xfrm>
        </p:spPr>
        <p:txBody>
          <a:bodyPr/>
          <a:lstStyle/>
          <a:p>
            <a:r>
              <a:rPr lang="hu-HU" altLang="hu-HU" sz="2400" b="1" dirty="0"/>
              <a:t>Az eljárást megszüntető végzés</a:t>
            </a:r>
          </a:p>
        </p:txBody>
      </p:sp>
      <p:sp>
        <p:nvSpPr>
          <p:cNvPr id="64515" name="Tartalom helye 2">
            <a:extLst>
              <a:ext uri="{FF2B5EF4-FFF2-40B4-BE49-F238E27FC236}">
                <a16:creationId xmlns:a16="http://schemas.microsoft.com/office/drawing/2014/main" id="{FD639BFC-1823-BD4C-9CF6-71A6DB2003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196975"/>
            <a:ext cx="7416800" cy="5545138"/>
          </a:xfrm>
        </p:spPr>
        <p:txBody>
          <a:bodyPr/>
          <a:lstStyle/>
          <a:p>
            <a:pPr marL="0" indent="0" algn="just">
              <a:buNone/>
            </a:pPr>
            <a:r>
              <a:rPr lang="hu-HU" altLang="hu-HU" sz="2000" b="1" dirty="0"/>
              <a:t>Fogalma</a:t>
            </a:r>
            <a:r>
              <a:rPr lang="hu-HU" altLang="hu-HU" sz="2000" dirty="0"/>
              <a:t>: határozat (ügydöntő végzés és nem ügydöntő végzés), amely a büntetőjogi felelősség kérdését nem dönti el, de az eljárást véglegesen lezárja. Alapja: általában a büntethetőségnek utólag bekövetkezett akadálya vagy eljárási akadály. </a:t>
            </a:r>
          </a:p>
          <a:p>
            <a:pPr marL="0" indent="0" algn="just">
              <a:buNone/>
            </a:pPr>
            <a:endParaRPr lang="hu-HU" altLang="hu-HU" sz="2000" dirty="0"/>
          </a:p>
          <a:p>
            <a:pPr marL="0" indent="0" algn="just">
              <a:buNone/>
            </a:pPr>
            <a:r>
              <a:rPr lang="hu-HU" altLang="hu-HU" sz="2000" b="1" dirty="0"/>
              <a:t>Tartalma</a:t>
            </a:r>
            <a:r>
              <a:rPr lang="hu-HU" altLang="hu-HU" sz="2000" dirty="0"/>
              <a:t>: nem állapítanak meg bűnösséget és nem szabnak ki büntetést</a:t>
            </a:r>
          </a:p>
          <a:p>
            <a:pPr algn="just">
              <a:buFontTx/>
              <a:buChar char="-"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406669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>
            <a:extLst>
              <a:ext uri="{FF2B5EF4-FFF2-40B4-BE49-F238E27FC236}">
                <a16:creationId xmlns:a16="http://schemas.microsoft.com/office/drawing/2014/main" id="{FD5213BC-625D-A64E-B8F2-36011C88C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488238" cy="417512"/>
          </a:xfrm>
        </p:spPr>
        <p:txBody>
          <a:bodyPr/>
          <a:lstStyle/>
          <a:p>
            <a:r>
              <a:rPr lang="hu-HU" altLang="hu-HU" sz="2400" b="1" dirty="0"/>
              <a:t>2. A tárgyalás megkezdése</a:t>
            </a:r>
          </a:p>
        </p:txBody>
      </p:sp>
      <p:sp>
        <p:nvSpPr>
          <p:cNvPr id="8195" name="Tartalom helye 2">
            <a:extLst>
              <a:ext uri="{FF2B5EF4-FFF2-40B4-BE49-F238E27FC236}">
                <a16:creationId xmlns:a16="http://schemas.microsoft.com/office/drawing/2014/main" id="{3C157A9B-82DC-4A4A-B048-F71188118E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4638" y="908050"/>
            <a:ext cx="7310437" cy="5834063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Az </a:t>
            </a:r>
            <a:r>
              <a:rPr lang="hu-HU" altLang="hu-HU" sz="2000" b="1" dirty="0"/>
              <a:t>egyesbíró vagy a tanács elnöke felhívására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1. az ügyész ismerteti a vád lényegét, ha az az előkészítő ülés során nem történt meg, vagy ha azt a sértett azért indítványozza, mert az előkészítő ülésen nem volt jelen,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2. a jelen lévő sértett, illetve képviselője nyilatkozik arról, hogy érvényesít-e polgári jogi igényt; ha a sértett polgári jogi igényt kíván érvényesíteni, az egyesbíró vagy a tanács elnöke felhívja őt igényének ismertetésére, ezután 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3. a tanúként kihallgatandó sértett a tárgyalótermet elhagyja.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1200" dirty="0"/>
              <a:t>A vádlott vagy - a vádlott hozzájárulásával - a védő indítványára a vád lényegének ismertetése mellőzhető.</a:t>
            </a:r>
          </a:p>
          <a:p>
            <a:pPr marL="0" indent="0" algn="just">
              <a:buFontTx/>
              <a:buNone/>
            </a:pPr>
            <a:r>
              <a:rPr lang="hu-HU" altLang="hu-HU" sz="1200" dirty="0"/>
              <a:t>Ha a bíróság az előkészítő ülésen a bűnösséget beismerő nyilatkozatot elfogadta, a vád ismertetése helyett a bíróság az erről hozott végzés lényegét ismerteti.</a:t>
            </a:r>
          </a:p>
        </p:txBody>
      </p:sp>
      <p:sp>
        <p:nvSpPr>
          <p:cNvPr id="8196" name="Szövegdoboz 1">
            <a:extLst>
              <a:ext uri="{FF2B5EF4-FFF2-40B4-BE49-F238E27FC236}">
                <a16:creationId xmlns:a16="http://schemas.microsoft.com/office/drawing/2014/main" id="{C705954C-8AC3-FA40-99F8-14DCAEB1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981075"/>
            <a:ext cx="7307262" cy="64611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A tárgyalás megkezdésének fogalma</a:t>
            </a:r>
            <a:r>
              <a:rPr lang="hu-HU" altLang="hu-HU" sz="1800" dirty="0"/>
              <a:t>: az ügy érdemi tárgyalásába bocsátkozása</a:t>
            </a:r>
          </a:p>
        </p:txBody>
      </p:sp>
    </p:spTree>
    <p:extLst>
      <p:ext uri="{BB962C8B-B14F-4D97-AF65-F5344CB8AC3E}">
        <p14:creationId xmlns:p14="http://schemas.microsoft.com/office/powerpoint/2010/main" val="39384434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351BAC-767C-224E-9445-2D3EAE81A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273925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1700" b="1" dirty="0"/>
              <a:t>okai</a:t>
            </a:r>
            <a:r>
              <a:rPr lang="hu-HU" sz="1700" dirty="0"/>
              <a:t>: ezek észlelésekor a bíróság nyomban megszünteti az eljárást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A) </a:t>
            </a:r>
            <a:r>
              <a:rPr lang="hu-HU" sz="1700" b="1" i="1" dirty="0" err="1"/>
              <a:t>A</a:t>
            </a:r>
            <a:r>
              <a:rPr lang="hu-HU" sz="1700" b="1" i="1" dirty="0"/>
              <a:t> bíróság ügydöntő végzésével az eljárást megszünteti</a:t>
            </a:r>
            <a:r>
              <a:rPr lang="hu-HU" sz="1700" dirty="0"/>
              <a:t>, ha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a) halál, elévülés, kegyelem vagy törvényben meghatározott egyéb okból a vádlott büntethetősége megszűnt,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b) a cselekményt jogerősen elbírálták,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c) az ügyészség a vádat ejtette és magánvádnak vagy pótmagánvádnak nincs helye, illetve a sértett magánvádlóként vagy pótmagánvádlóként nem lépett fel,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d) a büntetőeljárás átvétele vagy az Európai Unió tagállamaival folytatott bűnügyi együttműködésről szóló törvényben meghatározott konzultációs eljárás eredménye alapján a büntetőeljárást más állam hatósága folytatja le,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e) az ügy nem tartozik magyar büntető joghatóság alá, vagy</a:t>
            </a:r>
          </a:p>
          <a:p>
            <a:pPr marL="0" indent="0" algn="just">
              <a:buFontTx/>
              <a:buNone/>
              <a:defRPr/>
            </a:pPr>
            <a:r>
              <a:rPr lang="hu-HU" sz="1700" dirty="0"/>
              <a:t>f) olyan bűncselekmény miatt van folyamatban, amelynek a vád tárgyává tett jelentősebb tárgyi súlyú bűncselekmény mellett a felelősségre vonás szempontjából nincs jelentősége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17552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artalom helye 2">
            <a:extLst>
              <a:ext uri="{FF2B5EF4-FFF2-40B4-BE49-F238E27FC236}">
                <a16:creationId xmlns:a16="http://schemas.microsoft.com/office/drawing/2014/main" id="{BC4802C2-4AF3-3041-96BA-F5ED3A31D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416800" cy="65532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b="1" i="1" dirty="0"/>
              <a:t>B) A bíróság nem ügydöntő végzésével az eljárást megszünteti</a:t>
            </a:r>
            <a:r>
              <a:rPr lang="hu-HU" altLang="hu-HU" sz="2000" dirty="0"/>
              <a:t>, ha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 a feljelentés vagy a legfőbb ügyésznek a 4. § (9) bekezdésében vagy a Btk. 3. § (3) bekezdésében meghatározott rendelkezése hiányzik,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a magánindítvány hiányzik és az a 381. § (4) bekezdése alapján már nem pótolható,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c) a vádat nem az arra jogosult emelte, vagy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d) a vádirat nem vagy hiányosan tartalmazza a 422. § (1) bekezdésében írt törvényes elemeket, és emiatt a vád érdemi elbírálásra alkalmatlan.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9351282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artalom helye 2">
            <a:extLst>
              <a:ext uri="{FF2B5EF4-FFF2-40B4-BE49-F238E27FC236}">
                <a16:creationId xmlns:a16="http://schemas.microsoft.com/office/drawing/2014/main" id="{4638AD18-7A31-8D4C-8BF6-00016AD2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15888"/>
            <a:ext cx="7416800" cy="65532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b="1" dirty="0"/>
              <a:t>Az eljárást megszüntető ügydöntő végzés tartalmi elemei </a:t>
            </a:r>
            <a:r>
              <a:rPr lang="hu-HU" altLang="hu-HU" sz="2000" dirty="0"/>
              <a:t>(eddig tanultak +):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Rendelkező része: tartalmazza a bíróság döntését arról, hogy az eljárást megszünteti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Indokolás része: azt az okot, amely a bíróságot a végzés kialakításában vezette, valamint az ezek alapjául szolgáló tényeket és körülményeket.</a:t>
            </a:r>
          </a:p>
        </p:txBody>
      </p:sp>
    </p:spTree>
    <p:extLst>
      <p:ext uri="{BB962C8B-B14F-4D97-AF65-F5344CB8AC3E}">
        <p14:creationId xmlns:p14="http://schemas.microsoft.com/office/powerpoint/2010/main" val="3146092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100EF7-B93C-6E41-BBCB-B010B3E55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5888"/>
            <a:ext cx="7416800" cy="662622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b="1" dirty="0"/>
              <a:t>Az eljárást megszüntető nem ügydöntő végzés tartalmi elemei:</a:t>
            </a: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a) bevezető része tartalmazza az 561. § (1) bekezdésében meghatározottakat is,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b) rendelkező része tartalmazza az 561. § (2) bekezdés a)</a:t>
            </a:r>
            <a:r>
              <a:rPr lang="hu-HU" sz="2000" dirty="0" err="1"/>
              <a:t>-e</a:t>
            </a:r>
            <a:r>
              <a:rPr lang="hu-HU" sz="2000" dirty="0"/>
              <a:t>) pontjában meghatározottakat,</a:t>
            </a:r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c) indokolása szükség szerint tartalmazza az 561. § (3) bekezdés a)</a:t>
            </a:r>
            <a:r>
              <a:rPr lang="hu-HU" sz="2000" dirty="0" err="1"/>
              <a:t>-f</a:t>
            </a:r>
            <a:r>
              <a:rPr lang="hu-HU" sz="2000" dirty="0"/>
              <a:t>) pontjában meghatározottakat.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242202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FC1D37-61B2-EB44-A32A-ABC35D88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416800" cy="65532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i="1" dirty="0"/>
              <a:t>Ha az ügydöntő határozat kihirdetését követően, annak jogerőre emelkedése előtt válik ismertté, hogy a vádlott meghalt vagy eljárási kegyelemben részesült, és a határozat ellen nem jelentettek be fellebbezést, a bíróság a nem jogerős ügydöntő határozatát, vagy határozatának e vádlottat érintő részét hatályon kívül helyezi, és az eljárást a vádlott halála vagy eljárási kegyelem miatt megszünteti.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Ebben az esetben a bíróság a korábbi ügydöntő határozat elkobzást, vagyonelkobzást, illetve elektronikus adat végleges hozzáférhetetlenné tételét kimondó rendelkezését hatályában fenntartja</a:t>
            </a:r>
          </a:p>
        </p:txBody>
      </p:sp>
    </p:spTree>
    <p:extLst>
      <p:ext uri="{BB962C8B-B14F-4D97-AF65-F5344CB8AC3E}">
        <p14:creationId xmlns:p14="http://schemas.microsoft.com/office/powerpoint/2010/main" val="34686744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ím 1">
            <a:extLst>
              <a:ext uri="{FF2B5EF4-FFF2-40B4-BE49-F238E27FC236}">
                <a16:creationId xmlns:a16="http://schemas.microsoft.com/office/drawing/2014/main" id="{DA5FBADE-D667-AE4D-98B6-DF9F4A43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274638"/>
            <a:ext cx="7488238" cy="1143000"/>
          </a:xfrm>
        </p:spPr>
        <p:txBody>
          <a:bodyPr/>
          <a:lstStyle/>
          <a:p>
            <a:r>
              <a:rPr lang="hu-HU" altLang="hu-HU" sz="2400" b="1" dirty="0"/>
              <a:t>Járulékos rendelkezések</a:t>
            </a:r>
          </a:p>
        </p:txBody>
      </p:sp>
      <p:sp>
        <p:nvSpPr>
          <p:cNvPr id="70659" name="Tartalom helye 2">
            <a:extLst>
              <a:ext uri="{FF2B5EF4-FFF2-40B4-BE49-F238E27FC236}">
                <a16:creationId xmlns:a16="http://schemas.microsoft.com/office/drawing/2014/main" id="{36B7F058-C503-A94B-9A8D-A667718C7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268413"/>
            <a:ext cx="7416800" cy="54737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hu-HU" altLang="hu-HU" sz="2000"/>
              <a:t>Polgári jogi igény elbírálása – Be. 571. §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/>
              <a:t>A szülői felügyeleti jog megszüntetése  - Be. 572. §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/>
              <a:t>A szabálysértés elbírálása  - Be. 573. §</a:t>
            </a:r>
          </a:p>
          <a:p>
            <a:pPr marL="457200" indent="-457200" algn="just">
              <a:buFontTx/>
              <a:buAutoNum type="arabicPeriod"/>
            </a:pPr>
            <a:r>
              <a:rPr lang="hu-HU" altLang="hu-HU" sz="2000"/>
              <a:t>A bűnügyi költség viselése – Be. 574-578. §</a:t>
            </a:r>
          </a:p>
        </p:txBody>
      </p:sp>
    </p:spTree>
    <p:extLst>
      <p:ext uri="{BB962C8B-B14F-4D97-AF65-F5344CB8AC3E}">
        <p14:creationId xmlns:p14="http://schemas.microsoft.com/office/powerpoint/2010/main" val="39212044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FC1CC681-8479-D444-BB63-CC92651A3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490537"/>
          </a:xfrm>
        </p:spPr>
        <p:txBody>
          <a:bodyPr/>
          <a:lstStyle/>
          <a:p>
            <a:r>
              <a:rPr lang="hu-HU" altLang="hu-HU" sz="2400" b="1" dirty="0"/>
              <a:t>A tárgyalás folytonossága</a:t>
            </a: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46C06A82-FBE2-CA40-808F-08F3C93331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908050"/>
            <a:ext cx="7416800" cy="58340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altLang="hu-HU" sz="2000" b="1" dirty="0"/>
              <a:t>Főszabály</a:t>
            </a:r>
            <a:r>
              <a:rPr lang="hu-HU" altLang="hu-HU" sz="2000" dirty="0"/>
              <a:t>: A bíróság a megkezdett tárgyalást az ügy befejezéséig lehetőleg nem szakítja meg.</a:t>
            </a:r>
          </a:p>
          <a:p>
            <a:pPr marL="0" indent="0" algn="ctr">
              <a:buNone/>
              <a:defRPr/>
            </a:pPr>
            <a:r>
              <a:rPr lang="hu-HU" altLang="hu-HU" sz="2000" b="1" dirty="0"/>
              <a:t>Kivételek</a:t>
            </a:r>
            <a:r>
              <a:rPr lang="hu-HU" altLang="hu-HU" sz="2000" dirty="0"/>
              <a:t>: </a:t>
            </a:r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ctr">
              <a:buFontTx/>
              <a:buNone/>
              <a:defRPr/>
            </a:pPr>
            <a:r>
              <a:rPr lang="hu-HU" altLang="hu-HU" sz="2000" i="1" dirty="0"/>
              <a:t>a tárgyalás folytatásának napját ki kell tűzni, kivéve, ha - az elnapolás okára tekintettel - kétséges, hogy a tárgyalást hat hónapon belül folytatni lehet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3437BA01-623B-254F-A521-2D208BBE0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46419"/>
              </p:ext>
            </p:extLst>
          </p:nvPr>
        </p:nvGraphicFramePr>
        <p:xfrm>
          <a:off x="1547813" y="2205038"/>
          <a:ext cx="7416800" cy="210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félbeszakítás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elnapolás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dirty="0"/>
                        <a:t>ha az ügy terjedelme miatt vagy egyéb okból szükséges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dirty="0"/>
                        <a:t>egyesbíró vagy a tanács elnöke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baseline="0" dirty="0"/>
                        <a:t>a megkezdett tárgyalást</a:t>
                      </a:r>
                      <a:r>
                        <a:rPr lang="hu-HU" dirty="0"/>
                        <a:t> legfeljebb nyolc napra félbeszakíthatja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 - bizonyítás céljából, vagy más fontos okból </a:t>
                      </a:r>
                    </a:p>
                    <a:p>
                      <a:r>
                        <a:rPr lang="hu-HU" dirty="0"/>
                        <a:t>-</a:t>
                      </a:r>
                      <a:r>
                        <a:rPr lang="hu-HU" baseline="0" dirty="0"/>
                        <a:t> a bíróság</a:t>
                      </a:r>
                      <a:endParaRPr lang="hu-HU" dirty="0"/>
                    </a:p>
                    <a:p>
                      <a:r>
                        <a:rPr lang="hu-HU" dirty="0"/>
                        <a:t>- a tárgyalást elnapolhatja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8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803C6C-281F-9641-8296-F7D383D07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88237" cy="655320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A tárgyalást ismétlés nélkül lehet folytatni, ha a tanács összetételében nem történt változás (ellenkező esetben a tárgyalást meg kell ismételni.) </a:t>
            </a:r>
          </a:p>
          <a:p>
            <a:pPr algn="just">
              <a:buFontTx/>
              <a:buChar char="-"/>
              <a:defRPr/>
            </a:pPr>
            <a:r>
              <a:rPr lang="hu-HU" sz="2000" dirty="0"/>
              <a:t>Ha a korábbi tárgyalási határnap óta hat hónap eltelt, a tárgyalást az ügyész, a vádlott vagy a védő indítványára meg kell ismételni. A bíróság a tárgyalást a tárgyalás korábbi anyaga lényegének ismertetésével ismétli meg.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Figyelmezteti a bíróság az ügyészt, a vádlottat és a védőt arra, hogy az ismertetésre észrevételt tehet, illetve az ismertetés kiegészítését vagy eljárási cselekmény ismételt elvégzését indítványozhatja.</a:t>
            </a:r>
          </a:p>
        </p:txBody>
      </p:sp>
    </p:spTree>
    <p:extLst>
      <p:ext uri="{BB962C8B-B14F-4D97-AF65-F5344CB8AC3E}">
        <p14:creationId xmlns:p14="http://schemas.microsoft.com/office/powerpoint/2010/main" val="122063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>
            <a:extLst>
              <a:ext uri="{FF2B5EF4-FFF2-40B4-BE49-F238E27FC236}">
                <a16:creationId xmlns:a16="http://schemas.microsoft.com/office/drawing/2014/main" id="{A9F387D9-AC64-064A-AAD9-4A9674DE9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9"/>
            <a:ext cx="7067550" cy="1065212"/>
          </a:xfrm>
        </p:spPr>
        <p:txBody>
          <a:bodyPr/>
          <a:lstStyle/>
          <a:p>
            <a:r>
              <a:rPr lang="hu-HU" altLang="hu-HU" sz="2400" b="1" dirty="0"/>
              <a:t>3. A bizonyítás</a:t>
            </a:r>
            <a:br>
              <a:rPr lang="hu-HU" altLang="hu-HU" sz="2400" b="1" dirty="0"/>
            </a:br>
            <a:r>
              <a:rPr lang="hu-HU" altLang="hu-HU" sz="2400" b="1" dirty="0"/>
              <a:t>A bizonyítási indítványok</a:t>
            </a:r>
            <a:endParaRPr lang="hu-HU" alt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947508C-CBBA-584E-8980-5621C0696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484784"/>
            <a:ext cx="7416800" cy="432117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A</a:t>
            </a:r>
            <a:r>
              <a:rPr lang="hu-HU" sz="2000" b="1" dirty="0"/>
              <a:t> </a:t>
            </a:r>
            <a:r>
              <a:rPr lang="hu-HU" sz="2000" dirty="0"/>
              <a:t>bizonyítási eljárás során </a:t>
            </a:r>
            <a:r>
              <a:rPr lang="hu-HU" sz="2000" b="1" i="1" dirty="0"/>
              <a:t>indítványokat és észrevételeket </a:t>
            </a:r>
            <a:r>
              <a:rPr lang="hu-HU" sz="2000" dirty="0"/>
              <a:t>tehet: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az ügyészség,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vádlott,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védő,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 sértett, illetve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000" dirty="0"/>
              <a:t>az őt érintő körben a vagyoni érdekelt és az egyéb érdekelt. 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ctr">
              <a:buFontTx/>
              <a:buNone/>
              <a:defRPr/>
            </a:pPr>
            <a:r>
              <a:rPr lang="hu-HU" sz="2000" dirty="0"/>
              <a:t> </a:t>
            </a:r>
            <a:r>
              <a:rPr lang="hu-HU" sz="2000" i="1" dirty="0"/>
              <a:t>az indítványozott bizonyításról és annak sorrendjéről az egyesbíró vagy a tanács elnöke dönt</a:t>
            </a:r>
          </a:p>
        </p:txBody>
      </p:sp>
    </p:spTree>
    <p:extLst>
      <p:ext uri="{BB962C8B-B14F-4D97-AF65-F5344CB8AC3E}">
        <p14:creationId xmlns:p14="http://schemas.microsoft.com/office/powerpoint/2010/main" val="1714551759"/>
      </p:ext>
    </p:extLst>
  </p:cSld>
  <p:clrMapOvr>
    <a:masterClrMapping/>
  </p:clrMapOvr>
</p:sld>
</file>

<file path=ppt/theme/theme1.xml><?xml version="1.0" encoding="utf-8"?>
<a:theme xmlns:a="http://schemas.openxmlformats.org/drawingml/2006/main" name="Be2_efop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2_efop" id="{C3F320ED-764C-9F41-9D62-B5108095BE23}" vid="{E3072BDC-2146-0343-AD13-D18A1AB97EB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Be2_efop</Template>
  <TotalTime>2135</TotalTime>
  <Words>5800</Words>
  <Application>Microsoft Macintosh PowerPoint</Application>
  <PresentationFormat>Diavetítés a képernyőre (4:3 oldalarány)</PresentationFormat>
  <Paragraphs>482</Paragraphs>
  <Slides>66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66</vt:i4>
      </vt:variant>
    </vt:vector>
  </HeadingPairs>
  <TitlesOfParts>
    <vt:vector size="70" baseType="lpstr">
      <vt:lpstr>Arial</vt:lpstr>
      <vt:lpstr>Calibri</vt:lpstr>
      <vt:lpstr>Wingdings</vt:lpstr>
      <vt:lpstr>Be2_efop</vt:lpstr>
      <vt:lpstr>  EFOP-3.4.3-16-2016-00014 </vt:lpstr>
      <vt:lpstr>A tárgyalás menete</vt:lpstr>
      <vt:lpstr>1. A tárgyalás megnyitása</vt:lpstr>
      <vt:lpstr>PowerPoint-bemutató</vt:lpstr>
      <vt:lpstr>PowerPoint-bemutató</vt:lpstr>
      <vt:lpstr>2. A tárgyalás megkezdése</vt:lpstr>
      <vt:lpstr>A tárgyalás folytonossága</vt:lpstr>
      <vt:lpstr>PowerPoint-bemutató</vt:lpstr>
      <vt:lpstr>3. A bizonyítás A bizonyítási indítványok</vt:lpstr>
      <vt:lpstr>PowerPoint-bemutató</vt:lpstr>
      <vt:lpstr>PowerPoint-bemutató</vt:lpstr>
      <vt:lpstr>PowerPoint-bemutató</vt:lpstr>
      <vt:lpstr>PowerPoint-bemutató</vt:lpstr>
      <vt:lpstr>A vádlott kihallgatása és korábbi vallomása</vt:lpstr>
      <vt:lpstr>PowerPoint-bemutató</vt:lpstr>
      <vt:lpstr>PowerPoint-bemutató</vt:lpstr>
      <vt:lpstr>PowerPoint-bemutató</vt:lpstr>
      <vt:lpstr>A tanú kihallgatása és korábbi vallomása</vt:lpstr>
      <vt:lpstr>PowerPoint-bemutató</vt:lpstr>
      <vt:lpstr>PowerPoint-bemutató</vt:lpstr>
      <vt:lpstr>PowerPoint-bemutató</vt:lpstr>
      <vt:lpstr>PowerPoint-bemutató</vt:lpstr>
      <vt:lpstr>A szakértő meghallgatása; a szakvélemény lényegének ismertetése és felolvasása</vt:lpstr>
      <vt:lpstr>PowerPoint-bemutató</vt:lpstr>
      <vt:lpstr>Egyéb bizonyítási szabályok</vt:lpstr>
      <vt:lpstr>PowerPoint-bemutató</vt:lpstr>
      <vt:lpstr>PowerPoint-bemutató</vt:lpstr>
      <vt:lpstr>PowerPoint-bemutató</vt:lpstr>
      <vt:lpstr>4. A vád módosítása és a vád ejtése</vt:lpstr>
      <vt:lpstr>PowerPoint-bemutató</vt:lpstr>
      <vt:lpstr>PowerPoint-bemutató</vt:lpstr>
      <vt:lpstr>5. A bizonyítási eljárás befejezése</vt:lpstr>
      <vt:lpstr>6. Perbeszédek, felszólalások, utolsó szó joga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7. A bizonyítási eljárás újra megnyitása</vt:lpstr>
      <vt:lpstr>8. A határozathozatal és a határozat kihirdetése</vt:lpstr>
      <vt:lpstr>PowerPoint-bemutató</vt:lpstr>
      <vt:lpstr>9. A jogorvoslati nyilatkozatok</vt:lpstr>
      <vt:lpstr>10. Határozat a kényszerintézkedésekről</vt:lpstr>
      <vt:lpstr>PowerPoint-bemutató</vt:lpstr>
      <vt:lpstr>11. A tárgyalás berekesztése</vt:lpstr>
      <vt:lpstr>Az elsőfokú bíróság ügydöntő határozatai</vt:lpstr>
      <vt:lpstr>PowerPoint-bemutató</vt:lpstr>
      <vt:lpstr>PowerPoint-bemutató</vt:lpstr>
      <vt:lpstr>PowerPoint-bemutató</vt:lpstr>
      <vt:lpstr>PowerPoint-bemutató</vt:lpstr>
      <vt:lpstr>PowerPoint-bemutató</vt:lpstr>
      <vt:lpstr>A bűnösséget megállapító ítélet</vt:lpstr>
      <vt:lpstr>PowerPoint-bemutató</vt:lpstr>
      <vt:lpstr>PowerPoint-bemutató</vt:lpstr>
      <vt:lpstr>PowerPoint-bemutató</vt:lpstr>
      <vt:lpstr>A felmentő ítélet</vt:lpstr>
      <vt:lpstr>PowerPoint-bemutató</vt:lpstr>
      <vt:lpstr>Az eljárást megszüntető végzés</vt:lpstr>
      <vt:lpstr>PowerPoint-bemutató</vt:lpstr>
      <vt:lpstr>PowerPoint-bemutató</vt:lpstr>
      <vt:lpstr>PowerPoint-bemutató</vt:lpstr>
      <vt:lpstr>PowerPoint-bemutató</vt:lpstr>
      <vt:lpstr>PowerPoint-bemutató</vt:lpstr>
      <vt:lpstr>Járulékos rendelkezések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Lichtenstein András</dc:creator>
  <cp:lastModifiedBy>András Lichtenstein</cp:lastModifiedBy>
  <cp:revision>23</cp:revision>
  <dcterms:created xsi:type="dcterms:W3CDTF">2014-03-03T11:13:53Z</dcterms:created>
  <dcterms:modified xsi:type="dcterms:W3CDTF">2019-01-31T20:59:04Z</dcterms:modified>
</cp:coreProperties>
</file>