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1" r:id="rId1"/>
  </p:sldMasterIdLst>
  <p:notesMasterIdLst>
    <p:notesMasterId r:id="rId23"/>
  </p:notesMasterIdLst>
  <p:sldIdLst>
    <p:sldId id="256" r:id="rId2"/>
    <p:sldId id="284" r:id="rId3"/>
    <p:sldId id="287" r:id="rId4"/>
    <p:sldId id="288" r:id="rId5"/>
    <p:sldId id="290" r:id="rId6"/>
    <p:sldId id="291" r:id="rId7"/>
    <p:sldId id="300" r:id="rId8"/>
    <p:sldId id="301" r:id="rId9"/>
    <p:sldId id="292" r:id="rId10"/>
    <p:sldId id="293" r:id="rId11"/>
    <p:sldId id="294" r:id="rId12"/>
    <p:sldId id="295" r:id="rId13"/>
    <p:sldId id="304" r:id="rId14"/>
    <p:sldId id="303" r:id="rId15"/>
    <p:sldId id="285" r:id="rId16"/>
    <p:sldId id="306" r:id="rId17"/>
    <p:sldId id="307" r:id="rId18"/>
    <p:sldId id="310" r:id="rId19"/>
    <p:sldId id="286" r:id="rId20"/>
    <p:sldId id="305" r:id="rId21"/>
    <p:sldId id="258" r:id="rId2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63C92"/>
    <a:srgbClr val="EA930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Közepesen sötét stílus 2 – 2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Közepesen sötét stílus 2 – 6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655" autoAdjust="0"/>
    <p:restoredTop sz="0" autoAdjust="0"/>
  </p:normalViewPr>
  <p:slideViewPr>
    <p:cSldViewPr snapToObjects="1">
      <p:cViewPr varScale="1">
        <p:scale>
          <a:sx n="112" d="100"/>
          <a:sy n="112" d="100"/>
        </p:scale>
        <p:origin x="1584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Objects="1">
      <p:cViewPr varScale="1">
        <p:scale>
          <a:sx n="85" d="100"/>
          <a:sy n="85" d="100"/>
        </p:scale>
        <p:origin x="3928" y="16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1230F8-2015-46AC-9C15-B08EDE877F5D}" type="datetimeFigureOut">
              <a:rPr lang="hu-HU" smtClean="0"/>
              <a:t>2019. 01. 31.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A5C11E-540C-488B-B718-84796C0B45F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365856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A5C11E-540C-488B-B718-84796C0B45F1}" type="slidenum">
              <a:rPr lang="hu-HU" smtClean="0"/>
              <a:t>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123891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A5C11E-540C-488B-B718-84796C0B45F1}" type="slidenum">
              <a:rPr lang="hu-HU" smtClean="0"/>
              <a:t>21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123891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hu-HU"/>
              <a:t>Alcím mintájának szerkesztése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D05FFA-4383-4574-9830-A5FF25BE8406}" type="datetimeFigureOut">
              <a:rPr lang="hu-HU" smtClean="0"/>
              <a:t>2019. 01. 31.</a:t>
            </a:fld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  <p:sp>
        <p:nvSpPr>
          <p:cNvPr id="7" name="Cím 1"/>
          <p:cNvSpPr txBox="1">
            <a:spLocks/>
          </p:cNvSpPr>
          <p:nvPr userDrawn="1"/>
        </p:nvSpPr>
        <p:spPr>
          <a:xfrm>
            <a:off x="447989" y="44624"/>
            <a:ext cx="4412043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 cap="all" baseline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hu-HU"/>
              <a:t>Mintacím szerkesztése</a:t>
            </a:r>
          </a:p>
        </p:txBody>
      </p:sp>
    </p:spTree>
    <p:extLst>
      <p:ext uri="{BB962C8B-B14F-4D97-AF65-F5344CB8AC3E}">
        <p14:creationId xmlns:p14="http://schemas.microsoft.com/office/powerpoint/2010/main" val="4211972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D05FFA-4383-4574-9830-A5FF25BE8406}" type="datetimeFigureOut">
              <a:rPr lang="hu-HU" smtClean="0"/>
              <a:t>2019. 01. 31.</a:t>
            </a:fld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989884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D05FFA-4383-4574-9830-A5FF25BE8406}" type="datetimeFigureOut">
              <a:rPr lang="hu-HU" smtClean="0"/>
              <a:t>2019. 01. 31.</a:t>
            </a:fld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181390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Egyéni elrendezé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8"/>
          <p:cNvSpPr>
            <a:spLocks noGrp="1"/>
          </p:cNvSpPr>
          <p:nvPr>
            <p:ph type="title"/>
          </p:nvPr>
        </p:nvSpPr>
        <p:spPr>
          <a:xfrm>
            <a:off x="4495800" y="2286000"/>
            <a:ext cx="4419600" cy="1143000"/>
          </a:xfrm>
        </p:spPr>
        <p:txBody>
          <a:bodyPr anchor="t">
            <a:noAutofit/>
          </a:bodyPr>
          <a:lstStyle>
            <a:lvl1pPr algn="l">
              <a:defRPr sz="4400" b="1" cap="all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17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4495800" y="3886200"/>
            <a:ext cx="4343400" cy="914400"/>
          </a:xfrm>
        </p:spPr>
        <p:txBody>
          <a:bodyPr/>
          <a:lstStyle>
            <a:lvl1pPr marL="514350" indent="-514350" algn="l">
              <a:spcAft>
                <a:spcPts val="600"/>
              </a:spcAft>
              <a:buFontTx/>
              <a:buNone/>
              <a:defRPr cap="all" baseline="0">
                <a:solidFill>
                  <a:srgbClr val="FFFFFF"/>
                </a:solidFill>
                <a:latin typeface="Arial"/>
                <a:cs typeface="Arial"/>
              </a:defRPr>
            </a:lvl1pPr>
            <a:lvl2pPr>
              <a:buNone/>
              <a:defRPr/>
            </a:lvl2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</p:txBody>
      </p:sp>
    </p:spTree>
    <p:extLst>
      <p:ext uri="{BB962C8B-B14F-4D97-AF65-F5344CB8AC3E}">
        <p14:creationId xmlns:p14="http://schemas.microsoft.com/office/powerpoint/2010/main" val="36721036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8"/>
          <p:cNvSpPr>
            <a:spLocks noGrp="1"/>
          </p:cNvSpPr>
          <p:nvPr>
            <p:ph type="title" hasCustomPrompt="1"/>
          </p:nvPr>
        </p:nvSpPr>
        <p:spPr>
          <a:xfrm>
            <a:off x="4495800" y="2286000"/>
            <a:ext cx="4419600" cy="1143000"/>
          </a:xfrm>
        </p:spPr>
        <p:txBody>
          <a:bodyPr anchor="t">
            <a:noAutofit/>
          </a:bodyPr>
          <a:lstStyle>
            <a:lvl1pPr algn="l">
              <a:defRPr sz="4400" b="1" cap="all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hu-HU" dirty="0"/>
              <a:t>Prezentáció Címe</a:t>
            </a:r>
            <a:endParaRPr lang="en-US" dirty="0"/>
          </a:p>
        </p:txBody>
      </p:sp>
      <p:sp>
        <p:nvSpPr>
          <p:cNvPr id="17" name="Text Placeholder 15"/>
          <p:cNvSpPr>
            <a:spLocks noGrp="1"/>
          </p:cNvSpPr>
          <p:nvPr>
            <p:ph type="body" sz="quarter" idx="10" hasCustomPrompt="1"/>
          </p:nvPr>
        </p:nvSpPr>
        <p:spPr>
          <a:xfrm>
            <a:off x="4495800" y="3886200"/>
            <a:ext cx="4343400" cy="914400"/>
          </a:xfrm>
        </p:spPr>
        <p:txBody>
          <a:bodyPr wrap="square" anchor="t"/>
          <a:lstStyle>
            <a:lvl1pPr marL="514350" indent="-514350" algn="l">
              <a:spcAft>
                <a:spcPts val="600"/>
              </a:spcAft>
              <a:buFontTx/>
              <a:buNone/>
              <a:defRPr cap="all" baseline="0">
                <a:solidFill>
                  <a:srgbClr val="FFFFFF"/>
                </a:solidFill>
                <a:latin typeface="Arial"/>
                <a:cs typeface="Arial"/>
              </a:defRPr>
            </a:lvl1pPr>
            <a:lvl2pPr>
              <a:buNone/>
              <a:defRPr/>
            </a:lvl2pPr>
          </a:lstStyle>
          <a:p>
            <a:pPr lvl="0"/>
            <a:r>
              <a:rPr lang="hu-HU" dirty="0"/>
              <a:t>Click to edit Alcím</a:t>
            </a:r>
          </a:p>
          <a:p>
            <a:pPr lvl="0"/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529472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6" name="Tartalom helye 2"/>
          <p:cNvSpPr>
            <a:spLocks noGrp="1"/>
          </p:cNvSpPr>
          <p:nvPr>
            <p:ph idx="1"/>
          </p:nvPr>
        </p:nvSpPr>
        <p:spPr>
          <a:xfrm>
            <a:off x="447989" y="1628800"/>
            <a:ext cx="5111750" cy="4691063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</a:p>
        </p:txBody>
      </p:sp>
      <p:sp>
        <p:nvSpPr>
          <p:cNvPr id="7" name="Kép helye 2"/>
          <p:cNvSpPr>
            <a:spLocks noGrp="1"/>
          </p:cNvSpPr>
          <p:nvPr>
            <p:ph type="pic" idx="13"/>
          </p:nvPr>
        </p:nvSpPr>
        <p:spPr>
          <a:xfrm>
            <a:off x="5724128" y="1633102"/>
            <a:ext cx="3240360" cy="469106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8617577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1435100"/>
            <a:ext cx="5111750" cy="46910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t>2019. 01. 31.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  <p:sp>
        <p:nvSpPr>
          <p:cNvPr id="9" name="Cím 1"/>
          <p:cNvSpPr>
            <a:spLocks noGrp="1"/>
          </p:cNvSpPr>
          <p:nvPr>
            <p:ph type="title"/>
          </p:nvPr>
        </p:nvSpPr>
        <p:spPr>
          <a:xfrm>
            <a:off x="447989" y="44624"/>
            <a:ext cx="4412043" cy="864096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</p:spTree>
    <p:extLst>
      <p:ext uri="{BB962C8B-B14F-4D97-AF65-F5344CB8AC3E}">
        <p14:creationId xmlns:p14="http://schemas.microsoft.com/office/powerpoint/2010/main" val="14287766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D05FFA-4383-4574-9830-A5FF25BE8406}" type="datetimeFigureOut">
              <a:rPr lang="hu-HU" smtClean="0"/>
              <a:t>2019. 01. 31.</a:t>
            </a:fld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939116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D05FFA-4383-4574-9830-A5FF25BE8406}" type="datetimeFigureOut">
              <a:rPr lang="hu-HU" smtClean="0"/>
              <a:t>2019. 01. 31.</a:t>
            </a:fld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  <p:sp>
        <p:nvSpPr>
          <p:cNvPr id="7" name="Cím 1"/>
          <p:cNvSpPr txBox="1">
            <a:spLocks/>
          </p:cNvSpPr>
          <p:nvPr userDrawn="1"/>
        </p:nvSpPr>
        <p:spPr>
          <a:xfrm>
            <a:off x="447989" y="44624"/>
            <a:ext cx="4412043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 cap="all" baseline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hu-HU"/>
              <a:t>Mintacím szerkesztése</a:t>
            </a:r>
          </a:p>
        </p:txBody>
      </p:sp>
    </p:spTree>
    <p:extLst>
      <p:ext uri="{BB962C8B-B14F-4D97-AF65-F5344CB8AC3E}">
        <p14:creationId xmlns:p14="http://schemas.microsoft.com/office/powerpoint/2010/main" val="25213696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D05FFA-4383-4574-9830-A5FF25BE8406}" type="datetimeFigureOut">
              <a:rPr lang="hu-HU" smtClean="0"/>
              <a:t>2019. 01. 31.</a:t>
            </a:fld>
            <a:endParaRPr lang="hu-H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684596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D05FFA-4383-4574-9830-A5FF25BE8406}" type="datetimeFigureOut">
              <a:rPr lang="hu-HU" smtClean="0"/>
              <a:t>2019. 01. 31.</a:t>
            </a:fld>
            <a:endParaRPr lang="hu-H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106701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D05FFA-4383-4574-9830-A5FF25BE8406}" type="datetimeFigureOut">
              <a:rPr lang="hu-HU" smtClean="0"/>
              <a:t>2019. 01. 31.</a:t>
            </a:fld>
            <a:endParaRPr lang="hu-H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049635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D05FFA-4383-4574-9830-A5FF25BE8406}" type="datetimeFigureOut">
              <a:rPr lang="hu-HU" smtClean="0"/>
              <a:t>2019. 01. 31.</a:t>
            </a:fld>
            <a:endParaRPr lang="hu-H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 sz="1000" i="1">
                <a:solidFill>
                  <a:schemeClr val="bg1"/>
                </a:solidFill>
              </a:defRPr>
            </a:lvl1pPr>
          </a:lstStyle>
          <a:p>
            <a:r>
              <a:rPr lang="hu-HU" dirty="0"/>
              <a:t>Jelen tananyag a Szegedi Tudományegyetemen készült az Európai Unió támogatásával. Projekt azonosító: EFOP-3.4.3-16-2016-00014</a:t>
            </a:r>
            <a:endParaRPr lang="hu-HU" kern="0" dirty="0"/>
          </a:p>
          <a:p>
            <a:endParaRPr lang="hu-HU" sz="900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454551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D05FFA-4383-4574-9830-A5FF25BE8406}" type="datetimeFigureOut">
              <a:rPr lang="hu-HU" smtClean="0"/>
              <a:t>2019. 01. 31.</a:t>
            </a:fld>
            <a:endParaRPr lang="hu-H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u-HU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094287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hu-HU" noProof="0"/>
              <a:t>Kép beszúrásához kattintson az ikonra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D05FFA-4383-4574-9830-A5FF25BE8406}" type="datetimeFigureOut">
              <a:rPr lang="hu-HU" smtClean="0"/>
              <a:t>2019. 01. 31.</a:t>
            </a:fld>
            <a:endParaRPr lang="hu-H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266221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/>
              <a:t>Mintacím szerkesztése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/>
              <a:t>Mintaszöveg szerkesztése</a:t>
            </a:r>
          </a:p>
          <a:p>
            <a:pPr lvl="1"/>
            <a:r>
              <a:rPr lang="hu-HU" altLang="hu-HU"/>
              <a:t>Második szint</a:t>
            </a:r>
          </a:p>
          <a:p>
            <a:pPr lvl="2"/>
            <a:r>
              <a:rPr lang="hu-HU" altLang="hu-HU"/>
              <a:t>Harmadik szint</a:t>
            </a:r>
          </a:p>
          <a:p>
            <a:pPr lvl="3"/>
            <a:r>
              <a:rPr lang="hu-HU" altLang="hu-HU"/>
              <a:t>Negyedik szint</a:t>
            </a:r>
          </a:p>
          <a:p>
            <a:pPr lvl="4"/>
            <a:r>
              <a:rPr lang="hu-HU" altLang="hu-HU"/>
              <a:t>Ötödik szint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cs typeface="+mn-cs"/>
              </a:defRPr>
            </a:lvl1pPr>
          </a:lstStyle>
          <a:p>
            <a:fld id="{0DD05FFA-4383-4574-9830-A5FF25BE8406}" type="datetimeFigureOut">
              <a:rPr lang="hu-HU" smtClean="0"/>
              <a:t>2019. 01. 31.</a:t>
            </a:fld>
            <a:endParaRPr lang="hu-H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cs typeface="+mn-cs"/>
              </a:defRPr>
            </a:lvl1pPr>
          </a:lstStyle>
          <a:p>
            <a:endParaRPr lang="hu-H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  <p:pic>
        <p:nvPicPr>
          <p:cNvPr id="1031" name="Picture 7" descr="SZTE_hun2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292705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83" r:id="rId12"/>
    <p:sldLayoutId id="2147483684" r:id="rId13"/>
    <p:sldLayoutId id="2147483664" r:id="rId14"/>
    <p:sldLayoutId id="2147483666" r:id="rId15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7" Type="http://schemas.openxmlformats.org/officeDocument/2006/relationships/image" Target="../media/image6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7504" y="286490"/>
            <a:ext cx="8874979" cy="766246"/>
          </a:xfrm>
        </p:spPr>
        <p:txBody>
          <a:bodyPr/>
          <a:lstStyle/>
          <a:p>
            <a:pPr algn="ctr"/>
            <a:r>
              <a:rPr lang="hu-HU" sz="3600" b="0" dirty="0"/>
              <a:t>  </a:t>
            </a:r>
            <a:r>
              <a:rPr lang="hu-HU" sz="2400" dirty="0"/>
              <a:t>EFOP-3.4.3-16-2016-00014</a:t>
            </a:r>
            <a:br>
              <a:rPr lang="hu-HU" sz="2400" dirty="0"/>
            </a:br>
            <a:endParaRPr lang="hu-HU" sz="1800" dirty="0"/>
          </a:p>
        </p:txBody>
      </p:sp>
      <p:sp>
        <p:nvSpPr>
          <p:cNvPr id="7" name="Szövegdoboz 6">
            <a:extLst>
              <a:ext uri="{FF2B5EF4-FFF2-40B4-BE49-F238E27FC236}">
                <a16:creationId xmlns:a16="http://schemas.microsoft.com/office/drawing/2014/main" id="{1F2395DD-EAC7-43FF-9B5E-DD2CB449D77A}"/>
              </a:ext>
            </a:extLst>
          </p:cNvPr>
          <p:cNvSpPr txBox="1"/>
          <p:nvPr/>
        </p:nvSpPr>
        <p:spPr>
          <a:xfrm>
            <a:off x="899592" y="1892151"/>
            <a:ext cx="763284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4400" b="1" i="1" cap="all" dirty="0">
                <a:solidFill>
                  <a:schemeClr val="bg1"/>
                </a:solidFill>
                <a:latin typeface="Arial"/>
                <a:ea typeface="+mj-ea"/>
                <a:cs typeface="Arial"/>
              </a:rPr>
              <a:t>Büntető eljárásjog II.</a:t>
            </a:r>
          </a:p>
          <a:p>
            <a:pPr algn="ctr"/>
            <a:endParaRPr lang="hu-HU" sz="4400" b="1" i="1" cap="all" dirty="0">
              <a:solidFill>
                <a:schemeClr val="bg1"/>
              </a:solidFill>
              <a:latin typeface="Arial"/>
              <a:ea typeface="+mj-ea"/>
              <a:cs typeface="Arial"/>
            </a:endParaRPr>
          </a:p>
        </p:txBody>
      </p:sp>
      <p:sp>
        <p:nvSpPr>
          <p:cNvPr id="9" name="Szövegdoboz 8">
            <a:extLst>
              <a:ext uri="{FF2B5EF4-FFF2-40B4-BE49-F238E27FC236}">
                <a16:creationId xmlns:a16="http://schemas.microsoft.com/office/drawing/2014/main" id="{03C1F044-A358-4F7F-B326-0431621CE040}"/>
              </a:ext>
            </a:extLst>
          </p:cNvPr>
          <p:cNvSpPr txBox="1"/>
          <p:nvPr/>
        </p:nvSpPr>
        <p:spPr>
          <a:xfrm>
            <a:off x="611560" y="3717612"/>
            <a:ext cx="56166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400" b="1" i="1" cap="all" dirty="0">
                <a:solidFill>
                  <a:schemeClr val="bg1"/>
                </a:solidFill>
                <a:cs typeface="Arial"/>
              </a:rPr>
              <a:t>A tárgyalás előkészítése</a:t>
            </a:r>
          </a:p>
        </p:txBody>
      </p:sp>
      <p:sp>
        <p:nvSpPr>
          <p:cNvPr id="14" name="Szövegdoboz 13">
            <a:extLst>
              <a:ext uri="{FF2B5EF4-FFF2-40B4-BE49-F238E27FC236}">
                <a16:creationId xmlns:a16="http://schemas.microsoft.com/office/drawing/2014/main" id="{20E95A44-47DF-4A32-AE90-5108D850FE80}"/>
              </a:ext>
            </a:extLst>
          </p:cNvPr>
          <p:cNvSpPr txBox="1"/>
          <p:nvPr/>
        </p:nvSpPr>
        <p:spPr>
          <a:xfrm>
            <a:off x="179090" y="4540185"/>
            <a:ext cx="648156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/>
              <a:t>		</a:t>
            </a:r>
          </a:p>
          <a:p>
            <a:endParaRPr lang="hu-HU" dirty="0"/>
          </a:p>
          <a:p>
            <a:r>
              <a:rPr lang="hu-HU" dirty="0"/>
              <a:t>			</a:t>
            </a:r>
            <a:r>
              <a:rPr lang="hu-HU" b="1" dirty="0">
                <a:solidFill>
                  <a:schemeClr val="bg1"/>
                </a:solidFill>
              </a:rPr>
              <a:t>21 képernyő				15 perc</a:t>
            </a:r>
          </a:p>
          <a:p>
            <a:endParaRPr lang="hu-HU" b="1" dirty="0">
              <a:solidFill>
                <a:schemeClr val="bg1"/>
              </a:solidFill>
            </a:endParaRPr>
          </a:p>
          <a:p>
            <a:endParaRPr lang="hu-HU" b="1" dirty="0">
              <a:solidFill>
                <a:schemeClr val="bg1"/>
              </a:solidFill>
            </a:endParaRPr>
          </a:p>
          <a:p>
            <a:r>
              <a:rPr lang="hu-HU" b="1" i="1" dirty="0">
                <a:solidFill>
                  <a:schemeClr val="bg1"/>
                </a:solidFill>
              </a:rPr>
              <a:t>A lecke a negyedik és az ötödik </a:t>
            </a:r>
          </a:p>
          <a:p>
            <a:r>
              <a:rPr lang="hu-HU" b="1" i="1" dirty="0">
                <a:solidFill>
                  <a:schemeClr val="bg1"/>
                </a:solidFill>
              </a:rPr>
              <a:t>foglalkozás anyagát egyaránt tartalmazza!</a:t>
            </a:r>
            <a:r>
              <a:rPr lang="hu-HU" b="1" dirty="0">
                <a:solidFill>
                  <a:schemeClr val="bg1"/>
                </a:solidFill>
              </a:rPr>
              <a:t>			</a:t>
            </a:r>
            <a:endParaRPr lang="en-GB" b="1" dirty="0">
              <a:solidFill>
                <a:schemeClr val="bg1"/>
              </a:solidFill>
            </a:endParaRPr>
          </a:p>
        </p:txBody>
      </p:sp>
      <p:pic>
        <p:nvPicPr>
          <p:cNvPr id="13" name="Ábra 12" descr="Stopper">
            <a:extLst>
              <a:ext uri="{FF2B5EF4-FFF2-40B4-BE49-F238E27FC236}">
                <a16:creationId xmlns:a16="http://schemas.microsoft.com/office/drawing/2014/main" id="{0C0942A3-888B-4F3A-BF7F-F5D50A0228D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962672" y="4890864"/>
            <a:ext cx="914400" cy="914400"/>
          </a:xfrm>
          <a:prstGeom prst="rect">
            <a:avLst/>
          </a:prstGeom>
        </p:spPr>
      </p:pic>
      <p:pic>
        <p:nvPicPr>
          <p:cNvPr id="12" name="Ábra 11" descr="Monitor">
            <a:extLst>
              <a:ext uri="{FF2B5EF4-FFF2-40B4-BE49-F238E27FC236}">
                <a16:creationId xmlns:a16="http://schemas.microsoft.com/office/drawing/2014/main" id="{82B593E5-7062-421F-A2A5-CD5D4601AAFB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487561" y="4890864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97705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Cím 1">
            <a:extLst>
              <a:ext uri="{FF2B5EF4-FFF2-40B4-BE49-F238E27FC236}">
                <a16:creationId xmlns:a16="http://schemas.microsoft.com/office/drawing/2014/main" id="{F5E48884-71CB-DF49-BC42-F8B65FF4135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47813" y="274638"/>
            <a:ext cx="7416800" cy="490537"/>
          </a:xfrm>
        </p:spPr>
        <p:txBody>
          <a:bodyPr/>
          <a:lstStyle/>
          <a:p>
            <a:r>
              <a:rPr lang="hu-HU" altLang="hu-HU" sz="2400" b="1" dirty="0"/>
              <a:t>Határozat a kényszerintézkedésekről</a:t>
            </a:r>
          </a:p>
        </p:txBody>
      </p:sp>
      <p:sp>
        <p:nvSpPr>
          <p:cNvPr id="11267" name="Tartalom helye 2">
            <a:extLst>
              <a:ext uri="{FF2B5EF4-FFF2-40B4-BE49-F238E27FC236}">
                <a16:creationId xmlns:a16="http://schemas.microsoft.com/office/drawing/2014/main" id="{33109714-17F1-4EEC-BEA5-0773E94176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19250" y="908050"/>
            <a:ext cx="7345363" cy="5185246"/>
          </a:xfrm>
        </p:spPr>
        <p:txBody>
          <a:bodyPr/>
          <a:lstStyle/>
          <a:p>
            <a:pPr marL="0" indent="0" algn="just">
              <a:buFontTx/>
              <a:buNone/>
              <a:defRPr/>
            </a:pPr>
            <a:r>
              <a:rPr lang="hu-HU" altLang="hu-HU" sz="1600" dirty="0"/>
              <a:t>A bíróság hivatalból vagy indítványra határoz a </a:t>
            </a:r>
            <a:r>
              <a:rPr lang="hu-HU" altLang="hu-HU" sz="1600" i="1" dirty="0"/>
              <a:t>személyi szabadságot érintő bírói engedélyes kényszerintézkedés</a:t>
            </a:r>
          </a:p>
          <a:p>
            <a:pPr algn="just">
              <a:buFont typeface="Wingdings" pitchFamily="2" charset="2"/>
              <a:buChar char="§"/>
              <a:defRPr/>
            </a:pPr>
            <a:r>
              <a:rPr lang="hu-HU" altLang="hu-HU" sz="1600" dirty="0"/>
              <a:t>fenntartásáról, </a:t>
            </a:r>
          </a:p>
          <a:p>
            <a:pPr algn="just">
              <a:buFont typeface="Wingdings" pitchFamily="2" charset="2"/>
              <a:buChar char="§"/>
              <a:defRPr/>
            </a:pPr>
            <a:r>
              <a:rPr lang="hu-HU" altLang="hu-HU" sz="1600" dirty="0"/>
              <a:t>elrendeléséről vagy </a:t>
            </a:r>
          </a:p>
          <a:p>
            <a:pPr algn="just">
              <a:buFont typeface="Wingdings" pitchFamily="2" charset="2"/>
              <a:buChar char="§"/>
              <a:defRPr/>
            </a:pPr>
            <a:r>
              <a:rPr lang="hu-HU" altLang="hu-HU" sz="1600" dirty="0"/>
              <a:t>megszüntetéséről.</a:t>
            </a:r>
          </a:p>
          <a:p>
            <a:pPr marL="0" indent="0" algn="just">
              <a:buFontTx/>
              <a:buNone/>
              <a:defRPr/>
            </a:pPr>
            <a:endParaRPr lang="hu-HU" altLang="hu-HU" sz="1600" dirty="0"/>
          </a:p>
          <a:p>
            <a:pPr marL="0" indent="0" algn="just">
              <a:buFontTx/>
              <a:buNone/>
              <a:defRPr/>
            </a:pPr>
            <a:r>
              <a:rPr lang="hu-HU" altLang="hu-HU" sz="1600" dirty="0"/>
              <a:t>KIEGÉSZÍTŐ RENDELKEZÉSEK: </a:t>
            </a:r>
          </a:p>
          <a:p>
            <a:pPr algn="just">
              <a:buFont typeface="Wingdings" panose="05000000000000000000" pitchFamily="2" charset="2"/>
              <a:buChar char="§"/>
              <a:defRPr/>
            </a:pPr>
            <a:r>
              <a:rPr lang="hu-HU" altLang="hu-HU" sz="1600" dirty="0"/>
              <a:t>ha az ügyészség indítványa a kényszerintézkedést elrendelő vagy fenntartó bírósági határozatban foglaltakhoz képest a fenntartás indokoltsága okaként nem hivatkozik új körülményre, a bíróság a kényszerintézkedés tárgyában az ügyiratok alapján </a:t>
            </a:r>
            <a:r>
              <a:rPr lang="hu-HU" altLang="hu-HU" sz="1600" i="1" dirty="0"/>
              <a:t>tanácsülésen</a:t>
            </a:r>
            <a:r>
              <a:rPr lang="hu-HU" altLang="hu-HU" sz="1600" dirty="0"/>
              <a:t> is dönthet. </a:t>
            </a:r>
          </a:p>
          <a:p>
            <a:pPr algn="just">
              <a:buFont typeface="Wingdings" panose="05000000000000000000" pitchFamily="2" charset="2"/>
              <a:buChar char="§"/>
              <a:defRPr/>
            </a:pPr>
            <a:r>
              <a:rPr lang="hu-HU" altLang="hu-HU" sz="1600" dirty="0"/>
              <a:t>Ha az ügyészség új körülményre hivatkozik, úgy a bíróság </a:t>
            </a:r>
            <a:r>
              <a:rPr lang="hu-HU" altLang="hu-HU" sz="1600" i="1" dirty="0"/>
              <a:t>előkészítő ülésen</a:t>
            </a:r>
            <a:r>
              <a:rPr lang="hu-HU" altLang="hu-HU" sz="1600" dirty="0"/>
              <a:t>, ha pedig ez nem lehetséges, az e célból tartott </a:t>
            </a:r>
            <a:r>
              <a:rPr lang="hu-HU" altLang="hu-HU" sz="1600" i="1" dirty="0"/>
              <a:t>ülésen</a:t>
            </a:r>
            <a:r>
              <a:rPr lang="hu-HU" altLang="hu-HU" sz="1600" dirty="0"/>
              <a:t> határoz. </a:t>
            </a:r>
          </a:p>
          <a:p>
            <a:pPr marL="0" indent="0" algn="just">
              <a:buFontTx/>
              <a:buNone/>
              <a:defRPr/>
            </a:pPr>
            <a:endParaRPr lang="hu-HU" altLang="hu-HU" sz="1600" dirty="0"/>
          </a:p>
          <a:p>
            <a:pPr marL="0" indent="0" algn="just">
              <a:buFontTx/>
              <a:buNone/>
              <a:defRPr/>
            </a:pPr>
            <a:r>
              <a:rPr lang="hu-HU" altLang="hu-HU" sz="1600" dirty="0"/>
              <a:t>Az ügy áttételét elrendelő bíróság által fenntartott vagy elrendelt kényszerintézkedés annak a bíróságnak a tárgyalás előkészítése során hozott határozatáig tart, amelyhez az ügyet áttették.</a:t>
            </a:r>
          </a:p>
        </p:txBody>
      </p:sp>
    </p:spTree>
    <p:extLst>
      <p:ext uri="{BB962C8B-B14F-4D97-AF65-F5344CB8AC3E}">
        <p14:creationId xmlns:p14="http://schemas.microsoft.com/office/powerpoint/2010/main" val="31472453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Cím 1">
            <a:extLst>
              <a:ext uri="{FF2B5EF4-FFF2-40B4-BE49-F238E27FC236}">
                <a16:creationId xmlns:a16="http://schemas.microsoft.com/office/drawing/2014/main" id="{E6B8EEF1-CDE7-274A-A373-57D010C257E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47813" y="274638"/>
            <a:ext cx="7138987" cy="850900"/>
          </a:xfrm>
        </p:spPr>
        <p:txBody>
          <a:bodyPr/>
          <a:lstStyle/>
          <a:p>
            <a:r>
              <a:rPr lang="hu-HU" altLang="hu-HU" sz="2400" b="1" dirty="0"/>
              <a:t>A vádtól eltérő minősítés lehetősége</a:t>
            </a:r>
          </a:p>
        </p:txBody>
      </p:sp>
      <p:sp>
        <p:nvSpPr>
          <p:cNvPr id="19459" name="Tartalom helye 2">
            <a:extLst>
              <a:ext uri="{FF2B5EF4-FFF2-40B4-BE49-F238E27FC236}">
                <a16:creationId xmlns:a16="http://schemas.microsoft.com/office/drawing/2014/main" id="{52A70655-1997-0A48-BFC5-C9508246303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373187" y="1268760"/>
            <a:ext cx="7488237" cy="5141913"/>
          </a:xfrm>
        </p:spPr>
        <p:txBody>
          <a:bodyPr/>
          <a:lstStyle/>
          <a:p>
            <a:pPr marL="0" indent="0" algn="just">
              <a:buFontTx/>
              <a:buNone/>
            </a:pPr>
            <a:r>
              <a:rPr lang="hu-HU" altLang="hu-HU" sz="2000" dirty="0"/>
              <a:t>Ha </a:t>
            </a:r>
            <a:r>
              <a:rPr lang="hu-HU" altLang="hu-HU" sz="2000" i="1" dirty="0"/>
              <a:t>megalapozottan feltehető</a:t>
            </a:r>
            <a:r>
              <a:rPr lang="hu-HU" altLang="hu-HU" sz="2000" dirty="0"/>
              <a:t>, hogy</a:t>
            </a:r>
          </a:p>
          <a:p>
            <a:pPr marL="0" indent="0" algn="just">
              <a:buFontTx/>
              <a:buNone/>
            </a:pPr>
            <a:r>
              <a:rPr lang="hu-HU" altLang="hu-HU" sz="2000" dirty="0"/>
              <a:t>a) a vád tárgyává tett cselekmény a vádirati minősítéshez képest más bűncselekmény vagy további bűncselekmény megállapítására lehet alkalmas, illetve</a:t>
            </a:r>
          </a:p>
          <a:p>
            <a:pPr marL="0" indent="0" algn="just">
              <a:buFontTx/>
              <a:buNone/>
            </a:pPr>
            <a:r>
              <a:rPr lang="hu-HU" altLang="hu-HU" sz="2000" dirty="0"/>
              <a:t>b) a vádirati minősítés szerinti bűncselekmény súlyosabban vagy enyhébben minősülhet,</a:t>
            </a:r>
          </a:p>
          <a:p>
            <a:pPr marL="0" indent="0" algn="just">
              <a:buFontTx/>
              <a:buNone/>
            </a:pPr>
            <a:r>
              <a:rPr lang="hu-HU" altLang="hu-HU" sz="2000" dirty="0"/>
              <a:t>a bíróság </a:t>
            </a:r>
            <a:r>
              <a:rPr lang="hu-HU" altLang="hu-HU" sz="2000" i="1" dirty="0"/>
              <a:t>végzésével </a:t>
            </a:r>
            <a:r>
              <a:rPr lang="hu-HU" altLang="hu-HU" sz="2000" dirty="0"/>
              <a:t>megállapítja, hogy a vád tárgyává tett cselekmény a vádtól eltérően hogyan minősülhet.</a:t>
            </a:r>
          </a:p>
          <a:p>
            <a:pPr marL="0" indent="0" algn="just">
              <a:buFontTx/>
              <a:buNone/>
            </a:pPr>
            <a:endParaRPr lang="hu-HU" altLang="hu-HU" sz="2000" dirty="0"/>
          </a:p>
          <a:p>
            <a:pPr marL="0" indent="0" algn="just">
              <a:buFontTx/>
              <a:buNone/>
            </a:pPr>
            <a:r>
              <a:rPr lang="hu-HU" altLang="hu-HU" sz="2000" dirty="0"/>
              <a:t>Ha a bíróság azt állapítja meg, hogy a vád tárgyává tett cselekmény magánvádra üldözendő bűncselekmény, az ügyészségnek a vád átvételére vonatkozó nyilatkozatát nem kell beszerezni.</a:t>
            </a:r>
          </a:p>
          <a:p>
            <a:pPr marL="0" indent="0" algn="just">
              <a:buFontTx/>
              <a:buNone/>
            </a:pPr>
            <a:endParaRPr lang="hu-HU" altLang="hu-HU" sz="2000" dirty="0"/>
          </a:p>
        </p:txBody>
      </p:sp>
    </p:spTree>
    <p:extLst>
      <p:ext uri="{BB962C8B-B14F-4D97-AF65-F5344CB8AC3E}">
        <p14:creationId xmlns:p14="http://schemas.microsoft.com/office/powerpoint/2010/main" val="42554779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Cím 1">
            <a:extLst>
              <a:ext uri="{FF2B5EF4-FFF2-40B4-BE49-F238E27FC236}">
                <a16:creationId xmlns:a16="http://schemas.microsoft.com/office/drawing/2014/main" id="{6C64AB5C-EE18-DB40-BDF5-7BC5E9F3A4D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47813" y="274638"/>
            <a:ext cx="7138987" cy="777875"/>
          </a:xfrm>
        </p:spPr>
        <p:txBody>
          <a:bodyPr/>
          <a:lstStyle/>
          <a:p>
            <a:r>
              <a:rPr lang="hu-HU" altLang="hu-HU" sz="2400" b="1" dirty="0"/>
              <a:t>A bíróság tanácsa elé utalás</a:t>
            </a:r>
          </a:p>
        </p:txBody>
      </p:sp>
      <p:sp>
        <p:nvSpPr>
          <p:cNvPr id="20483" name="Tartalom helye 2">
            <a:extLst>
              <a:ext uri="{FF2B5EF4-FFF2-40B4-BE49-F238E27FC236}">
                <a16:creationId xmlns:a16="http://schemas.microsoft.com/office/drawing/2014/main" id="{767ADE1A-947B-F646-B61C-426BA943E49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619250" y="1268413"/>
            <a:ext cx="7273925" cy="5400675"/>
          </a:xfrm>
        </p:spPr>
        <p:txBody>
          <a:bodyPr/>
          <a:lstStyle/>
          <a:p>
            <a:pPr algn="just">
              <a:buFontTx/>
              <a:buChar char="-"/>
            </a:pPr>
            <a:r>
              <a:rPr lang="hu-HU" altLang="hu-HU" sz="2000" dirty="0"/>
              <a:t>Az előkészítő ülés befejezéséig 3 tagú tanács elé utalás</a:t>
            </a:r>
          </a:p>
          <a:p>
            <a:pPr algn="just">
              <a:buFontTx/>
              <a:buChar char="-"/>
            </a:pPr>
            <a:r>
              <a:rPr lang="hu-HU" altLang="hu-HU" sz="2000" dirty="0"/>
              <a:t>Esetei:</a:t>
            </a:r>
          </a:p>
          <a:p>
            <a:pPr algn="just">
              <a:buFont typeface="Wingdings" pitchFamily="2" charset="2"/>
              <a:buChar char="§"/>
            </a:pPr>
            <a:r>
              <a:rPr lang="hu-HU" altLang="hu-HU" sz="2000" dirty="0"/>
              <a:t>az ügy bonyolultságára, </a:t>
            </a:r>
          </a:p>
          <a:p>
            <a:pPr algn="just">
              <a:buFont typeface="Wingdings" pitchFamily="2" charset="2"/>
              <a:buChar char="§"/>
            </a:pPr>
            <a:r>
              <a:rPr lang="hu-HU" altLang="hu-HU" sz="2000" dirty="0"/>
              <a:t>az eljárás ügyiratainak terjedelmére, </a:t>
            </a:r>
          </a:p>
          <a:p>
            <a:pPr algn="just">
              <a:buFont typeface="Wingdings" pitchFamily="2" charset="2"/>
              <a:buChar char="§"/>
            </a:pPr>
            <a:r>
              <a:rPr lang="hu-HU" altLang="hu-HU" sz="2000" dirty="0"/>
              <a:t>a büntetőeljárásban részt vevő személyek számára tekintettel vagy </a:t>
            </a:r>
          </a:p>
          <a:p>
            <a:pPr algn="just">
              <a:buFont typeface="Wingdings" pitchFamily="2" charset="2"/>
              <a:buChar char="§"/>
            </a:pPr>
            <a:r>
              <a:rPr lang="hu-HU" altLang="hu-HU" sz="2000" dirty="0"/>
              <a:t>egyéb okból szükségesnek tartja.</a:t>
            </a:r>
          </a:p>
        </p:txBody>
      </p:sp>
    </p:spTree>
    <p:extLst>
      <p:ext uri="{BB962C8B-B14F-4D97-AF65-F5344CB8AC3E}">
        <p14:creationId xmlns:p14="http://schemas.microsoft.com/office/powerpoint/2010/main" val="30899260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Cím 1">
            <a:extLst>
              <a:ext uri="{FF2B5EF4-FFF2-40B4-BE49-F238E27FC236}">
                <a16:creationId xmlns:a16="http://schemas.microsoft.com/office/drawing/2014/main" id="{D0CF75B5-6CD8-024F-8BD4-E1839028F18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19250" y="274638"/>
            <a:ext cx="7067550" cy="1143000"/>
          </a:xfrm>
        </p:spPr>
        <p:txBody>
          <a:bodyPr/>
          <a:lstStyle/>
          <a:p>
            <a:r>
              <a:rPr lang="hu-HU" altLang="hu-HU" sz="2400" b="1" dirty="0"/>
              <a:t>A vádirat közlése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542B6E7C-90F0-4BF0-BA45-777691F4AC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47813" y="1600200"/>
            <a:ext cx="7416800" cy="5068888"/>
          </a:xfrm>
        </p:spPr>
        <p:txBody>
          <a:bodyPr/>
          <a:lstStyle/>
          <a:p>
            <a:pPr algn="just">
              <a:buFontTx/>
              <a:buChar char="-"/>
              <a:defRPr/>
            </a:pPr>
            <a:r>
              <a:rPr lang="hu-HU" sz="2000" dirty="0"/>
              <a:t>a bíróság legkésőbb az ügyiratok bírósághoz érkezésétől számított egy hónap leteltekor kézbesíti a vádiratot a vádlottnak és a védőnek</a:t>
            </a:r>
          </a:p>
          <a:p>
            <a:pPr marL="0" indent="0" algn="just">
              <a:buFontTx/>
              <a:buNone/>
              <a:defRPr/>
            </a:pPr>
            <a:endParaRPr lang="hu-HU" sz="2000" dirty="0"/>
          </a:p>
          <a:p>
            <a:pPr algn="just">
              <a:buFontTx/>
              <a:buChar char="-"/>
              <a:defRPr/>
            </a:pPr>
            <a:r>
              <a:rPr lang="hu-HU" sz="2000" dirty="0"/>
              <a:t> bíróság felhívja a vádlottat és a védőt arra, hogy a bizonyítás lefolytatására vagy a bizonyíték kirekesztésére irányuló indítványát legkésőbb az előkészítő ülésen tegye meg.</a:t>
            </a:r>
          </a:p>
        </p:txBody>
      </p:sp>
    </p:spTree>
    <p:extLst>
      <p:ext uri="{BB962C8B-B14F-4D97-AF65-F5344CB8AC3E}">
        <p14:creationId xmlns:p14="http://schemas.microsoft.com/office/powerpoint/2010/main" val="3503129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ím 1">
            <a:extLst>
              <a:ext uri="{FF2B5EF4-FFF2-40B4-BE49-F238E27FC236}">
                <a16:creationId xmlns:a16="http://schemas.microsoft.com/office/drawing/2014/main" id="{5A003A55-11E9-D04E-85B3-22F03E686B0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47813" y="274638"/>
            <a:ext cx="7416800" cy="1143000"/>
          </a:xfrm>
        </p:spPr>
        <p:txBody>
          <a:bodyPr/>
          <a:lstStyle/>
          <a:p>
            <a:r>
              <a:rPr lang="hu-HU" altLang="hu-HU" sz="2400" b="1" dirty="0"/>
              <a:t>Intézkedés eljárási cselekmény elvégzése iránt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B6162EE1-1D60-4BDC-B87A-1E32999764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47813" y="1341438"/>
            <a:ext cx="7488237" cy="5327650"/>
          </a:xfrm>
        </p:spPr>
        <p:txBody>
          <a:bodyPr/>
          <a:lstStyle/>
          <a:p>
            <a:pPr algn="just">
              <a:buFontTx/>
              <a:buChar char="-"/>
              <a:defRPr/>
            </a:pPr>
            <a:r>
              <a:rPr lang="hu-HU" sz="2000" dirty="0"/>
              <a:t>Ügyészségi vádirat + a vádlott és a védő által a vádirat kézbesítését követően előterjesztett indítványa </a:t>
            </a:r>
            <a:r>
              <a:rPr lang="hu-HU" sz="2000" dirty="0">
                <a:sym typeface="Wingdings" panose="05000000000000000000" pitchFamily="2" charset="2"/>
              </a:rPr>
              <a:t> a bíróság hivatalból vagy az erre jogosultak indítványára intézkedik aziránt, hogy a bizonyítási indítványban megjelölt bizonyítási eszközök a tárgyaláson rendelkezésre álljanak</a:t>
            </a:r>
            <a:endParaRPr lang="hu-HU" sz="2000" b="1" dirty="0">
              <a:sym typeface="Wingdings" panose="05000000000000000000" pitchFamily="2" charset="2"/>
            </a:endParaRPr>
          </a:p>
          <a:p>
            <a:pPr marL="0" indent="0" algn="just">
              <a:buFontTx/>
              <a:buNone/>
              <a:defRPr/>
            </a:pPr>
            <a:endParaRPr lang="hu-HU" sz="2000" b="1" dirty="0">
              <a:sym typeface="Wingdings" panose="05000000000000000000" pitchFamily="2" charset="2"/>
            </a:endParaRPr>
          </a:p>
          <a:p>
            <a:pPr algn="just">
              <a:buFontTx/>
              <a:buChar char="-"/>
              <a:defRPr/>
            </a:pPr>
            <a:r>
              <a:rPr lang="hu-HU" sz="2000" dirty="0"/>
              <a:t>A bíróság legfeljebb két hónapos határidő megállapításával megkeresheti az ügyészséget. (Az ügyészség megkeresése az erre jogosult más személy bizonyítási indítványában megjelölt bizonyítási eszköz felkutatására és biztosítására is irányulhat.)</a:t>
            </a:r>
          </a:p>
          <a:p>
            <a:pPr marL="0" indent="0" algn="just">
              <a:buFontTx/>
              <a:buNone/>
              <a:defRPr/>
            </a:pPr>
            <a:endParaRPr lang="hu-HU" sz="2000" dirty="0"/>
          </a:p>
          <a:p>
            <a:pPr marL="0" indent="0" algn="just">
              <a:buFontTx/>
              <a:buNone/>
              <a:defRPr/>
            </a:pPr>
            <a:r>
              <a:rPr lang="hu-HU" sz="2000" dirty="0"/>
              <a:t>- Vádlottra / vád tárgyára vonatkozó adatok beszerzése: Be. 498. § (3) </a:t>
            </a:r>
            <a:r>
              <a:rPr lang="hu-HU" sz="2000" dirty="0" err="1"/>
              <a:t>bek</a:t>
            </a:r>
            <a:r>
              <a:rPr lang="hu-HU" sz="2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122235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Cím 1">
            <a:extLst>
              <a:ext uri="{FF2B5EF4-FFF2-40B4-BE49-F238E27FC236}">
                <a16:creationId xmlns:a16="http://schemas.microsoft.com/office/drawing/2014/main" id="{00432C8A-28AF-3E4D-9CF8-61B7F1EFCD7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47813" y="274638"/>
            <a:ext cx="7138987" cy="346075"/>
          </a:xfrm>
        </p:spPr>
        <p:txBody>
          <a:bodyPr/>
          <a:lstStyle/>
          <a:p>
            <a:r>
              <a:rPr lang="hu-HU" altLang="hu-HU" sz="3200" b="1" dirty="0"/>
              <a:t>Előkészítő ülés</a:t>
            </a:r>
          </a:p>
        </p:txBody>
      </p:sp>
      <p:sp>
        <p:nvSpPr>
          <p:cNvPr id="22531" name="Tartalom helye 2">
            <a:extLst>
              <a:ext uri="{FF2B5EF4-FFF2-40B4-BE49-F238E27FC236}">
                <a16:creationId xmlns:a16="http://schemas.microsoft.com/office/drawing/2014/main" id="{85C011DB-E722-498A-AB5C-5A264C1EFAF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547813" y="1124743"/>
            <a:ext cx="7416800" cy="5617369"/>
          </a:xfrm>
        </p:spPr>
        <p:txBody>
          <a:bodyPr/>
          <a:lstStyle/>
          <a:p>
            <a:pPr algn="just">
              <a:buFontTx/>
              <a:buChar char="-"/>
              <a:defRPr/>
            </a:pPr>
            <a:r>
              <a:rPr lang="hu-HU" altLang="hu-HU" sz="1800" b="1" dirty="0"/>
              <a:t>Fogalma</a:t>
            </a:r>
            <a:r>
              <a:rPr lang="hu-HU" altLang="hu-HU" sz="1800" dirty="0"/>
              <a:t>: az előkészítő ülés a vádemelés után a tárgyalás előkészítése érdekében tartott </a:t>
            </a:r>
            <a:r>
              <a:rPr lang="hu-HU" altLang="hu-HU" sz="1800" i="1" dirty="0"/>
              <a:t>nyilvános ülés</a:t>
            </a:r>
            <a:r>
              <a:rPr lang="hu-HU" altLang="hu-HU" sz="1800" dirty="0"/>
              <a:t>, amelyen a (vád tárgyát képező bűncselekményt beismerő és azt be nem ismerő) vádlott és a védő a tárgyalást megelőzően kifejtheti a váddal kapcsolatos álláspontját és közreműködhet a büntetőeljárás további menetének alakításában. </a:t>
            </a:r>
            <a:endParaRPr lang="hu-HU" altLang="hu-HU" sz="1800" b="1" dirty="0">
              <a:sym typeface="Wingdings" panose="05000000000000000000" pitchFamily="2" charset="2"/>
            </a:endParaRPr>
          </a:p>
          <a:p>
            <a:pPr marL="0" indent="0" algn="just">
              <a:buNone/>
              <a:defRPr/>
            </a:pPr>
            <a:r>
              <a:rPr lang="hu-HU" altLang="hu-HU" sz="1800" b="1" dirty="0">
                <a:sym typeface="Wingdings" panose="05000000000000000000" pitchFamily="2" charset="2"/>
              </a:rPr>
              <a:t>	Vö.: a terhelti együttműködés rendszere!</a:t>
            </a:r>
            <a:endParaRPr lang="hu-HU" altLang="hu-HU" sz="1800" b="1" dirty="0"/>
          </a:p>
          <a:p>
            <a:pPr marL="0" indent="0" algn="just">
              <a:buFontTx/>
              <a:buNone/>
              <a:defRPr/>
            </a:pPr>
            <a:endParaRPr lang="hu-HU" altLang="hu-HU" sz="1800" dirty="0"/>
          </a:p>
          <a:p>
            <a:pPr algn="just">
              <a:buFontTx/>
              <a:buChar char="-"/>
              <a:defRPr/>
            </a:pPr>
            <a:r>
              <a:rPr lang="hu-HU" altLang="hu-HU" sz="1800" b="1" dirty="0"/>
              <a:t>Időpontja</a:t>
            </a:r>
            <a:r>
              <a:rPr lang="hu-HU" altLang="hu-HU" sz="1800" dirty="0"/>
              <a:t>: a vádirat kézbesítésétől számított három hónapon belül</a:t>
            </a:r>
          </a:p>
          <a:p>
            <a:pPr lvl="1" algn="just">
              <a:buFont typeface="Wingdings" pitchFamily="2" charset="2"/>
              <a:buChar char="§"/>
              <a:defRPr/>
            </a:pPr>
            <a:r>
              <a:rPr lang="hu-HU" altLang="hu-HU" sz="1400" dirty="0"/>
              <a:t>DE: Ha a védő a vádirat kézhezvételétől számított három munkanapon belül ezt indítványozza, a bíróság az előkészítő ülés határnapját </a:t>
            </a:r>
            <a:r>
              <a:rPr lang="hu-HU" altLang="hu-HU" sz="1400" i="1" dirty="0"/>
              <a:t>a vádirat kézbesítésétől számított egy hónapon túli időpontra tűzi ki</a:t>
            </a:r>
            <a:r>
              <a:rPr lang="hu-HU" altLang="hu-HU" sz="1400" dirty="0"/>
              <a:t>, feltéve, hogy a védő: a) a nyomozásban nem vett részt; vagy b) igazolja, hogy a nyomozás ügyiratait önhibáján kívül nem ismerhette meg.</a:t>
            </a:r>
          </a:p>
          <a:p>
            <a:pPr lvl="1" algn="just">
              <a:buFont typeface="Wingdings" pitchFamily="2" charset="2"/>
              <a:buChar char="§"/>
              <a:defRPr/>
            </a:pPr>
            <a:r>
              <a:rPr lang="hu-HU" altLang="hu-HU" sz="1400" dirty="0"/>
              <a:t>KIVÉTELES SZABÁLY: ha a vádlott részére az előkészítő ülésre szóló idézést külföldre kell kézbesíteni – Be. 499. § (4) </a:t>
            </a:r>
            <a:r>
              <a:rPr lang="hu-HU" altLang="hu-HU" sz="1400" dirty="0" err="1"/>
              <a:t>bek</a:t>
            </a:r>
            <a:r>
              <a:rPr lang="hu-HU" altLang="hu-HU" sz="1400" dirty="0"/>
              <a:t>.</a:t>
            </a:r>
          </a:p>
          <a:p>
            <a:pPr marL="0" indent="0" algn="just">
              <a:buFontTx/>
              <a:buNone/>
              <a:defRPr/>
            </a:pPr>
            <a:endParaRPr lang="hu-HU" altLang="hu-HU" sz="1800" dirty="0"/>
          </a:p>
        </p:txBody>
      </p:sp>
    </p:spTree>
    <p:extLst>
      <p:ext uri="{BB962C8B-B14F-4D97-AF65-F5344CB8AC3E}">
        <p14:creationId xmlns:p14="http://schemas.microsoft.com/office/powerpoint/2010/main" val="96114583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artalom helye 2">
            <a:extLst>
              <a:ext uri="{FF2B5EF4-FFF2-40B4-BE49-F238E27FC236}">
                <a16:creationId xmlns:a16="http://schemas.microsoft.com/office/drawing/2014/main" id="{B28F066E-7268-41E8-943B-5E9F6414F6A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475656" y="116632"/>
            <a:ext cx="7488237" cy="5761384"/>
          </a:xfrm>
        </p:spPr>
        <p:txBody>
          <a:bodyPr/>
          <a:lstStyle/>
          <a:p>
            <a:pPr marL="0" indent="0" algn="ctr">
              <a:buNone/>
              <a:defRPr/>
            </a:pPr>
            <a:r>
              <a:rPr lang="hu-HU" altLang="hu-HU" sz="2400" b="1" dirty="0"/>
              <a:t>Az előkészítő ülésen jelenlévő személyek</a:t>
            </a:r>
          </a:p>
          <a:p>
            <a:pPr marL="0" indent="0" algn="ctr">
              <a:buNone/>
              <a:defRPr/>
            </a:pPr>
            <a:endParaRPr lang="hu-HU" altLang="hu-HU" sz="1800" dirty="0"/>
          </a:p>
          <a:p>
            <a:pPr algn="just">
              <a:buFont typeface="Wingdings" pitchFamily="2" charset="2"/>
              <a:buChar char="§"/>
              <a:defRPr/>
            </a:pPr>
            <a:r>
              <a:rPr lang="hu-HU" altLang="hu-HU" sz="1800" dirty="0"/>
              <a:t>az </a:t>
            </a:r>
            <a:r>
              <a:rPr lang="hu-HU" altLang="hu-HU" sz="1800" b="1" i="1" dirty="0"/>
              <a:t>ügyész</a:t>
            </a:r>
            <a:r>
              <a:rPr lang="hu-HU" altLang="hu-HU" sz="1800" dirty="0"/>
              <a:t> jelenléte kötelező (</a:t>
            </a:r>
            <a:r>
              <a:rPr lang="hu-HU" altLang="hu-HU" sz="1800" b="1" i="1" dirty="0"/>
              <a:t>értesítés</a:t>
            </a:r>
            <a:r>
              <a:rPr lang="hu-HU" altLang="hu-HU" sz="1800" dirty="0"/>
              <a:t>)</a:t>
            </a:r>
          </a:p>
          <a:p>
            <a:pPr algn="just">
              <a:buFont typeface="Wingdings" pitchFamily="2" charset="2"/>
              <a:buChar char="§"/>
              <a:defRPr/>
            </a:pPr>
            <a:r>
              <a:rPr lang="hu-HU" altLang="hu-HU" sz="1800" dirty="0"/>
              <a:t> a </a:t>
            </a:r>
            <a:r>
              <a:rPr lang="hu-HU" altLang="hu-HU" sz="1800" b="1" i="1" dirty="0"/>
              <a:t>vádlott</a:t>
            </a:r>
            <a:r>
              <a:rPr lang="hu-HU" altLang="hu-HU" sz="1800" dirty="0"/>
              <a:t> jelenléte kötelező (Ha az ügyben több vádlott van, az előkészítő ülés vádlottanként külön-külön, az ügyek elkülönítése nélkül is megtartható.) (</a:t>
            </a:r>
            <a:r>
              <a:rPr lang="hu-HU" altLang="hu-HU" sz="1800" b="1" i="1" dirty="0"/>
              <a:t>idézéssel</a:t>
            </a:r>
            <a:r>
              <a:rPr lang="hu-HU" altLang="hu-HU" sz="1800" dirty="0"/>
              <a:t>)</a:t>
            </a:r>
          </a:p>
          <a:p>
            <a:pPr algn="just">
              <a:buFont typeface="Wingdings" pitchFamily="2" charset="2"/>
              <a:buChar char="§"/>
              <a:defRPr/>
            </a:pPr>
            <a:r>
              <a:rPr lang="hu-HU" altLang="hu-HU" sz="1800" dirty="0"/>
              <a:t>ha az eljárásban védő vesz részt (akár kötelező, akár fakultatív védelmes esetről van szó), az előkészítő ülés a </a:t>
            </a:r>
            <a:r>
              <a:rPr lang="hu-HU" altLang="hu-HU" sz="1800" b="1" i="1" dirty="0"/>
              <a:t>védő</a:t>
            </a:r>
            <a:r>
              <a:rPr lang="hu-HU" altLang="hu-HU" sz="1800" dirty="0"/>
              <a:t> távollétében nem tartható meg (</a:t>
            </a:r>
            <a:r>
              <a:rPr lang="hu-HU" altLang="hu-HU" sz="1800" b="1" i="1" dirty="0"/>
              <a:t>idézéssel</a:t>
            </a:r>
            <a:r>
              <a:rPr lang="hu-HU" altLang="hu-HU" sz="1800" dirty="0"/>
              <a:t>)</a:t>
            </a:r>
          </a:p>
          <a:p>
            <a:pPr algn="just">
              <a:buFont typeface="Wingdings" pitchFamily="2" charset="2"/>
              <a:buChar char="§"/>
              <a:defRPr/>
            </a:pPr>
            <a:r>
              <a:rPr lang="hu-HU" altLang="hu-HU" sz="1800" b="1" i="1" dirty="0"/>
              <a:t>értesíti a sértettet </a:t>
            </a:r>
            <a:r>
              <a:rPr lang="hu-HU" altLang="hu-HU" sz="1800" dirty="0"/>
              <a:t>az előkészítő ülés határnapjáról és figyelmezteti arra, hogy polgári jogi igényét előterjesztheti</a:t>
            </a:r>
          </a:p>
          <a:p>
            <a:pPr marL="0" indent="0" algn="just">
              <a:buFontTx/>
              <a:buNone/>
              <a:defRPr/>
            </a:pPr>
            <a:endParaRPr lang="hu-HU" altLang="hu-HU" sz="1800" dirty="0"/>
          </a:p>
          <a:p>
            <a:pPr marL="0" indent="0" algn="just">
              <a:buFontTx/>
              <a:buNone/>
              <a:defRPr/>
            </a:pPr>
            <a:r>
              <a:rPr lang="hu-HU" altLang="hu-HU" sz="1800" dirty="0"/>
              <a:t>Az idézést és az értesítést olyan időben kell kiadni, hogy a kézbesítésük legalább </a:t>
            </a:r>
            <a:r>
              <a:rPr lang="hu-HU" altLang="hu-HU" sz="1800" i="1" dirty="0"/>
              <a:t>tizenöt nappal</a:t>
            </a:r>
            <a:r>
              <a:rPr lang="hu-HU" altLang="hu-HU" sz="1800" dirty="0"/>
              <a:t> az előkészítő ülés előtt megtörténjen.</a:t>
            </a:r>
          </a:p>
          <a:p>
            <a:pPr marL="0" indent="0" algn="just">
              <a:buFontTx/>
              <a:buNone/>
              <a:defRPr/>
            </a:pPr>
            <a:endParaRPr lang="hu-HU" altLang="hu-HU" sz="1800" dirty="0"/>
          </a:p>
          <a:p>
            <a:pPr marL="0" indent="0" algn="just">
              <a:buFontTx/>
              <a:buNone/>
              <a:defRPr/>
            </a:pPr>
            <a:r>
              <a:rPr lang="hu-HU" altLang="hu-HU" sz="1800" dirty="0"/>
              <a:t>Ha a meg nem jelent vádlott, védő, illetve ügyész megjelenése az előkészítő ülés határnapján észszerű időn belül nem biztosítható, a bíróság az előkészítő ülést elhalasztja és az előkészítő ülés új határnapját két hónapon belülre kitűzi.</a:t>
            </a:r>
          </a:p>
        </p:txBody>
      </p:sp>
    </p:spTree>
    <p:extLst>
      <p:ext uri="{BB962C8B-B14F-4D97-AF65-F5344CB8AC3E}">
        <p14:creationId xmlns:p14="http://schemas.microsoft.com/office/powerpoint/2010/main" val="345221017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artalom helye 2">
            <a:extLst>
              <a:ext uri="{FF2B5EF4-FFF2-40B4-BE49-F238E27FC236}">
                <a16:creationId xmlns:a16="http://schemas.microsoft.com/office/drawing/2014/main" id="{1F15FCE3-0A2F-E246-A4DC-7D4970DFAB9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619250" y="115888"/>
            <a:ext cx="7345363" cy="6742112"/>
          </a:xfrm>
        </p:spPr>
        <p:txBody>
          <a:bodyPr/>
          <a:lstStyle/>
          <a:p>
            <a:pPr marL="0" indent="0" algn="ctr">
              <a:buNone/>
            </a:pPr>
            <a:r>
              <a:rPr lang="hu-HU" altLang="hu-HU" sz="1800" b="1" dirty="0"/>
              <a:t>Az előkészítő ülésre szóló idézésben a bíróság mire figyelmezteti a vádlottat?</a:t>
            </a:r>
            <a:r>
              <a:rPr lang="hu-HU" altLang="hu-HU" sz="1800" dirty="0"/>
              <a:t> </a:t>
            </a:r>
          </a:p>
          <a:p>
            <a:pPr algn="just">
              <a:buFontTx/>
              <a:buChar char="-"/>
            </a:pPr>
            <a:endParaRPr lang="hu-HU" altLang="hu-HU" sz="1800" dirty="0"/>
          </a:p>
          <a:p>
            <a:pPr algn="just">
              <a:buFontTx/>
              <a:buChar char="-"/>
            </a:pPr>
            <a:r>
              <a:rPr lang="hu-HU" altLang="hu-HU" sz="1800" dirty="0"/>
              <a:t>arra is, hogy</a:t>
            </a:r>
          </a:p>
          <a:p>
            <a:pPr marL="0" indent="0" algn="just">
              <a:buFontTx/>
              <a:buNone/>
            </a:pPr>
            <a:r>
              <a:rPr lang="hu-HU" altLang="hu-HU" sz="1800" dirty="0"/>
              <a:t>a) az előkészítő ülésen </a:t>
            </a:r>
            <a:r>
              <a:rPr lang="hu-HU" altLang="hu-HU" sz="1800" i="1" dirty="0"/>
              <a:t>beismerheti a bűnösségét </a:t>
            </a:r>
            <a:r>
              <a:rPr lang="hu-HU" altLang="hu-HU" sz="1800" dirty="0"/>
              <a:t>abban a bűncselekményben, amely miatt ellene vádat emeltek, és a beismeréssel érintett körben lemondhat a tárgyaláshoz való jogáról,</a:t>
            </a:r>
          </a:p>
          <a:p>
            <a:pPr marL="0" indent="0" algn="just">
              <a:buFontTx/>
              <a:buNone/>
            </a:pPr>
            <a:r>
              <a:rPr lang="hu-HU" altLang="hu-HU" sz="1800" dirty="0"/>
              <a:t>b) ha a bíróság </a:t>
            </a:r>
            <a:r>
              <a:rPr lang="hu-HU" altLang="hu-HU" sz="1800" i="1" dirty="0"/>
              <a:t>a bűnösség beismerésére vonatkozó nyilatkozatot elfogadja</a:t>
            </a:r>
            <a:r>
              <a:rPr lang="hu-HU" altLang="hu-HU" sz="1800" dirty="0"/>
              <a:t>, akkor a vádirati tényállás megalapozottságát és a bűnösség kérdését nem vizsgálja,</a:t>
            </a:r>
          </a:p>
          <a:p>
            <a:pPr marL="0" indent="0" algn="just">
              <a:buFontTx/>
              <a:buNone/>
            </a:pPr>
            <a:r>
              <a:rPr lang="hu-HU" altLang="hu-HU" sz="1800" dirty="0"/>
              <a:t>c) </a:t>
            </a:r>
            <a:r>
              <a:rPr lang="hu-HU" altLang="hu-HU" sz="1800" i="1" dirty="0"/>
              <a:t>ha nem ismeri be a bűnösségét</a:t>
            </a:r>
            <a:r>
              <a:rPr lang="hu-HU" altLang="hu-HU" sz="1800" dirty="0"/>
              <a:t> a váddal egyezően, akkor az előkészítő ülésen előadhatja a védekezése alapjául szolgáló tényeket és ezek bizonyítékait, valamint bizonyítás lefolytatását, illetve bizonyíték kirekesztését indítványozhatja,</a:t>
            </a:r>
          </a:p>
          <a:p>
            <a:pPr marL="0" indent="0" algn="just">
              <a:buFontTx/>
              <a:buNone/>
            </a:pPr>
            <a:r>
              <a:rPr lang="hu-HU" altLang="hu-HU" sz="1800" dirty="0"/>
              <a:t>d) az előkészítő ülést követően a bizonyítás lefolytatására, illetve bizonyíték kirekesztésére az 520. § (1)-(3) bekezdéssel ellentétesen előterjesztett indítvány esetén a bíróság a tényállás tisztázásához nem szükséges indítványt érdemi indokolás nélkül elutasíthatja, illetve a tényállás tisztázásához szükséges indítvány eljárás elhúzására alkalmas előterjesztése miatt rendbírságot szabhat ki.</a:t>
            </a:r>
          </a:p>
          <a:p>
            <a:pPr marL="0" indent="0" algn="just">
              <a:buFontTx/>
              <a:buNone/>
            </a:pPr>
            <a:endParaRPr lang="hu-HU" altLang="hu-HU" sz="1800" b="1" dirty="0"/>
          </a:p>
        </p:txBody>
      </p:sp>
    </p:spTree>
    <p:extLst>
      <p:ext uri="{BB962C8B-B14F-4D97-AF65-F5344CB8AC3E}">
        <p14:creationId xmlns:p14="http://schemas.microsoft.com/office/powerpoint/2010/main" val="410167101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>
            <a:extLst>
              <a:ext uri="{FF2B5EF4-FFF2-40B4-BE49-F238E27FC236}">
                <a16:creationId xmlns:a16="http://schemas.microsoft.com/office/drawing/2014/main" id="{55ACC682-8C3B-47DA-8AAF-3B33DA1B37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47813" y="188913"/>
            <a:ext cx="7488237" cy="6480175"/>
          </a:xfrm>
        </p:spPr>
        <p:txBody>
          <a:bodyPr/>
          <a:lstStyle/>
          <a:p>
            <a:pPr marL="0" indent="0" algn="ctr">
              <a:buNone/>
              <a:defRPr/>
            </a:pPr>
            <a:r>
              <a:rPr lang="hu-HU" sz="2400" b="1" dirty="0"/>
              <a:t>Az előkészítő ülés menete</a:t>
            </a:r>
          </a:p>
          <a:p>
            <a:pPr marL="0" indent="0" algn="just">
              <a:buNone/>
              <a:defRPr/>
            </a:pPr>
            <a:endParaRPr lang="hu-HU" sz="1200" dirty="0"/>
          </a:p>
          <a:p>
            <a:pPr marL="0" indent="0" algn="just">
              <a:buNone/>
              <a:defRPr/>
            </a:pPr>
            <a:r>
              <a:rPr lang="hu-HU" sz="1200" dirty="0"/>
              <a:t>ha az előkészítő ülés megtartásának nincs akadálya, az előkészítő ülés megkezdése után</a:t>
            </a:r>
          </a:p>
          <a:p>
            <a:pPr marL="0" indent="0" algn="just">
              <a:buNone/>
              <a:defRPr/>
            </a:pPr>
            <a:endParaRPr lang="hu-HU" sz="1200" dirty="0"/>
          </a:p>
          <a:p>
            <a:pPr marL="0" indent="0" algn="just">
              <a:buNone/>
              <a:defRPr/>
            </a:pPr>
            <a:r>
              <a:rPr lang="hu-HU" sz="1600" b="1" dirty="0"/>
              <a:t>I. A bíróság felhívására az ügyész </a:t>
            </a:r>
          </a:p>
          <a:p>
            <a:pPr algn="just">
              <a:buFont typeface="Wingdings" pitchFamily="2" charset="2"/>
              <a:buChar char="§"/>
              <a:defRPr/>
            </a:pPr>
            <a:r>
              <a:rPr lang="hu-HU" sz="1200" dirty="0"/>
              <a:t>ismerteti a vád lényegét – ez a vádlott vagy - a vádlott hozzájárulásával - a védő indítványára mellőzhető, </a:t>
            </a:r>
          </a:p>
          <a:p>
            <a:pPr algn="just">
              <a:buFont typeface="Wingdings" pitchFamily="2" charset="2"/>
              <a:buChar char="§"/>
              <a:defRPr/>
            </a:pPr>
            <a:r>
              <a:rPr lang="hu-HU" sz="1200" dirty="0"/>
              <a:t>megjelöli a vádat alátámasztó bizonyítási eszközeit</a:t>
            </a:r>
          </a:p>
          <a:p>
            <a:pPr algn="just">
              <a:buFont typeface="Wingdings" pitchFamily="2" charset="2"/>
              <a:buChar char="§"/>
              <a:defRPr/>
            </a:pPr>
            <a:r>
              <a:rPr lang="hu-HU" sz="1200" dirty="0"/>
              <a:t> indítványt tehet a büntetés vagy intézkedés mértékére, illetve tartamára is arra az esetre, ha a terhelt az előkészítő ülésen a bűncselekmény elkövetését beismeri.</a:t>
            </a:r>
          </a:p>
          <a:p>
            <a:pPr marL="0" indent="0" algn="just">
              <a:buNone/>
              <a:defRPr/>
            </a:pPr>
            <a:endParaRPr lang="hu-HU" sz="1200" dirty="0"/>
          </a:p>
          <a:p>
            <a:pPr marL="0" indent="0" algn="just">
              <a:buFontTx/>
              <a:buNone/>
              <a:defRPr/>
            </a:pPr>
            <a:r>
              <a:rPr lang="hu-HU" sz="1400" b="1" dirty="0"/>
              <a:t>II.A bíróság a vádlottat kihallgatja  </a:t>
            </a:r>
            <a:r>
              <a:rPr lang="hu-HU" sz="1200" dirty="0"/>
              <a:t>(Be. XXX. Fejezete – általános kihallgatási szabályok alapján)</a:t>
            </a:r>
          </a:p>
          <a:p>
            <a:pPr algn="just">
              <a:buFont typeface="Wingdings" pitchFamily="2" charset="2"/>
              <a:buChar char="§"/>
              <a:defRPr/>
            </a:pPr>
            <a:r>
              <a:rPr lang="hu-HU" sz="1200" dirty="0"/>
              <a:t>kihallgatás megkezdésekor: terhelti figyelmeztetés + figyelmezteti mind arra, amire az előkészítő ülésre szóló idézésben figyelmeztette a vádlottat</a:t>
            </a:r>
          </a:p>
          <a:p>
            <a:pPr algn="just">
              <a:buFont typeface="Wingdings" pitchFamily="2" charset="2"/>
              <a:buChar char="§"/>
              <a:defRPr/>
            </a:pPr>
            <a:r>
              <a:rPr lang="hu-HU" sz="1200" dirty="0"/>
              <a:t>a bíróság kérdést intéz a vádlotthoz, hogy beismeri-e a bűnösségét a vád tárgyává tett bűncselekményben</a:t>
            </a:r>
          </a:p>
          <a:p>
            <a:pPr algn="just">
              <a:buFont typeface="Wingdings" pitchFamily="2" charset="2"/>
              <a:buChar char="§"/>
              <a:defRPr/>
            </a:pPr>
            <a:r>
              <a:rPr lang="hu-HU" sz="1200" dirty="0"/>
              <a:t>bíróság tagjainak kérdései:</a:t>
            </a:r>
          </a:p>
          <a:p>
            <a:pPr lvl="1" algn="just">
              <a:buFont typeface="Arial" panose="020B0604020202020204" pitchFamily="34" charset="0"/>
              <a:buChar char="•"/>
              <a:defRPr/>
            </a:pPr>
            <a:r>
              <a:rPr lang="hu-HU" sz="1050" dirty="0"/>
              <a:t>az ügyészhez, </a:t>
            </a:r>
          </a:p>
          <a:p>
            <a:pPr lvl="1" algn="just">
              <a:buFont typeface="Arial" panose="020B0604020202020204" pitchFamily="34" charset="0"/>
              <a:buChar char="•"/>
              <a:defRPr/>
            </a:pPr>
            <a:r>
              <a:rPr lang="hu-HU" sz="1050" dirty="0"/>
              <a:t>a vádlotthoz, </a:t>
            </a:r>
          </a:p>
          <a:p>
            <a:pPr lvl="1" algn="just">
              <a:buFont typeface="Arial" panose="020B0604020202020204" pitchFamily="34" charset="0"/>
              <a:buChar char="•"/>
              <a:defRPr/>
            </a:pPr>
            <a:r>
              <a:rPr lang="hu-HU" sz="1050" dirty="0"/>
              <a:t>a polgári jogi igény tekintetében a magánfélhez </a:t>
            </a:r>
          </a:p>
          <a:p>
            <a:pPr marL="457200" lvl="1" indent="0" algn="just">
              <a:buFontTx/>
              <a:buNone/>
              <a:defRPr/>
            </a:pPr>
            <a:endParaRPr lang="hu-HU" sz="1050" dirty="0"/>
          </a:p>
          <a:p>
            <a:pPr marL="57150" indent="0" algn="just">
              <a:buNone/>
              <a:defRPr/>
            </a:pPr>
            <a:r>
              <a:rPr lang="hu-HU" sz="1200" dirty="0"/>
              <a:t>A vádlotthoz az ügyész, a védő, és a polgári jogi igény tekintetében a magánfél is intézhet kérdést. </a:t>
            </a:r>
            <a:br>
              <a:rPr lang="hu-HU" sz="1200" dirty="0"/>
            </a:br>
            <a:r>
              <a:rPr lang="hu-HU" sz="1200" dirty="0"/>
              <a:t>Az ügyészhez intézendő kérdésre a vádlott és a védő indítványt tehet</a:t>
            </a:r>
            <a:r>
              <a:rPr lang="hu-HU" sz="1450" dirty="0"/>
              <a:t>.</a:t>
            </a:r>
          </a:p>
          <a:p>
            <a:pPr marL="457200" lvl="1" indent="0" algn="just">
              <a:buNone/>
              <a:defRPr/>
            </a:pPr>
            <a:endParaRPr lang="hu-HU" sz="1100" b="1" dirty="0">
              <a:solidFill>
                <a:srgbClr val="FF0000"/>
              </a:solidFill>
            </a:endParaRPr>
          </a:p>
          <a:p>
            <a:pPr marL="0" indent="0" algn="just">
              <a:buNone/>
              <a:defRPr/>
            </a:pPr>
            <a:endParaRPr lang="hu-HU" sz="1200" dirty="0"/>
          </a:p>
        </p:txBody>
      </p:sp>
      <p:sp>
        <p:nvSpPr>
          <p:cNvPr id="2" name="Szövegdoboz 1">
            <a:extLst>
              <a:ext uri="{FF2B5EF4-FFF2-40B4-BE49-F238E27FC236}">
                <a16:creationId xmlns:a16="http://schemas.microsoft.com/office/drawing/2014/main" id="{B690413C-F3CA-7D4E-AD5A-1C1FFDFC906A}"/>
              </a:ext>
            </a:extLst>
          </p:cNvPr>
          <p:cNvSpPr txBox="1"/>
          <p:nvPr/>
        </p:nvSpPr>
        <p:spPr>
          <a:xfrm>
            <a:off x="1331640" y="5503753"/>
            <a:ext cx="7128792" cy="1354217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lvl="1" algn="ctr">
              <a:defRPr/>
            </a:pPr>
            <a:r>
              <a:rPr lang="hu-HU" sz="1600" b="1" dirty="0">
                <a:solidFill>
                  <a:srgbClr val="FF0000"/>
                </a:solidFill>
              </a:rPr>
              <a:t>III.</a:t>
            </a:r>
          </a:p>
          <a:p>
            <a:pPr lvl="1" algn="ctr">
              <a:defRPr/>
            </a:pPr>
            <a:r>
              <a:rPr lang="hu-HU" altLang="hu-HU" sz="1600" b="1" dirty="0">
                <a:solidFill>
                  <a:srgbClr val="FF0000"/>
                </a:solidFill>
              </a:rPr>
              <a:t>Eljárás a bűnösség beismerése esetén – Be. 504-505. §</a:t>
            </a:r>
          </a:p>
          <a:p>
            <a:pPr lvl="1" algn="ctr">
              <a:defRPr/>
            </a:pPr>
            <a:r>
              <a:rPr lang="hu-HU" altLang="hu-HU" sz="1600" b="1" dirty="0">
                <a:solidFill>
                  <a:srgbClr val="FF0000"/>
                </a:solidFill>
              </a:rPr>
              <a:t>VAGY</a:t>
            </a:r>
          </a:p>
          <a:p>
            <a:pPr lvl="1" algn="ctr">
              <a:defRPr/>
            </a:pPr>
            <a:r>
              <a:rPr lang="hu-HU" altLang="hu-HU" sz="1600" b="1" dirty="0">
                <a:solidFill>
                  <a:srgbClr val="FF0000"/>
                </a:solidFill>
              </a:rPr>
              <a:t>Eljárás a bűnösség be nem ismerése esetén Be. 506-508. §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19151992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Cím 1">
            <a:extLst>
              <a:ext uri="{FF2B5EF4-FFF2-40B4-BE49-F238E27FC236}">
                <a16:creationId xmlns:a16="http://schemas.microsoft.com/office/drawing/2014/main" id="{69BDAB6B-189B-4547-9905-FF959A44309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19250" y="260350"/>
            <a:ext cx="7345363" cy="419100"/>
          </a:xfrm>
        </p:spPr>
        <p:txBody>
          <a:bodyPr/>
          <a:lstStyle/>
          <a:p>
            <a:r>
              <a:rPr lang="hu-HU" altLang="hu-HU" sz="2400" b="1" dirty="0"/>
              <a:t>Egyéb szabályok</a:t>
            </a:r>
          </a:p>
        </p:txBody>
      </p:sp>
      <p:sp>
        <p:nvSpPr>
          <p:cNvPr id="21507" name="Tartalom helye 2">
            <a:extLst>
              <a:ext uri="{FF2B5EF4-FFF2-40B4-BE49-F238E27FC236}">
                <a16:creationId xmlns:a16="http://schemas.microsoft.com/office/drawing/2014/main" id="{542DC518-14E4-4478-8C48-89B901B732EA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619250" y="981075"/>
            <a:ext cx="7345363" cy="5400675"/>
          </a:xfrm>
        </p:spPr>
        <p:txBody>
          <a:bodyPr/>
          <a:lstStyle/>
          <a:p>
            <a:pPr marL="514350" indent="-514350" algn="just">
              <a:buFontTx/>
              <a:buAutoNum type="romanUcPeriod"/>
              <a:defRPr/>
            </a:pPr>
            <a:r>
              <a:rPr lang="hu-HU" altLang="hu-HU" sz="1800" b="1" dirty="0"/>
              <a:t>A tárgyalás kitűzése</a:t>
            </a:r>
            <a:r>
              <a:rPr lang="hu-HU" altLang="hu-HU" sz="1800" dirty="0"/>
              <a:t>: a bíróság legkésőbb az előkészítő ülés berekesztésétől számított egy hónapon belül </a:t>
            </a:r>
          </a:p>
          <a:p>
            <a:pPr algn="just">
              <a:buFont typeface="Wingdings" pitchFamily="2" charset="2"/>
              <a:buChar char="§"/>
              <a:defRPr/>
            </a:pPr>
            <a:r>
              <a:rPr lang="hu-HU" altLang="hu-HU" sz="1800" dirty="0"/>
              <a:t>megvizsgálja a bizonyítási indítványokat, </a:t>
            </a:r>
          </a:p>
          <a:p>
            <a:pPr algn="just">
              <a:buFont typeface="Wingdings" pitchFamily="2" charset="2"/>
              <a:buChar char="§"/>
              <a:defRPr/>
            </a:pPr>
            <a:r>
              <a:rPr lang="hu-HU" altLang="hu-HU" sz="1800" dirty="0"/>
              <a:t>kitűzi a tárgyalás határnapját és </a:t>
            </a:r>
          </a:p>
          <a:p>
            <a:pPr algn="just">
              <a:buFont typeface="Wingdings" pitchFamily="2" charset="2"/>
              <a:buChar char="§"/>
              <a:defRPr/>
            </a:pPr>
            <a:r>
              <a:rPr lang="hu-HU" altLang="hu-HU" sz="1800" dirty="0"/>
              <a:t>gondoskodik a tárgyalás megtartásának feltételeiről, </a:t>
            </a:r>
          </a:p>
          <a:p>
            <a:pPr algn="just">
              <a:buFont typeface="Wingdings" pitchFamily="2" charset="2"/>
              <a:buChar char="§"/>
              <a:defRPr/>
            </a:pPr>
            <a:r>
              <a:rPr lang="hu-HU" altLang="hu-HU" sz="1800" dirty="0"/>
              <a:t>gondoskodik az idézésekről és értesítésekről.</a:t>
            </a:r>
          </a:p>
          <a:p>
            <a:pPr marL="0" indent="0" algn="just">
              <a:buFontTx/>
              <a:buNone/>
              <a:defRPr/>
            </a:pPr>
            <a:endParaRPr lang="hu-HU" altLang="hu-HU" sz="1800" dirty="0"/>
          </a:p>
          <a:p>
            <a:pPr algn="just">
              <a:buFontTx/>
              <a:buChar char="-"/>
              <a:defRPr/>
            </a:pPr>
            <a:r>
              <a:rPr lang="hu-HU" altLang="hu-HU" sz="1800" i="1" dirty="0"/>
              <a:t>hová kell a tárgyalást kitűzni</a:t>
            </a:r>
            <a:r>
              <a:rPr lang="hu-HU" altLang="hu-HU" sz="1800" dirty="0"/>
              <a:t>?</a:t>
            </a:r>
          </a:p>
          <a:p>
            <a:pPr algn="just">
              <a:buFont typeface="Wingdings" pitchFamily="2" charset="2"/>
              <a:buChar char="§"/>
              <a:defRPr/>
            </a:pPr>
            <a:r>
              <a:rPr lang="hu-HU" altLang="hu-HU" sz="1800" dirty="0"/>
              <a:t>rendszerint a bíróság hivatalos helyiségébe</a:t>
            </a:r>
          </a:p>
          <a:p>
            <a:pPr algn="just">
              <a:buFont typeface="Wingdings" pitchFamily="2" charset="2"/>
              <a:buChar char="§"/>
              <a:defRPr/>
            </a:pPr>
            <a:r>
              <a:rPr lang="hu-HU" altLang="hu-HU" sz="1800" dirty="0"/>
              <a:t>az illetékességi területén kívüli helyre is kitűzheti</a:t>
            </a:r>
          </a:p>
          <a:p>
            <a:pPr marL="0" indent="0" algn="just">
              <a:buFontTx/>
              <a:buNone/>
              <a:defRPr/>
            </a:pPr>
            <a:endParaRPr lang="hu-HU" altLang="hu-HU" sz="1800" dirty="0"/>
          </a:p>
          <a:p>
            <a:pPr algn="just">
              <a:buFontTx/>
              <a:buChar char="-"/>
              <a:defRPr/>
            </a:pPr>
            <a:r>
              <a:rPr lang="hu-HU" altLang="hu-HU" sz="1800" i="1" dirty="0"/>
              <a:t>több vagy folytatólagos tárgyalási határnap kitűzése</a:t>
            </a:r>
            <a:r>
              <a:rPr lang="hu-HU" altLang="hu-HU" sz="1800" dirty="0"/>
              <a:t>: ha a lefolytatandó bizonyítási eljárás nagy terjedelme miatt nyilvánvaló, hogy az ügyet egy tárgyalási napon nem lehet befejezni</a:t>
            </a:r>
          </a:p>
          <a:p>
            <a:pPr algn="just">
              <a:buFontTx/>
              <a:buChar char="-"/>
              <a:defRPr/>
            </a:pPr>
            <a:r>
              <a:rPr lang="hu-HU" altLang="hu-HU" sz="1800" dirty="0"/>
              <a:t>A bíróság a kitűzött tárgyalást fontos okból elhalaszthatja.</a:t>
            </a:r>
          </a:p>
        </p:txBody>
      </p:sp>
    </p:spTree>
    <p:extLst>
      <p:ext uri="{BB962C8B-B14F-4D97-AF65-F5344CB8AC3E}">
        <p14:creationId xmlns:p14="http://schemas.microsoft.com/office/powerpoint/2010/main" val="38437793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artalom helye 2">
            <a:extLst>
              <a:ext uri="{FF2B5EF4-FFF2-40B4-BE49-F238E27FC236}">
                <a16:creationId xmlns:a16="http://schemas.microsoft.com/office/drawing/2014/main" id="{9B5099D9-9CDA-4FFE-9887-B10030D7920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547813" y="333375"/>
            <a:ext cx="7488237" cy="6408738"/>
          </a:xfrm>
        </p:spPr>
        <p:txBody>
          <a:bodyPr/>
          <a:lstStyle/>
          <a:p>
            <a:pPr marL="0" indent="0" algn="ctr">
              <a:buNone/>
              <a:defRPr/>
            </a:pPr>
            <a:r>
              <a:rPr lang="hu-HU" altLang="hu-HU" sz="2400" b="1" dirty="0"/>
              <a:t>A tárgyalás előkészítése az ítélőbíróság feladata.</a:t>
            </a:r>
          </a:p>
          <a:p>
            <a:pPr algn="just">
              <a:buFontTx/>
              <a:buChar char="-"/>
              <a:defRPr/>
            </a:pPr>
            <a:endParaRPr lang="hu-HU" altLang="hu-HU" sz="2000" dirty="0"/>
          </a:p>
          <a:p>
            <a:pPr algn="just">
              <a:buFontTx/>
              <a:buChar char="-"/>
              <a:defRPr/>
            </a:pPr>
            <a:endParaRPr lang="hu-HU" altLang="hu-HU" sz="2000" dirty="0"/>
          </a:p>
          <a:p>
            <a:pPr algn="just">
              <a:buFontTx/>
              <a:buChar char="-"/>
              <a:defRPr/>
            </a:pPr>
            <a:endParaRPr lang="hu-HU" altLang="hu-HU" sz="2000" dirty="0"/>
          </a:p>
          <a:p>
            <a:pPr algn="just">
              <a:buFontTx/>
              <a:buChar char="-"/>
              <a:defRPr/>
            </a:pPr>
            <a:endParaRPr lang="hu-HU" altLang="hu-HU" sz="2000" dirty="0"/>
          </a:p>
          <a:p>
            <a:pPr algn="just">
              <a:buFont typeface="Arial" panose="020B0604020202020204" pitchFamily="34" charset="0"/>
              <a:buChar char="•"/>
              <a:defRPr/>
            </a:pPr>
            <a:endParaRPr lang="hu-HU" altLang="hu-HU" sz="2000" dirty="0"/>
          </a:p>
          <a:p>
            <a:pPr algn="just">
              <a:buFont typeface="Arial" panose="020B0604020202020204" pitchFamily="34" charset="0"/>
              <a:buChar char="•"/>
              <a:defRPr/>
            </a:pPr>
            <a:r>
              <a:rPr lang="hu-HU" altLang="hu-HU" sz="2000" dirty="0"/>
              <a:t>Intézkedések vádirat alapján</a:t>
            </a:r>
          </a:p>
          <a:p>
            <a:pPr lvl="1" algn="just">
              <a:buFont typeface="Wingdings" pitchFamily="2" charset="2"/>
              <a:buChar char="§"/>
              <a:defRPr/>
            </a:pPr>
            <a:r>
              <a:rPr lang="hu-HU" altLang="hu-HU" sz="1600" dirty="0"/>
              <a:t>9 feladat (</a:t>
            </a:r>
          </a:p>
          <a:p>
            <a:pPr lvl="1" algn="just">
              <a:buFont typeface="Wingdings" pitchFamily="2" charset="2"/>
              <a:buChar char="§"/>
              <a:defRPr/>
            </a:pPr>
            <a:r>
              <a:rPr lang="hu-HU" altLang="hu-HU" sz="1600" dirty="0"/>
              <a:t>a vádirat közlése</a:t>
            </a:r>
          </a:p>
          <a:p>
            <a:pPr lvl="1" algn="just">
              <a:buFont typeface="Wingdings" pitchFamily="2" charset="2"/>
              <a:buChar char="§"/>
              <a:defRPr/>
            </a:pPr>
            <a:r>
              <a:rPr lang="hu-HU" altLang="hu-HU" sz="1600" dirty="0"/>
              <a:t>Intézkedés eljárási cselekmény elvégzése iránt        </a:t>
            </a:r>
          </a:p>
          <a:p>
            <a:pPr algn="just">
              <a:buFont typeface="Arial" panose="020B0604020202020204" pitchFamily="34" charset="0"/>
              <a:buChar char="•"/>
              <a:defRPr/>
            </a:pPr>
            <a:r>
              <a:rPr lang="hu-HU" altLang="hu-HU" sz="2000" dirty="0"/>
              <a:t>Egyéb szabályok</a:t>
            </a:r>
          </a:p>
          <a:p>
            <a:pPr lvl="1" algn="just">
              <a:buFont typeface="Wingdings" pitchFamily="2" charset="2"/>
              <a:buChar char="§"/>
              <a:defRPr/>
            </a:pPr>
            <a:r>
              <a:rPr lang="hu-HU" altLang="hu-HU" sz="1600" dirty="0"/>
              <a:t>A tárgyalás kitűzése</a:t>
            </a:r>
          </a:p>
          <a:p>
            <a:pPr lvl="1" algn="just">
              <a:buFont typeface="Wingdings" pitchFamily="2" charset="2"/>
              <a:buChar char="§"/>
              <a:defRPr/>
            </a:pPr>
            <a:r>
              <a:rPr lang="hu-HU" altLang="hu-HU" sz="1600" dirty="0"/>
              <a:t>Idézés és értesítés a tárgyalásra</a:t>
            </a:r>
          </a:p>
          <a:p>
            <a:pPr lvl="1" algn="just">
              <a:buFont typeface="Wingdings" pitchFamily="2" charset="2"/>
              <a:buChar char="§"/>
              <a:defRPr/>
            </a:pPr>
            <a:r>
              <a:rPr lang="hu-HU" altLang="hu-HU" sz="1600" dirty="0"/>
              <a:t>Határozat a tárgyalás kitűzése után – Be. 511. §</a:t>
            </a:r>
          </a:p>
          <a:p>
            <a:pPr lvl="1" algn="just">
              <a:buFont typeface="Wingdings" pitchFamily="2" charset="2"/>
              <a:buChar char="§"/>
              <a:defRPr/>
            </a:pPr>
            <a:r>
              <a:rPr lang="hu-HU" altLang="hu-HU" sz="1600" dirty="0"/>
              <a:t>A bíróság jogköre (1. tanács; 2. tanács elnök; 3. bírósági titkár eljárása) – Be. 512. §</a:t>
            </a:r>
          </a:p>
          <a:p>
            <a:pPr lvl="1" algn="just">
              <a:buFont typeface="Wingdings" pitchFamily="2" charset="2"/>
              <a:buChar char="§"/>
              <a:defRPr/>
            </a:pPr>
            <a:r>
              <a:rPr lang="hu-HU" altLang="hu-HU" sz="1600" dirty="0"/>
              <a:t>Jogorvoslat – Be. 513. §</a:t>
            </a:r>
          </a:p>
          <a:p>
            <a:pPr marL="0" indent="0" algn="just">
              <a:buFontTx/>
              <a:buNone/>
              <a:defRPr/>
            </a:pPr>
            <a:endParaRPr lang="hu-HU" altLang="hu-HU" sz="2000" dirty="0"/>
          </a:p>
          <a:p>
            <a:pPr marL="0" indent="0" algn="just">
              <a:buFontTx/>
              <a:buNone/>
              <a:defRPr/>
            </a:pPr>
            <a:endParaRPr lang="hu-HU" altLang="hu-HU" sz="2000" dirty="0"/>
          </a:p>
        </p:txBody>
      </p:sp>
      <p:sp>
        <p:nvSpPr>
          <p:cNvPr id="2" name="Szövegdoboz 1">
            <a:extLst>
              <a:ext uri="{FF2B5EF4-FFF2-40B4-BE49-F238E27FC236}">
                <a16:creationId xmlns:a16="http://schemas.microsoft.com/office/drawing/2014/main" id="{AD3FCABD-CF56-6949-A247-DC80762528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31640" y="1563688"/>
            <a:ext cx="3600449" cy="923330"/>
          </a:xfrm>
          <a:prstGeom prst="rect">
            <a:avLst/>
          </a:pr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hu-HU" altLang="hu-HU" sz="1800" dirty="0"/>
          </a:p>
          <a:p>
            <a:pPr algn="ctr">
              <a:spcBef>
                <a:spcPct val="0"/>
              </a:spcBef>
              <a:buFontTx/>
              <a:buNone/>
            </a:pPr>
            <a:r>
              <a:rPr lang="hu-HU" altLang="hu-HU" sz="1800" i="1" dirty="0"/>
              <a:t>„ADMINISZTRATÍV TEENDŐK”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hu-HU" altLang="hu-HU" sz="1800" dirty="0"/>
          </a:p>
        </p:txBody>
      </p:sp>
      <p:sp>
        <p:nvSpPr>
          <p:cNvPr id="4100" name="Szövegdoboz 2">
            <a:extLst>
              <a:ext uri="{FF2B5EF4-FFF2-40B4-BE49-F238E27FC236}">
                <a16:creationId xmlns:a16="http://schemas.microsoft.com/office/drawing/2014/main" id="{B14AB845-8829-4243-B9E0-FA19AE439A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92725" y="1563688"/>
            <a:ext cx="3600450" cy="923925"/>
          </a:xfrm>
          <a:prstGeom prst="rect">
            <a:avLst/>
          </a:pr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hu-HU" altLang="hu-HU" sz="1800" dirty="0"/>
              <a:t>A bírósági eljárás tényleges előkészítése = tárgyalás érdemi előkészítése</a:t>
            </a:r>
          </a:p>
        </p:txBody>
      </p:sp>
      <p:sp>
        <p:nvSpPr>
          <p:cNvPr id="4103" name="Szövegdoboz 8">
            <a:extLst>
              <a:ext uri="{FF2B5EF4-FFF2-40B4-BE49-F238E27FC236}">
                <a16:creationId xmlns:a16="http://schemas.microsoft.com/office/drawing/2014/main" id="{B552B6DD-6C59-E04C-B060-1F204211CA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59450" y="2708275"/>
            <a:ext cx="29162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hu-HU" altLang="hu-HU" sz="1800" b="1" dirty="0"/>
              <a:t> előkészítő ülés</a:t>
            </a:r>
          </a:p>
        </p:txBody>
      </p:sp>
      <p:sp>
        <p:nvSpPr>
          <p:cNvPr id="3" name="Balra-felfelé nyíl 2">
            <a:extLst>
              <a:ext uri="{FF2B5EF4-FFF2-40B4-BE49-F238E27FC236}">
                <a16:creationId xmlns:a16="http://schemas.microsoft.com/office/drawing/2014/main" id="{12715846-E8C9-1346-B814-C701EFB2EF9D}"/>
              </a:ext>
            </a:extLst>
          </p:cNvPr>
          <p:cNvSpPr/>
          <p:nvPr/>
        </p:nvSpPr>
        <p:spPr>
          <a:xfrm rot="13544937">
            <a:off x="4615500" y="824877"/>
            <a:ext cx="993813" cy="974715"/>
          </a:xfrm>
          <a:prstGeom prst="leftUp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0511161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>
            <a:extLst>
              <a:ext uri="{FF2B5EF4-FFF2-40B4-BE49-F238E27FC236}">
                <a16:creationId xmlns:a16="http://schemas.microsoft.com/office/drawing/2014/main" id="{6EE61386-046E-47F7-8E08-6859B387D5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19250" y="188913"/>
            <a:ext cx="7345363" cy="6553200"/>
          </a:xfrm>
        </p:spPr>
        <p:txBody>
          <a:bodyPr/>
          <a:lstStyle/>
          <a:p>
            <a:pPr marL="0" indent="0" algn="just">
              <a:buFontTx/>
              <a:buNone/>
              <a:defRPr/>
            </a:pPr>
            <a:r>
              <a:rPr lang="hu-HU" sz="1800" b="1" dirty="0"/>
              <a:t>II. Idézés és értesítés  a tárgyalásra</a:t>
            </a:r>
            <a:r>
              <a:rPr lang="hu-HU" sz="1800" dirty="0"/>
              <a:t>:</a:t>
            </a:r>
          </a:p>
          <a:p>
            <a:pPr algn="just">
              <a:buFontTx/>
              <a:buChar char="-"/>
              <a:defRPr/>
            </a:pPr>
            <a:r>
              <a:rPr lang="hu-HU" sz="1800" dirty="0"/>
              <a:t>idézettek köre: Be. 510. § (1) </a:t>
            </a:r>
            <a:r>
              <a:rPr lang="hu-HU" sz="1800" dirty="0" err="1"/>
              <a:t>bek</a:t>
            </a:r>
            <a:r>
              <a:rPr lang="hu-HU" sz="1800" dirty="0"/>
              <a:t>. </a:t>
            </a:r>
            <a:r>
              <a:rPr lang="hu-HU" sz="1800" dirty="0">
                <a:sym typeface="Wingdings" panose="05000000000000000000" pitchFamily="2" charset="2"/>
              </a:rPr>
              <a:t> </a:t>
            </a:r>
            <a:r>
              <a:rPr lang="hu-HU" sz="1800" b="1" dirty="0">
                <a:sym typeface="Wingdings" panose="05000000000000000000" pitchFamily="2" charset="2"/>
              </a:rPr>
              <a:t>tárgyalási időköz</a:t>
            </a:r>
            <a:r>
              <a:rPr lang="hu-HU" sz="1800" dirty="0">
                <a:sym typeface="Wingdings" panose="05000000000000000000" pitchFamily="2" charset="2"/>
              </a:rPr>
              <a:t>: a vádlottnak és a védőnek az idézést legalább nyolc nappal a tárgyalás előtt kell kézbesíteni </a:t>
            </a:r>
            <a:endParaRPr lang="hu-HU" sz="1800" dirty="0"/>
          </a:p>
          <a:p>
            <a:pPr algn="just">
              <a:buFontTx/>
              <a:buChar char="-"/>
              <a:defRPr/>
            </a:pPr>
            <a:r>
              <a:rPr lang="hu-HU" sz="1800" dirty="0"/>
              <a:t>értesítettek köre: Be. 510. § (2) </a:t>
            </a:r>
            <a:r>
              <a:rPr lang="hu-HU" sz="1800" dirty="0" err="1"/>
              <a:t>bek</a:t>
            </a:r>
            <a:r>
              <a:rPr lang="hu-HU" sz="1800" dirty="0"/>
              <a:t>. </a:t>
            </a:r>
            <a:r>
              <a:rPr lang="hu-HU" sz="1800" dirty="0">
                <a:sym typeface="Wingdings" panose="05000000000000000000" pitchFamily="2" charset="2"/>
              </a:rPr>
              <a:t> az értesítést olyan időben kell kiadni, hogy a kézbesítése legalább nyolc nappal a tárgyalás előtt megtörténjen</a:t>
            </a:r>
            <a:endParaRPr lang="hu-HU" sz="1800" dirty="0"/>
          </a:p>
          <a:p>
            <a:pPr marL="0" indent="0" algn="just">
              <a:buFontTx/>
              <a:buNone/>
              <a:defRPr/>
            </a:pPr>
            <a:endParaRPr lang="hu-HU" sz="1800" dirty="0"/>
          </a:p>
          <a:p>
            <a:pPr marL="0" indent="0" algn="just">
              <a:buFontTx/>
              <a:buNone/>
              <a:defRPr/>
            </a:pPr>
            <a:r>
              <a:rPr lang="hu-HU" sz="1800" dirty="0"/>
              <a:t>+ az idézésben vagy az értesítésben a sértettet, illetve a vagyoni érdekeltet felhívja arra, hogy bizonyítási indítványaikat késedelem nélkül, a tárgyalás előtt tegyék meg</a:t>
            </a:r>
          </a:p>
          <a:p>
            <a:pPr marL="0" indent="0" algn="just">
              <a:buFontTx/>
              <a:buNone/>
              <a:defRPr/>
            </a:pPr>
            <a:endParaRPr lang="hu-HU" sz="1800" dirty="0"/>
          </a:p>
          <a:p>
            <a:pPr marL="0" indent="0" algn="just">
              <a:buFontTx/>
              <a:buNone/>
              <a:defRPr/>
            </a:pPr>
            <a:r>
              <a:rPr lang="hu-HU" sz="1800" dirty="0"/>
              <a:t>+ az értesítéssel, illetve az idézéssel egyidejűleg tájékoztatja az ügyészséget, a vádlottat és a védőt arról, hogy a bíróság a kitűzött határnapon milyen bizonyítás felvételét tervezi </a:t>
            </a:r>
            <a:r>
              <a:rPr lang="hu-HU" sz="1800" dirty="0">
                <a:sym typeface="Wingdings" panose="05000000000000000000" pitchFamily="2" charset="2"/>
              </a:rPr>
              <a:t> egyszerre szolgálja a bizonyítási eljárások koncentrált lefolytatását és az ügyfélközpontú igazságszolgáltatás modelljének megerősítését</a:t>
            </a:r>
            <a:endParaRPr lang="hu-HU" sz="1800" dirty="0"/>
          </a:p>
        </p:txBody>
      </p:sp>
    </p:spTree>
    <p:extLst>
      <p:ext uri="{BB962C8B-B14F-4D97-AF65-F5344CB8AC3E}">
        <p14:creationId xmlns:p14="http://schemas.microsoft.com/office/powerpoint/2010/main" val="354719512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43608" y="1412776"/>
            <a:ext cx="4419600" cy="1440160"/>
          </a:xfrm>
        </p:spPr>
        <p:txBody>
          <a:bodyPr/>
          <a:lstStyle/>
          <a:p>
            <a:r>
              <a:rPr lang="hu-HU" dirty="0"/>
              <a:t>KÖSZÖNÖM </a:t>
            </a:r>
            <a:br>
              <a:rPr lang="hu-HU" dirty="0"/>
            </a:br>
            <a:r>
              <a:rPr lang="hu-HU" dirty="0"/>
              <a:t>A FIGYELMET!</a:t>
            </a:r>
            <a:br>
              <a:rPr lang="hu-HU" dirty="0"/>
            </a:br>
            <a:br>
              <a:rPr lang="hu-HU" dirty="0"/>
            </a:br>
            <a:br>
              <a:rPr lang="hu-HU" dirty="0"/>
            </a:br>
            <a:endParaRPr lang="hu-HU" dirty="0"/>
          </a:p>
        </p:txBody>
      </p:sp>
      <p:sp>
        <p:nvSpPr>
          <p:cNvPr id="3" name="Cím 1">
            <a:extLst>
              <a:ext uri="{FF2B5EF4-FFF2-40B4-BE49-F238E27FC236}">
                <a16:creationId xmlns:a16="http://schemas.microsoft.com/office/drawing/2014/main" id="{70D842E3-E868-42B6-9CC0-642DE97DE470}"/>
              </a:ext>
            </a:extLst>
          </p:cNvPr>
          <p:cNvSpPr txBox="1">
            <a:spLocks/>
          </p:cNvSpPr>
          <p:nvPr/>
        </p:nvSpPr>
        <p:spPr bwMode="auto">
          <a:xfrm>
            <a:off x="-108520" y="4719262"/>
            <a:ext cx="5819666" cy="1440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 cap="all" baseline="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ctr" defTabSz="914400"/>
            <a:r>
              <a:rPr lang="hu-HU" sz="1800" dirty="0"/>
              <a:t>Jelen tananyag a Szegedi Tudományegyetemen készült az Európai Unió támogatásával. Projekt azonosító: EFOP-3.4.3-16-2016-00014</a:t>
            </a:r>
            <a:endParaRPr lang="hu-HU" sz="1800" kern="0" dirty="0"/>
          </a:p>
        </p:txBody>
      </p:sp>
    </p:spTree>
    <p:extLst>
      <p:ext uri="{BB962C8B-B14F-4D97-AF65-F5344CB8AC3E}">
        <p14:creationId xmlns:p14="http://schemas.microsoft.com/office/powerpoint/2010/main" val="37655289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Cím 1">
            <a:extLst>
              <a:ext uri="{FF2B5EF4-FFF2-40B4-BE49-F238E27FC236}">
                <a16:creationId xmlns:a16="http://schemas.microsoft.com/office/drawing/2014/main" id="{2A21F367-35A5-A04A-8AA0-AD6F9DECBF7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52407" y="20618"/>
            <a:ext cx="7067550" cy="1143000"/>
          </a:xfrm>
        </p:spPr>
        <p:txBody>
          <a:bodyPr/>
          <a:lstStyle/>
          <a:p>
            <a:r>
              <a:rPr lang="hu-HU" altLang="hu-HU" sz="2400" b="1" dirty="0"/>
              <a:t>Intézkedések a vádirat alapján</a:t>
            </a:r>
          </a:p>
        </p:txBody>
      </p:sp>
      <p:sp>
        <p:nvSpPr>
          <p:cNvPr id="5123" name="Tartalom helye 2">
            <a:extLst>
              <a:ext uri="{FF2B5EF4-FFF2-40B4-BE49-F238E27FC236}">
                <a16:creationId xmlns:a16="http://schemas.microsoft.com/office/drawing/2014/main" id="{6D14E80F-8628-7A44-A584-E75A1C0C8F6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342063" y="980728"/>
            <a:ext cx="7488237" cy="5545138"/>
          </a:xfrm>
        </p:spPr>
        <p:txBody>
          <a:bodyPr/>
          <a:lstStyle/>
          <a:p>
            <a:pPr marL="0" indent="0" algn="just">
              <a:buFontTx/>
              <a:buNone/>
            </a:pPr>
            <a:r>
              <a:rPr lang="hu-HU" altLang="hu-HU" sz="1400" dirty="0"/>
              <a:t>A bíróság az ügyiratok bírósághoz érkezését követő egy hónapon belül megvizsgálja, hogy szükséges, illetve lehetséges-e</a:t>
            </a:r>
          </a:p>
          <a:p>
            <a:pPr marL="0" indent="0" algn="just">
              <a:buFontTx/>
              <a:buNone/>
            </a:pPr>
            <a:r>
              <a:rPr lang="hu-HU" altLang="hu-HU" sz="1400" dirty="0"/>
              <a:t>a) az ügy áttétele,</a:t>
            </a:r>
          </a:p>
          <a:p>
            <a:pPr marL="0" indent="0" algn="just">
              <a:buFontTx/>
              <a:buNone/>
            </a:pPr>
            <a:r>
              <a:rPr lang="hu-HU" altLang="hu-HU" sz="1400" dirty="0"/>
              <a:t>b) az ügyek egyesítése vagy elkülönítése,</a:t>
            </a:r>
          </a:p>
          <a:p>
            <a:pPr marL="0" indent="0" algn="just">
              <a:buFontTx/>
              <a:buNone/>
            </a:pPr>
            <a:r>
              <a:rPr lang="hu-HU" altLang="hu-HU" sz="1400" dirty="0"/>
              <a:t>c) az eljárás felfüggesztése,</a:t>
            </a:r>
          </a:p>
          <a:p>
            <a:pPr marL="0" indent="0" algn="just">
              <a:buFontTx/>
              <a:buNone/>
            </a:pPr>
            <a:r>
              <a:rPr lang="hu-HU" altLang="hu-HU" sz="1400" i="1" dirty="0"/>
              <a:t>d) az eljárás megszüntetése,</a:t>
            </a:r>
          </a:p>
          <a:p>
            <a:pPr marL="0" indent="0" algn="just">
              <a:buFontTx/>
              <a:buNone/>
            </a:pPr>
            <a:r>
              <a:rPr lang="hu-HU" altLang="hu-HU" sz="1400" dirty="0"/>
              <a:t>e) a vádirat hiányosságainak pótlása iránt az ügyészséget megkeresni,</a:t>
            </a:r>
          </a:p>
          <a:p>
            <a:pPr marL="0" indent="0" algn="just">
              <a:buFontTx/>
              <a:buNone/>
            </a:pPr>
            <a:r>
              <a:rPr lang="hu-HU" altLang="hu-HU" sz="1400" i="1" dirty="0"/>
              <a:t>f) kényszerintézkedésről rendelkezni,</a:t>
            </a:r>
          </a:p>
          <a:p>
            <a:pPr marL="0" indent="0" algn="just">
              <a:buFontTx/>
              <a:buNone/>
            </a:pPr>
            <a:r>
              <a:rPr lang="hu-HU" altLang="hu-HU" sz="1400" dirty="0"/>
              <a:t>g) a vádtól eltérő minősítés megállapítása,</a:t>
            </a:r>
          </a:p>
          <a:p>
            <a:pPr marL="0" indent="0" algn="just">
              <a:buFontTx/>
              <a:buNone/>
            </a:pPr>
            <a:r>
              <a:rPr lang="hu-HU" altLang="hu-HU" sz="1400" dirty="0"/>
              <a:t>h) a bíróság tanácsa elé utalás, illetve</a:t>
            </a:r>
          </a:p>
          <a:p>
            <a:pPr marL="0" indent="0" algn="just">
              <a:buFontTx/>
              <a:buNone/>
            </a:pPr>
            <a:r>
              <a:rPr lang="hu-HU" altLang="hu-HU" sz="1400" dirty="0"/>
              <a:t>i) büntetővégzés meghozatalára irányuló eljárás lefolytatása.</a:t>
            </a:r>
          </a:p>
          <a:p>
            <a:pPr marL="0" indent="0" algn="just">
              <a:buFontTx/>
              <a:buNone/>
            </a:pPr>
            <a:endParaRPr lang="hu-HU" altLang="hu-HU" sz="1400" dirty="0"/>
          </a:p>
          <a:p>
            <a:pPr marL="0" indent="0" algn="just">
              <a:buFontTx/>
              <a:buNone/>
            </a:pPr>
            <a:r>
              <a:rPr lang="hu-HU" altLang="hu-HU" sz="1400" dirty="0"/>
              <a:t>Ha a vizsgált kérdésekben a határozat meghozatalához az ügyész, a vádlott, a védő, illetve a sértett meghallgatása látszik szükségesnek, az f) pontot kivéve a bíróság a határozatát az 1 hónap letelte után is meghozhatja.</a:t>
            </a:r>
          </a:p>
          <a:p>
            <a:pPr marL="0" indent="0" algn="just">
              <a:buFontTx/>
              <a:buNone/>
            </a:pPr>
            <a:endParaRPr lang="hu-HU" altLang="hu-HU" sz="1400" dirty="0"/>
          </a:p>
          <a:p>
            <a:pPr marL="0" indent="0" algn="just">
              <a:buFontTx/>
              <a:buNone/>
            </a:pPr>
            <a:r>
              <a:rPr lang="hu-HU" altLang="hu-HU" sz="1400" dirty="0"/>
              <a:t>A bíróság - ha szükséges – e kérdésekben a tárgyalás kitűzése után is dönt.</a:t>
            </a:r>
          </a:p>
          <a:p>
            <a:pPr marL="0" indent="0" algn="just">
              <a:buFontTx/>
              <a:buNone/>
            </a:pPr>
            <a:endParaRPr lang="hu-HU" altLang="hu-HU" sz="1400" dirty="0"/>
          </a:p>
          <a:p>
            <a:pPr marL="0" indent="0" algn="just">
              <a:buFontTx/>
              <a:buNone/>
            </a:pPr>
            <a:r>
              <a:rPr lang="hu-HU" altLang="hu-HU" sz="1400" dirty="0"/>
              <a:t>NB: Ha a bíróság tanácsban jár el, a  d) és f) esetekben a bíróság tanácsa határoz. A többi kérdésben a tanács elnöke. </a:t>
            </a:r>
            <a:r>
              <a:rPr lang="hu-HU" altLang="hu-HU" sz="1400" i="1" dirty="0"/>
              <a:t>(A bíróság tanácsa minden olyan kérdésben határozhat, amely egyébként a tanács elnökének jogkörébe tartozik.)</a:t>
            </a:r>
          </a:p>
          <a:p>
            <a:pPr marL="0" indent="0" algn="just">
              <a:buFontTx/>
              <a:buNone/>
            </a:pPr>
            <a:endParaRPr lang="hu-HU" altLang="hu-HU" sz="2000" dirty="0"/>
          </a:p>
        </p:txBody>
      </p:sp>
    </p:spTree>
    <p:extLst>
      <p:ext uri="{BB962C8B-B14F-4D97-AF65-F5344CB8AC3E}">
        <p14:creationId xmlns:p14="http://schemas.microsoft.com/office/powerpoint/2010/main" val="3676589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Cím 1">
            <a:extLst>
              <a:ext uri="{FF2B5EF4-FFF2-40B4-BE49-F238E27FC236}">
                <a16:creationId xmlns:a16="http://schemas.microsoft.com/office/drawing/2014/main" id="{F7FAF34E-41C5-E24C-9F85-C17685E9AF5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38225" y="116632"/>
            <a:ext cx="7067550" cy="706437"/>
          </a:xfrm>
        </p:spPr>
        <p:txBody>
          <a:bodyPr/>
          <a:lstStyle/>
          <a:p>
            <a:r>
              <a:rPr lang="hu-HU" altLang="hu-HU" sz="2000" b="1" dirty="0"/>
              <a:t>Áttétel</a:t>
            </a:r>
          </a:p>
        </p:txBody>
      </p:sp>
      <p:sp>
        <p:nvSpPr>
          <p:cNvPr id="6147" name="Tartalom helye 2">
            <a:extLst>
              <a:ext uri="{FF2B5EF4-FFF2-40B4-BE49-F238E27FC236}">
                <a16:creationId xmlns:a16="http://schemas.microsoft.com/office/drawing/2014/main" id="{0D3201BF-AF96-324E-BCDF-FCCB4CAF5DF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83568" y="692696"/>
            <a:ext cx="8255883" cy="5918299"/>
          </a:xfrm>
        </p:spPr>
        <p:txBody>
          <a:bodyPr/>
          <a:lstStyle/>
          <a:p>
            <a:pPr marL="0" indent="0" algn="just">
              <a:buFontTx/>
              <a:buNone/>
            </a:pPr>
            <a:r>
              <a:rPr lang="hu-HU" altLang="hu-HU" sz="1400" dirty="0"/>
              <a:t>Az áttétel vizsgálatakor vád tárgya (= milyen történést tesz az ügyész a vád tárgyává) az irányadó: ha nincs az eljáró bíróságnak hatásköre/illetékessége az ügyben eljárni: átteszi az ügyet a hatáskörrel/illetékességgel rendelkező bírósághoz.</a:t>
            </a:r>
          </a:p>
          <a:p>
            <a:pPr marL="0" indent="0" algn="just">
              <a:buFontTx/>
              <a:buNone/>
            </a:pPr>
            <a:endParaRPr lang="hu-HU" altLang="hu-HU" sz="1400" dirty="0"/>
          </a:p>
          <a:p>
            <a:pPr marL="0" indent="0" algn="ctr">
              <a:buFontTx/>
              <a:buNone/>
            </a:pPr>
            <a:r>
              <a:rPr lang="hu-HU" altLang="hu-HU" sz="2000" b="1" dirty="0"/>
              <a:t>Egyesítés, elkülönítés</a:t>
            </a:r>
          </a:p>
          <a:p>
            <a:pPr marL="0" indent="0" algn="just">
              <a:buNone/>
              <a:defRPr/>
            </a:pPr>
            <a:r>
              <a:rPr lang="hu-HU" sz="1400" b="1" dirty="0"/>
              <a:t>Általános szabályok</a:t>
            </a:r>
            <a:r>
              <a:rPr lang="hu-HU" sz="1400" dirty="0"/>
              <a:t>: az ügyek egyesítéséről, vagy elkülönítéséről az ügyek együttes elbírálásra hatáskörrel és illetékességgel rendelkező bíróság hivatalból, vagy indítványra határoz (Be. XXVI. Fejezet)</a:t>
            </a:r>
          </a:p>
          <a:p>
            <a:pPr marL="0" indent="0" algn="just">
              <a:buNone/>
              <a:defRPr/>
            </a:pPr>
            <a:endParaRPr lang="hu-HU" sz="1400" dirty="0"/>
          </a:p>
          <a:p>
            <a:pPr marL="0" indent="0" algn="just">
              <a:buNone/>
              <a:defRPr/>
            </a:pPr>
            <a:r>
              <a:rPr lang="hu-HU" sz="1400" b="1" dirty="0"/>
              <a:t>Különös szabályok</a:t>
            </a:r>
            <a:r>
              <a:rPr lang="hu-HU" sz="1400" dirty="0"/>
              <a:t>: az egyesítés/ elkülönítés kötelező esetei</a:t>
            </a:r>
          </a:p>
          <a:p>
            <a:pPr marL="0" indent="0" algn="just">
              <a:buNone/>
              <a:defRPr/>
            </a:pPr>
            <a:endParaRPr lang="hu-HU" sz="1400" b="1" dirty="0"/>
          </a:p>
          <a:p>
            <a:pPr marL="0" indent="0" algn="just">
              <a:buNone/>
              <a:defRPr/>
            </a:pPr>
            <a:r>
              <a:rPr lang="hu-HU" sz="1400" b="1" dirty="0"/>
              <a:t>Mikor kötelező az egyesítés?</a:t>
            </a:r>
          </a:p>
          <a:p>
            <a:pPr algn="just">
              <a:buFont typeface="Wingdings" panose="05000000000000000000" pitchFamily="2" charset="2"/>
              <a:buChar char="v"/>
              <a:defRPr/>
            </a:pPr>
            <a:r>
              <a:rPr lang="hu-HU" sz="1400" dirty="0"/>
              <a:t>ha a próbaidő alatt elkövetett bűncselekmény miatt a próbára bocsátott ellen újabb eljárás indul</a:t>
            </a:r>
          </a:p>
          <a:p>
            <a:pPr algn="just">
              <a:buFont typeface="Wingdings" panose="05000000000000000000" pitchFamily="2" charset="2"/>
              <a:buChar char="v"/>
              <a:defRPr/>
            </a:pPr>
            <a:r>
              <a:rPr lang="hu-HU" sz="1400" dirty="0"/>
              <a:t>ha a próbára bocsátott ellen a próbaidő előtt elkövetett bűncselekmény miatt a próbaidő alatt indult eljárás</a:t>
            </a:r>
          </a:p>
          <a:p>
            <a:pPr marL="0" indent="0" algn="just">
              <a:buFontTx/>
              <a:buNone/>
              <a:defRPr/>
            </a:pPr>
            <a:r>
              <a:rPr lang="hu-HU" sz="1400" dirty="0"/>
              <a:t>Ilyenkor: az újabb ügy elbírálására hatáskörrel és illetékességgel rendelkező bíróság jár el.</a:t>
            </a:r>
          </a:p>
          <a:p>
            <a:pPr marL="0" indent="0">
              <a:buFontTx/>
              <a:buNone/>
            </a:pPr>
            <a:endParaRPr lang="hu-HU" altLang="hu-HU" sz="1400" dirty="0"/>
          </a:p>
          <a:p>
            <a:pPr marL="0" indent="0" algn="just">
              <a:buNone/>
              <a:defRPr/>
            </a:pPr>
            <a:r>
              <a:rPr lang="hu-HU" sz="1400" b="1" dirty="0"/>
              <a:t>Mikor kötelező az elkülönítés</a:t>
            </a:r>
            <a:r>
              <a:rPr lang="hu-HU" sz="1400" dirty="0"/>
              <a:t>?</a:t>
            </a:r>
          </a:p>
          <a:p>
            <a:pPr algn="just">
              <a:buFont typeface="Wingdings" panose="05000000000000000000" pitchFamily="2" charset="2"/>
              <a:buChar char="v"/>
              <a:defRPr/>
            </a:pPr>
            <a:r>
              <a:rPr lang="hu-HU" sz="1400" dirty="0"/>
              <a:t>ha az újabb eljárásban a vádlott bűnösségét a bíróság nem állapítja meg, illetve </a:t>
            </a:r>
          </a:p>
          <a:p>
            <a:pPr algn="just">
              <a:buFont typeface="Wingdings" panose="05000000000000000000" pitchFamily="2" charset="2"/>
              <a:buChar char="v"/>
              <a:defRPr/>
            </a:pPr>
            <a:r>
              <a:rPr lang="hu-HU" sz="1400" dirty="0"/>
              <a:t>ha a próbára bocsátás előtt elkövetett bűncselekmény esetén a próbaidő az ügyek együttes elbírálása előtt eltelt</a:t>
            </a:r>
          </a:p>
          <a:p>
            <a:pPr marL="0" indent="0" algn="just">
              <a:buFontTx/>
              <a:buNone/>
              <a:defRPr/>
            </a:pPr>
            <a:r>
              <a:rPr lang="hu-HU" sz="1400" dirty="0"/>
              <a:t>Ilyenkor a bíróság az egyesített ügyeket elkülöníti.</a:t>
            </a:r>
          </a:p>
          <a:p>
            <a:pPr marL="0" indent="0">
              <a:buFontTx/>
              <a:buNone/>
            </a:pPr>
            <a:endParaRPr lang="hu-HU" altLang="hu-HU" sz="1400" dirty="0"/>
          </a:p>
        </p:txBody>
      </p:sp>
    </p:spTree>
    <p:extLst>
      <p:ext uri="{BB962C8B-B14F-4D97-AF65-F5344CB8AC3E}">
        <p14:creationId xmlns:p14="http://schemas.microsoft.com/office/powerpoint/2010/main" val="3044941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Cím 1">
            <a:extLst>
              <a:ext uri="{FF2B5EF4-FFF2-40B4-BE49-F238E27FC236}">
                <a16:creationId xmlns:a16="http://schemas.microsoft.com/office/drawing/2014/main" id="{5F0BDBAB-ED60-6046-9C2E-D37E65863C0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475656" y="115887"/>
            <a:ext cx="7138987" cy="633412"/>
          </a:xfrm>
        </p:spPr>
        <p:txBody>
          <a:bodyPr/>
          <a:lstStyle/>
          <a:p>
            <a:r>
              <a:rPr lang="hu-HU" altLang="hu-HU" sz="2400" b="1" dirty="0"/>
              <a:t>Az eljárás felfüggesztése</a:t>
            </a:r>
          </a:p>
        </p:txBody>
      </p:sp>
      <p:sp>
        <p:nvSpPr>
          <p:cNvPr id="8195" name="Tartalom helye 2">
            <a:extLst>
              <a:ext uri="{FF2B5EF4-FFF2-40B4-BE49-F238E27FC236}">
                <a16:creationId xmlns:a16="http://schemas.microsoft.com/office/drawing/2014/main" id="{F14970FD-6BD9-473A-AA7C-0C2C6CC5EB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7584" y="692696"/>
            <a:ext cx="8208466" cy="6049417"/>
          </a:xfrm>
          <a:ln w="76200"/>
        </p:spPr>
        <p:txBody>
          <a:bodyPr/>
          <a:lstStyle/>
          <a:p>
            <a:pPr algn="just">
              <a:buFontTx/>
              <a:buChar char="-"/>
              <a:defRPr/>
            </a:pPr>
            <a:r>
              <a:rPr lang="hu-HU" altLang="hu-HU" sz="1400" b="1" dirty="0"/>
              <a:t>fogalma</a:t>
            </a:r>
            <a:r>
              <a:rPr lang="hu-HU" altLang="hu-HU" sz="1400" dirty="0"/>
              <a:t>: az eljárás folytatásának átmeneti akadálya</a:t>
            </a:r>
          </a:p>
          <a:p>
            <a:pPr algn="just">
              <a:buFontTx/>
              <a:buChar char="-"/>
              <a:defRPr/>
            </a:pPr>
            <a:r>
              <a:rPr lang="hu-HU" altLang="hu-HU" sz="1400" b="1" dirty="0"/>
              <a:t>esetei</a:t>
            </a:r>
            <a:r>
              <a:rPr lang="hu-HU" altLang="hu-HU" sz="1400" dirty="0"/>
              <a:t>: </a:t>
            </a:r>
          </a:p>
          <a:p>
            <a:pPr marL="0" indent="0" algn="ctr">
              <a:buNone/>
              <a:defRPr/>
            </a:pPr>
            <a:r>
              <a:rPr lang="hu-HU" altLang="hu-HU" sz="1400" i="1" dirty="0"/>
              <a:t>Kötelező:</a:t>
            </a:r>
          </a:p>
          <a:p>
            <a:pPr marL="457200" indent="-457200" algn="just">
              <a:buFontTx/>
              <a:buAutoNum type="arabicPeriod"/>
              <a:defRPr/>
            </a:pPr>
            <a:r>
              <a:rPr lang="hu-HU" altLang="hu-HU" sz="1400" dirty="0"/>
              <a:t>a vádlott tartós, súlyos betegsége vagy a bűncselekmény elkövetése után bekövetkezett elmebetegsége miatt nem képes az e törvényben meghatározott jogait gyakorolni és kötelezettségeit teljesíteni</a:t>
            </a:r>
          </a:p>
          <a:p>
            <a:pPr marL="0" indent="0" algn="just">
              <a:buNone/>
            </a:pPr>
            <a:r>
              <a:rPr lang="hu-HU" altLang="hu-HU" sz="1400" dirty="0"/>
              <a:t>	</a:t>
            </a:r>
          </a:p>
          <a:p>
            <a:pPr marL="0" indent="0" algn="ctr">
              <a:buNone/>
            </a:pPr>
            <a:r>
              <a:rPr lang="hu-HU" altLang="hu-HU" sz="1400" i="1" dirty="0"/>
              <a:t>Lehetséges:</a:t>
            </a:r>
          </a:p>
          <a:p>
            <a:pPr algn="just">
              <a:buFont typeface="+mj-lt"/>
              <a:buAutoNum type="arabicPeriod"/>
            </a:pPr>
            <a:r>
              <a:rPr lang="hu-HU" altLang="hu-HU" sz="1400" dirty="0"/>
              <a:t>a vádlott ismeretlen helyen vagy külföldön tartózkodik,</a:t>
            </a:r>
          </a:p>
          <a:p>
            <a:pPr algn="just">
              <a:buFont typeface="+mj-lt"/>
              <a:buAutoNum type="arabicPeriod"/>
            </a:pPr>
            <a:r>
              <a:rPr lang="hu-HU" altLang="hu-HU" sz="1400" dirty="0"/>
              <a:t>a vádirat hiányosságainak pótlása vagy eljárási cselekmény elvégzése iránt intézkedett,</a:t>
            </a:r>
          </a:p>
          <a:p>
            <a:pPr algn="just">
              <a:buFont typeface="+mj-lt"/>
              <a:buAutoNum type="arabicPeriod"/>
            </a:pPr>
            <a:r>
              <a:rPr lang="hu-HU" altLang="hu-HU" sz="1400" dirty="0"/>
              <a:t>jogsegély iránti megkeresés más állam hatósága általi teljesítése szükséges,</a:t>
            </a:r>
          </a:p>
          <a:p>
            <a:pPr algn="just">
              <a:buFont typeface="+mj-lt"/>
              <a:buAutoNum type="arabicPeriod"/>
            </a:pPr>
            <a:r>
              <a:rPr lang="hu-HU" altLang="hu-HU" sz="1400" dirty="0"/>
              <a:t>az eljárás lefolytatásához előzetes kérdésben hozott döntést kell beszerezni,</a:t>
            </a:r>
          </a:p>
          <a:p>
            <a:pPr algn="just">
              <a:buFont typeface="+mj-lt"/>
              <a:buAutoNum type="arabicPeriod"/>
            </a:pPr>
            <a:r>
              <a:rPr lang="hu-HU" altLang="hu-HU" sz="1400" dirty="0"/>
              <a:t>az Európai Unió tagállamaival folytatott bűnügyi együttműködésről szóló törvényben meghatározott konzultációs eljárás kezdődik,</a:t>
            </a:r>
          </a:p>
          <a:p>
            <a:pPr algn="just">
              <a:buFont typeface="+mj-lt"/>
              <a:buAutoNum type="arabicPeriod"/>
            </a:pPr>
            <a:r>
              <a:rPr lang="hu-HU" altLang="hu-HU" sz="1400" dirty="0"/>
              <a:t>nemzetközi elfogatóparancs, illetve európai elfogatóparancs alapján más állam hatósága a vádlott átadását vagy kiadatását elhalasztotta, vagy</a:t>
            </a:r>
          </a:p>
          <a:p>
            <a:pPr algn="just">
              <a:buFont typeface="+mj-lt"/>
              <a:buAutoNum type="arabicPeriod"/>
            </a:pPr>
            <a:r>
              <a:rPr lang="hu-HU" altLang="hu-HU" sz="1400" dirty="0"/>
              <a:t>nemzetközi büntetőbíróság a joghatósága alá tartozó ügyben a magyar hatóságot a büntetőeljárás átadása érdekében megkeresi.</a:t>
            </a:r>
          </a:p>
          <a:p>
            <a:pPr algn="just">
              <a:buFont typeface="+mj-lt"/>
              <a:buAutoNum type="arabicPeriod"/>
            </a:pPr>
            <a:endParaRPr lang="hu-HU" altLang="hu-HU" sz="1400" dirty="0"/>
          </a:p>
          <a:p>
            <a:pPr marL="0" indent="0" algn="just">
              <a:buFontTx/>
              <a:buNone/>
            </a:pPr>
            <a:endParaRPr lang="hu-HU" altLang="hu-HU" sz="1400" dirty="0"/>
          </a:p>
          <a:p>
            <a:pPr marL="0" indent="0" algn="just">
              <a:buFontTx/>
              <a:buNone/>
            </a:pPr>
            <a:endParaRPr lang="hu-HU" altLang="hu-HU" sz="1400" dirty="0"/>
          </a:p>
          <a:p>
            <a:pPr marL="457200" indent="-457200" algn="just">
              <a:buFontTx/>
              <a:buAutoNum type="arabicPeriod"/>
              <a:defRPr/>
            </a:pPr>
            <a:endParaRPr lang="hu-HU" altLang="hu-HU" sz="1400" dirty="0"/>
          </a:p>
        </p:txBody>
      </p:sp>
      <p:sp>
        <p:nvSpPr>
          <p:cNvPr id="2" name="Szövegdoboz 1">
            <a:extLst>
              <a:ext uri="{FF2B5EF4-FFF2-40B4-BE49-F238E27FC236}">
                <a16:creationId xmlns:a16="http://schemas.microsoft.com/office/drawing/2014/main" id="{BFA69040-69A9-554A-A135-FBC97DC6C950}"/>
              </a:ext>
            </a:extLst>
          </p:cNvPr>
          <p:cNvSpPr txBox="1"/>
          <p:nvPr/>
        </p:nvSpPr>
        <p:spPr>
          <a:xfrm>
            <a:off x="755576" y="5172453"/>
            <a:ext cx="3816424" cy="156966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hu-HU" altLang="hu-HU" sz="1200" dirty="0">
                <a:solidFill>
                  <a:schemeClr val="bg1"/>
                </a:solidFill>
              </a:rPr>
              <a:t>+ A bíróság egy évre felfüggesztheti az eljárást, ha</a:t>
            </a:r>
          </a:p>
          <a:p>
            <a:pPr algn="ctr"/>
            <a:r>
              <a:rPr lang="hu-HU" altLang="hu-HU" sz="1200" dirty="0">
                <a:solidFill>
                  <a:schemeClr val="bg1"/>
                </a:solidFill>
              </a:rPr>
              <a:t>a) a Btk. Különös Része a terheltnek az eljárás megindulását követő magatartását büntethetőséget megszüntető okként szabályozza, és</a:t>
            </a:r>
          </a:p>
          <a:p>
            <a:pPr algn="ctr"/>
            <a:r>
              <a:rPr lang="hu-HU" altLang="hu-HU" sz="1200" dirty="0">
                <a:solidFill>
                  <a:schemeClr val="bg1"/>
                </a:solidFill>
              </a:rPr>
              <a:t>b) a büntethetőség megszűnését eredményező magatartás várható.</a:t>
            </a:r>
          </a:p>
          <a:p>
            <a:pPr algn="ctr"/>
            <a:r>
              <a:rPr lang="hu-HU" altLang="hu-HU" sz="1200" dirty="0">
                <a:solidFill>
                  <a:schemeClr val="bg1"/>
                </a:solidFill>
              </a:rPr>
              <a:t>Kivéve: 488. § (3) </a:t>
            </a:r>
            <a:r>
              <a:rPr lang="hu-HU" altLang="hu-HU" sz="1200" dirty="0" err="1">
                <a:solidFill>
                  <a:schemeClr val="bg1"/>
                </a:solidFill>
              </a:rPr>
              <a:t>bek</a:t>
            </a:r>
            <a:r>
              <a:rPr lang="hu-HU" altLang="hu-HU" sz="1200" dirty="0">
                <a:solidFill>
                  <a:schemeClr val="bg1"/>
                </a:solidFill>
              </a:rPr>
              <a:t>.</a:t>
            </a:r>
          </a:p>
          <a:p>
            <a:endParaRPr lang="hu-HU" sz="1200" dirty="0">
              <a:solidFill>
                <a:schemeClr val="bg1"/>
              </a:solidFill>
            </a:endParaRPr>
          </a:p>
        </p:txBody>
      </p:sp>
      <p:sp>
        <p:nvSpPr>
          <p:cNvPr id="6" name="Szövegdoboz 5">
            <a:extLst>
              <a:ext uri="{FF2B5EF4-FFF2-40B4-BE49-F238E27FC236}">
                <a16:creationId xmlns:a16="http://schemas.microsoft.com/office/drawing/2014/main" id="{5B6B8278-FDD8-124C-B9DF-B3731F860E2E}"/>
              </a:ext>
            </a:extLst>
          </p:cNvPr>
          <p:cNvSpPr txBox="1"/>
          <p:nvPr/>
        </p:nvSpPr>
        <p:spPr>
          <a:xfrm>
            <a:off x="5045149" y="5172453"/>
            <a:ext cx="3816424" cy="156966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just">
              <a:defRPr/>
            </a:pPr>
            <a:r>
              <a:rPr lang="hu-HU" altLang="hu-HU" sz="1200" dirty="0">
                <a:solidFill>
                  <a:schemeClr val="bg1"/>
                </a:solidFill>
              </a:rPr>
              <a:t>++ </a:t>
            </a:r>
            <a:r>
              <a:rPr lang="hu-HU" altLang="hu-HU" sz="1200" dirty="0"/>
              <a:t>A bíróságnak az Alkotmánybírósághoz, a Kúriához és az Európai Bírósághoz fordulásából következő speciális eljárás-felfüggesztési okai</a:t>
            </a:r>
            <a:endParaRPr lang="hu-HU" altLang="hu-HU" sz="1200" cap="all" dirty="0"/>
          </a:p>
          <a:p>
            <a:pPr algn="just">
              <a:defRPr/>
            </a:pPr>
            <a:endParaRPr lang="hu-HU" sz="1200" cap="all" dirty="0"/>
          </a:p>
          <a:p>
            <a:pPr algn="just">
              <a:defRPr/>
            </a:pPr>
            <a:r>
              <a:rPr lang="hu-HU" sz="1200" dirty="0"/>
              <a:t>Be. 489. § (1) – (3) </a:t>
            </a:r>
            <a:r>
              <a:rPr lang="hu-HU" sz="1200" dirty="0" err="1"/>
              <a:t>bek</a:t>
            </a:r>
            <a:r>
              <a:rPr lang="hu-HU" sz="1200" dirty="0"/>
              <a:t>.,  Be. 490. §</a:t>
            </a:r>
          </a:p>
          <a:p>
            <a:pPr algn="just">
              <a:defRPr/>
            </a:pPr>
            <a:endParaRPr lang="hu-HU" sz="1200" dirty="0"/>
          </a:p>
          <a:p>
            <a:pPr algn="just">
              <a:defRPr/>
            </a:pPr>
            <a:r>
              <a:rPr lang="hu-HU" sz="1200" b="1" dirty="0"/>
              <a:t>- Mikor folytatja a bíróság az eljárást? </a:t>
            </a:r>
            <a:r>
              <a:rPr lang="hu-HU" sz="1200" dirty="0"/>
              <a:t>Be. 491. § (1) </a:t>
            </a:r>
            <a:r>
              <a:rPr lang="hu-HU" sz="1200" dirty="0" err="1"/>
              <a:t>bek</a:t>
            </a:r>
            <a:r>
              <a:rPr lang="hu-HU" sz="1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905665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ím 1">
            <a:extLst>
              <a:ext uri="{FF2B5EF4-FFF2-40B4-BE49-F238E27FC236}">
                <a16:creationId xmlns:a16="http://schemas.microsoft.com/office/drawing/2014/main" id="{ACEC36FF-A6C7-4246-AF11-3399525511A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476375" y="274638"/>
            <a:ext cx="7210425" cy="417512"/>
          </a:xfrm>
        </p:spPr>
        <p:txBody>
          <a:bodyPr/>
          <a:lstStyle/>
          <a:p>
            <a:r>
              <a:rPr lang="hu-HU" altLang="hu-HU" sz="2400" b="1" dirty="0"/>
              <a:t>Az eljárás megszüntetése</a:t>
            </a:r>
          </a:p>
        </p:txBody>
      </p:sp>
      <p:sp>
        <p:nvSpPr>
          <p:cNvPr id="9219" name="Tartalom helye 2">
            <a:extLst>
              <a:ext uri="{FF2B5EF4-FFF2-40B4-BE49-F238E27FC236}">
                <a16:creationId xmlns:a16="http://schemas.microsoft.com/office/drawing/2014/main" id="{23F55C9B-4F23-4537-963B-4A1192D201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47813" y="1125538"/>
            <a:ext cx="7416800" cy="5616575"/>
          </a:xfrm>
        </p:spPr>
        <p:txBody>
          <a:bodyPr/>
          <a:lstStyle/>
          <a:p>
            <a:pPr algn="just">
              <a:buFontTx/>
              <a:buChar char="-"/>
              <a:defRPr/>
            </a:pPr>
            <a:r>
              <a:rPr lang="hu-HU" altLang="hu-HU" sz="2000" b="1" dirty="0"/>
              <a:t>fogalma</a:t>
            </a:r>
            <a:r>
              <a:rPr lang="hu-HU" altLang="hu-HU" sz="2000" dirty="0"/>
              <a:t>: az eljárás megszüntetésének végleges akadálya</a:t>
            </a:r>
          </a:p>
          <a:p>
            <a:pPr marL="0" indent="0" algn="just">
              <a:buFontTx/>
              <a:buNone/>
              <a:defRPr/>
            </a:pPr>
            <a:endParaRPr lang="hu-HU" altLang="hu-HU" sz="2000" dirty="0"/>
          </a:p>
          <a:p>
            <a:pPr algn="just">
              <a:buFontTx/>
              <a:buChar char="-"/>
              <a:defRPr/>
            </a:pPr>
            <a:r>
              <a:rPr lang="hu-HU" altLang="hu-HU" sz="2000" b="1" dirty="0"/>
              <a:t>esetei, okai: </a:t>
            </a:r>
            <a:r>
              <a:rPr lang="hu-HU" altLang="hu-HU" sz="2000" dirty="0"/>
              <a:t>a Be. különbséget tesz az eljárás megszüntetésének okai között aszerint, hogy a büntetőjogi felelősség érdemi elbírálását miként befolyásolják</a:t>
            </a:r>
          </a:p>
          <a:p>
            <a:pPr lvl="1" algn="just">
              <a:buFont typeface="Wingdings" pitchFamily="2" charset="2"/>
              <a:buChar char="§"/>
              <a:defRPr/>
            </a:pPr>
            <a:r>
              <a:rPr lang="hu-HU" altLang="hu-HU" sz="1600" dirty="0"/>
              <a:t>jogerőhatásra képes ügydöntő végzéssel </a:t>
            </a:r>
          </a:p>
          <a:p>
            <a:pPr lvl="1" algn="just">
              <a:buFont typeface="Wingdings" pitchFamily="2" charset="2"/>
              <a:buChar char="§"/>
              <a:defRPr/>
            </a:pPr>
            <a:r>
              <a:rPr lang="hu-HU" altLang="hu-HU" sz="1600" dirty="0"/>
              <a:t>nem ügydöntő végzés meghozatalát írja elő</a:t>
            </a:r>
          </a:p>
          <a:p>
            <a:pPr marL="457200" lvl="1" indent="0" algn="just">
              <a:buFontTx/>
              <a:buNone/>
              <a:defRPr/>
            </a:pPr>
            <a:endParaRPr lang="hu-HU" altLang="hu-HU" sz="1600" dirty="0"/>
          </a:p>
          <a:p>
            <a:pPr marL="457200" lvl="1" indent="0" algn="just">
              <a:buFontTx/>
              <a:buNone/>
              <a:defRPr/>
            </a:pPr>
            <a:endParaRPr lang="hu-HU" altLang="hu-HU" sz="1600" i="1" dirty="0"/>
          </a:p>
          <a:p>
            <a:pPr marL="457200" lvl="1" indent="0" algn="just">
              <a:buFontTx/>
              <a:buNone/>
              <a:defRPr/>
            </a:pPr>
            <a:r>
              <a:rPr lang="hu-HU" altLang="hu-HU" sz="1600" i="1" dirty="0"/>
              <a:t>Az eljárás megszüntetéséről a bíróság azzal a figyelmeztetéssel tájékoztatja a magánfelet, hogy a polgári jogi igényét egyéb törvényes úton érvényesítheti.</a:t>
            </a:r>
          </a:p>
        </p:txBody>
      </p:sp>
    </p:spTree>
    <p:extLst>
      <p:ext uri="{BB962C8B-B14F-4D97-AF65-F5344CB8AC3E}">
        <p14:creationId xmlns:p14="http://schemas.microsoft.com/office/powerpoint/2010/main" val="30031103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artalom helye 2">
            <a:extLst>
              <a:ext uri="{FF2B5EF4-FFF2-40B4-BE49-F238E27FC236}">
                <a16:creationId xmlns:a16="http://schemas.microsoft.com/office/drawing/2014/main" id="{27EC6B1F-C29B-4B41-BFFA-E29FDE99E2FA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27585" y="548680"/>
            <a:ext cx="8208466" cy="6309320"/>
          </a:xfrm>
        </p:spPr>
        <p:txBody>
          <a:bodyPr/>
          <a:lstStyle/>
          <a:p>
            <a:pPr marL="0" indent="0" algn="just">
              <a:buFontTx/>
              <a:buNone/>
            </a:pPr>
            <a:r>
              <a:rPr lang="hu-HU" altLang="hu-HU" sz="1800" dirty="0"/>
              <a:t>A bíróság az eljárást </a:t>
            </a:r>
            <a:r>
              <a:rPr lang="hu-HU" altLang="hu-HU" sz="1800" b="1" dirty="0"/>
              <a:t>ügydöntő végzéssel megszünteti</a:t>
            </a:r>
            <a:r>
              <a:rPr lang="hu-HU" altLang="hu-HU" sz="1800" dirty="0"/>
              <a:t>, ha</a:t>
            </a:r>
          </a:p>
          <a:p>
            <a:pPr marL="0" indent="0" algn="just">
              <a:buFontTx/>
              <a:buNone/>
            </a:pPr>
            <a:endParaRPr lang="hu-HU" altLang="hu-HU" sz="1800" dirty="0"/>
          </a:p>
          <a:p>
            <a:pPr marL="0" indent="0" algn="just">
              <a:buFontTx/>
              <a:buNone/>
            </a:pPr>
            <a:r>
              <a:rPr lang="hu-HU" altLang="hu-HU" sz="1800" dirty="0"/>
              <a:t>a) a vád tárgyává tett cselekmény nem bűncselekmény,</a:t>
            </a:r>
          </a:p>
          <a:p>
            <a:pPr marL="0" indent="0" algn="just">
              <a:buFontTx/>
              <a:buNone/>
            </a:pPr>
            <a:r>
              <a:rPr lang="hu-HU" altLang="hu-HU" sz="1800" dirty="0"/>
              <a:t>b) a vádlott gyermekkor miatt nem büntethető,</a:t>
            </a:r>
          </a:p>
          <a:p>
            <a:pPr marL="0" indent="0" algn="just">
              <a:buFontTx/>
              <a:buNone/>
            </a:pPr>
            <a:r>
              <a:rPr lang="hu-HU" altLang="hu-HU" sz="1800" dirty="0"/>
              <a:t>c) halál, elévülés, kegyelem vagy törvényben meghatározott egyéb okból a vádlott büntethetősége megszűnt,</a:t>
            </a:r>
          </a:p>
          <a:p>
            <a:pPr marL="0" indent="0" algn="just">
              <a:buFontTx/>
              <a:buNone/>
            </a:pPr>
            <a:r>
              <a:rPr lang="hu-HU" altLang="hu-HU" sz="1800" dirty="0"/>
              <a:t>d) a vád tárgyává tett cselekményt már jogerősen elbírálták,</a:t>
            </a:r>
          </a:p>
          <a:p>
            <a:pPr marL="0" indent="0" algn="just">
              <a:buFontTx/>
              <a:buNone/>
            </a:pPr>
            <a:r>
              <a:rPr lang="hu-HU" altLang="hu-HU" sz="1800" dirty="0"/>
              <a:t>e) az ügyészség a vádat ejtette és magánvádnak vagy pótmagánvádnak nincs helye, illetve a sértett magánvádlóként vagy pótmagánvádlóként nem lépett fel,</a:t>
            </a:r>
          </a:p>
          <a:p>
            <a:pPr marL="0" indent="0" algn="just">
              <a:buFontTx/>
              <a:buNone/>
            </a:pPr>
            <a:r>
              <a:rPr lang="hu-HU" altLang="hu-HU" sz="1800" dirty="0"/>
              <a:t>f) a büntetőeljárás átadása, vagy az Európai Unió tagállamaival folytatott bűnügyi együttműködésről szóló törvényben meghatározott konzultációs eljárás eredménye alapján a büntetőeljárást más állam hatósága folytatja le,</a:t>
            </a:r>
          </a:p>
          <a:p>
            <a:pPr marL="0" indent="0" algn="just">
              <a:buFontTx/>
              <a:buNone/>
            </a:pPr>
            <a:r>
              <a:rPr lang="hu-HU" altLang="hu-HU" sz="1800" dirty="0"/>
              <a:t>g) az ügy nem tartozik magyar büntető joghatóság alá,</a:t>
            </a:r>
          </a:p>
          <a:p>
            <a:pPr marL="0" indent="0" algn="just">
              <a:buFontTx/>
              <a:buNone/>
            </a:pPr>
            <a:r>
              <a:rPr lang="hu-HU" altLang="hu-HU" sz="1800" dirty="0"/>
              <a:t>h) olyan bűncselekmény miatt van folyamatban, amelynek a vád tárgyává tett jelentősebb tárgyi súlyú bűncselekmény mellett a felelősségre vonás szempontjából nincs jelentősége.</a:t>
            </a:r>
          </a:p>
          <a:p>
            <a:pPr marL="0" indent="0" algn="just">
              <a:buFontTx/>
              <a:buNone/>
            </a:pPr>
            <a:endParaRPr lang="hu-HU" altLang="hu-HU" sz="2000" dirty="0"/>
          </a:p>
        </p:txBody>
      </p:sp>
    </p:spTree>
    <p:extLst>
      <p:ext uri="{BB962C8B-B14F-4D97-AF65-F5344CB8AC3E}">
        <p14:creationId xmlns:p14="http://schemas.microsoft.com/office/powerpoint/2010/main" val="20182574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artalom helye 2">
            <a:extLst>
              <a:ext uri="{FF2B5EF4-FFF2-40B4-BE49-F238E27FC236}">
                <a16:creationId xmlns:a16="http://schemas.microsoft.com/office/drawing/2014/main" id="{0D9BD8B0-DDF6-4247-A81D-53692F5DFCE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115616" y="764704"/>
            <a:ext cx="7488237" cy="4753272"/>
          </a:xfrm>
        </p:spPr>
        <p:txBody>
          <a:bodyPr/>
          <a:lstStyle/>
          <a:p>
            <a:pPr marL="0" indent="0" algn="just">
              <a:buFontTx/>
              <a:buNone/>
            </a:pPr>
            <a:r>
              <a:rPr lang="hu-HU" altLang="hu-HU" sz="1800" dirty="0"/>
              <a:t>A bíróság az eljárást </a:t>
            </a:r>
            <a:r>
              <a:rPr lang="hu-HU" altLang="hu-HU" sz="1800" b="1" dirty="0"/>
              <a:t>nem ügydöntő végzéssel megszünteti</a:t>
            </a:r>
            <a:r>
              <a:rPr lang="hu-HU" altLang="hu-HU" sz="1800" dirty="0"/>
              <a:t>, ha</a:t>
            </a:r>
          </a:p>
          <a:p>
            <a:pPr marL="0" indent="0" algn="just">
              <a:buFontTx/>
              <a:buNone/>
            </a:pPr>
            <a:endParaRPr lang="hu-HU" altLang="hu-HU" sz="1800" dirty="0"/>
          </a:p>
          <a:p>
            <a:pPr marL="0" indent="0" algn="just">
              <a:buFontTx/>
              <a:buNone/>
            </a:pPr>
            <a:r>
              <a:rPr lang="hu-HU" altLang="hu-HU" sz="1800" dirty="0"/>
              <a:t>a) a feljelentés, vagy a legfőbb ügyésznek a Btk. 3. § (3) bekezdésében meghatározott rendelkezése hiányzik,</a:t>
            </a:r>
          </a:p>
          <a:p>
            <a:pPr marL="0" indent="0" algn="just">
              <a:buFontTx/>
              <a:buNone/>
            </a:pPr>
            <a:r>
              <a:rPr lang="hu-HU" altLang="hu-HU" sz="1800" dirty="0"/>
              <a:t>b) a magánindítvány hiányzik és az a 378. § (4) bekezdése alapján már nem pótolható,</a:t>
            </a:r>
          </a:p>
          <a:p>
            <a:pPr marL="0" indent="0" algn="just">
              <a:buFontTx/>
              <a:buNone/>
            </a:pPr>
            <a:r>
              <a:rPr lang="hu-HU" altLang="hu-HU" sz="1800" dirty="0"/>
              <a:t>c) a vádat nem az arra jogosult emelte, vagy</a:t>
            </a:r>
          </a:p>
          <a:p>
            <a:pPr marL="0" indent="0" algn="just">
              <a:buFontTx/>
              <a:buNone/>
            </a:pPr>
            <a:r>
              <a:rPr lang="hu-HU" altLang="hu-HU" sz="1800" dirty="0"/>
              <a:t>d) a vádirat - a hiányosságainak pótlására irányuló felhívás ellenére - nem, vagy hiányosan tartalmazza a 422. § (1) bekezdésében előírt törvényes elemeket, és emiatt a vád érdemi elbírálásra alkalmatlan,</a:t>
            </a:r>
          </a:p>
          <a:p>
            <a:pPr marL="0" indent="0" algn="just">
              <a:buFontTx/>
              <a:buNone/>
            </a:pPr>
            <a:r>
              <a:rPr lang="hu-HU" altLang="hu-HU" sz="1800" dirty="0"/>
              <a:t>e) a vádirat - a hiányosságainak pótlására irányuló felhívás ellenére - nem, vagy hiányosan tartalmazza a 422. § (2) bekezdés a) pontjában foglaltakat.</a:t>
            </a:r>
          </a:p>
          <a:p>
            <a:pPr marL="0" indent="0" algn="just">
              <a:buFontTx/>
              <a:buNone/>
            </a:pPr>
            <a:endParaRPr lang="hu-HU" altLang="hu-HU" sz="1800" dirty="0"/>
          </a:p>
        </p:txBody>
      </p:sp>
    </p:spTree>
    <p:extLst>
      <p:ext uri="{BB962C8B-B14F-4D97-AF65-F5344CB8AC3E}">
        <p14:creationId xmlns:p14="http://schemas.microsoft.com/office/powerpoint/2010/main" val="27846259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Cím 1">
            <a:extLst>
              <a:ext uri="{FF2B5EF4-FFF2-40B4-BE49-F238E27FC236}">
                <a16:creationId xmlns:a16="http://schemas.microsoft.com/office/drawing/2014/main" id="{6DAFD1F0-8125-4F49-92B9-69088677276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19250" y="274638"/>
            <a:ext cx="7273925" cy="490537"/>
          </a:xfrm>
        </p:spPr>
        <p:txBody>
          <a:bodyPr/>
          <a:lstStyle/>
          <a:p>
            <a:r>
              <a:rPr lang="hu-HU" altLang="hu-HU" sz="2400" b="1" dirty="0"/>
              <a:t>A vádirat hiányosságainak pótlása</a:t>
            </a:r>
          </a:p>
        </p:txBody>
      </p:sp>
      <p:sp>
        <p:nvSpPr>
          <p:cNvPr id="10243" name="Tartalom helye 2">
            <a:extLst>
              <a:ext uri="{FF2B5EF4-FFF2-40B4-BE49-F238E27FC236}">
                <a16:creationId xmlns:a16="http://schemas.microsoft.com/office/drawing/2014/main" id="{6AE2797A-C483-4E1E-B176-15B1222C4D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03648" y="980728"/>
            <a:ext cx="7345363" cy="5472113"/>
          </a:xfrm>
        </p:spPr>
        <p:txBody>
          <a:bodyPr/>
          <a:lstStyle/>
          <a:p>
            <a:pPr marL="0" indent="0" algn="ctr">
              <a:buFontTx/>
              <a:buNone/>
              <a:defRPr/>
            </a:pPr>
            <a:r>
              <a:rPr lang="hu-HU" altLang="hu-HU" sz="1600" i="1" dirty="0"/>
              <a:t>Esetei:</a:t>
            </a:r>
          </a:p>
          <a:p>
            <a:pPr marL="0" indent="0">
              <a:buFontTx/>
              <a:buNone/>
              <a:defRPr/>
            </a:pPr>
            <a:endParaRPr lang="hu-HU" altLang="hu-HU" sz="1600" dirty="0"/>
          </a:p>
          <a:p>
            <a:pPr marL="0" indent="0" algn="just">
              <a:buFontTx/>
              <a:buNone/>
              <a:defRPr/>
            </a:pPr>
            <a:r>
              <a:rPr lang="hu-HU" altLang="hu-HU" sz="1600" dirty="0"/>
              <a:t>1. Ha a vádirat nem, vagy hiányosan tartalmazza a 422. § (1) bekezdésében előírt törvényes elemeket, a bíróság hivatalból vagy indítványra, a hiányok megjelölése mellett végzésben felhívja az ügyészséget a vádirat hiányosságainak pótlására.</a:t>
            </a:r>
          </a:p>
          <a:p>
            <a:pPr algn="just">
              <a:buFont typeface="Wingdings" pitchFamily="2" charset="2"/>
              <a:buChar char="§"/>
              <a:defRPr/>
            </a:pPr>
            <a:r>
              <a:rPr lang="hu-HU" altLang="hu-HU" sz="1600" dirty="0"/>
              <a:t>ennek határideje: végzés kézhezvételétől számított két hónap</a:t>
            </a:r>
          </a:p>
          <a:p>
            <a:pPr algn="just">
              <a:buFont typeface="Wingdings" pitchFamily="2" charset="2"/>
              <a:buChar char="§"/>
              <a:defRPr/>
            </a:pPr>
            <a:r>
              <a:rPr lang="hu-HU" altLang="hu-HU" sz="1600" dirty="0"/>
              <a:t>határidőn túl való elmulasztásának következménye: a bíróság a 492. § (2) bekezdés d) pontjában írt esetben megszünteti az eljárást</a:t>
            </a:r>
          </a:p>
          <a:p>
            <a:pPr algn="just">
              <a:buFont typeface="Wingdings" panose="05000000000000000000" pitchFamily="2" charset="2"/>
              <a:buChar char="v"/>
              <a:defRPr/>
            </a:pPr>
            <a:endParaRPr lang="hu-HU" altLang="hu-HU" sz="1600" dirty="0"/>
          </a:p>
          <a:p>
            <a:pPr marL="0" indent="0" algn="just">
              <a:buFontTx/>
              <a:buNone/>
              <a:defRPr/>
            </a:pPr>
            <a:r>
              <a:rPr lang="hu-HU" sz="1600" dirty="0"/>
              <a:t>2. az előkészítő ülés megkezdése előtt felhívhatja az ügyészséget a vádirat hiányosságainak pótlására, ha a vádirat nem vagy hiányosan tartalmazza a 422. § (2) bekezdés a) pontjában előírt tartalmi elemeket = a vád tárgyává tett cselekményekkel, illetve részcselekményekkel összefüggő, rendelkezésre álló bizonyítási eszközök megjelölését.</a:t>
            </a:r>
          </a:p>
          <a:p>
            <a:pPr algn="just">
              <a:buFont typeface="Wingdings" pitchFamily="2" charset="2"/>
              <a:buChar char="§"/>
              <a:defRPr/>
            </a:pPr>
            <a:r>
              <a:rPr lang="hu-HU" sz="1600" dirty="0"/>
              <a:t>ennek határideje: végzés kézhezvételétől számított két hónap</a:t>
            </a:r>
          </a:p>
          <a:p>
            <a:pPr algn="just">
              <a:buFont typeface="Wingdings" pitchFamily="2" charset="2"/>
              <a:buChar char="§"/>
              <a:defRPr/>
            </a:pPr>
            <a:r>
              <a:rPr lang="hu-HU" sz="1600" dirty="0"/>
              <a:t>határidőn túl való elmulasztásának következménye: a bíróság a 492. § (2) bekezdés e) pontjában írt esetben megszünteti az eljárást</a:t>
            </a:r>
          </a:p>
          <a:p>
            <a:pPr algn="just">
              <a:buFont typeface="Wingdings" panose="05000000000000000000" pitchFamily="2" charset="2"/>
              <a:buChar char="v"/>
              <a:defRPr/>
            </a:pPr>
            <a:endParaRPr lang="hu-HU" altLang="hu-HU" sz="1600" dirty="0"/>
          </a:p>
        </p:txBody>
      </p:sp>
    </p:spTree>
    <p:extLst>
      <p:ext uri="{BB962C8B-B14F-4D97-AF65-F5344CB8AC3E}">
        <p14:creationId xmlns:p14="http://schemas.microsoft.com/office/powerpoint/2010/main" val="3935515363"/>
      </p:ext>
    </p:extLst>
  </p:cSld>
  <p:clrMapOvr>
    <a:masterClrMapping/>
  </p:clrMapOvr>
</p:sld>
</file>

<file path=ppt/theme/theme1.xml><?xml version="1.0" encoding="utf-8"?>
<a:theme xmlns:a="http://schemas.openxmlformats.org/drawingml/2006/main" name="SZTE">
  <a:themeElements>
    <a:clrScheme name="Alapértelmezett terv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lapértelmezett terv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Alapértelmezett terv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SZTE" id="{16AFD42C-3CB9-49E3-A10B-5BC11A1E63F8}" vid="{BDC7B3DF-2A2F-4402-B00A-F3E9F62ED550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SZTE</Template>
  <TotalTime>2126</TotalTime>
  <Words>2291</Words>
  <Application>Microsoft Macintosh PowerPoint</Application>
  <PresentationFormat>Diavetítés a képernyőre (4:3 oldalarány)</PresentationFormat>
  <Paragraphs>230</Paragraphs>
  <Slides>21</Slides>
  <Notes>2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21</vt:i4>
      </vt:variant>
    </vt:vector>
  </HeadingPairs>
  <TitlesOfParts>
    <vt:vector size="25" baseType="lpstr">
      <vt:lpstr>Arial</vt:lpstr>
      <vt:lpstr>Calibri</vt:lpstr>
      <vt:lpstr>Wingdings</vt:lpstr>
      <vt:lpstr>SZTE</vt:lpstr>
      <vt:lpstr>  EFOP-3.4.3-16-2016-00014 </vt:lpstr>
      <vt:lpstr>PowerPoint-bemutató</vt:lpstr>
      <vt:lpstr>Intézkedések a vádirat alapján</vt:lpstr>
      <vt:lpstr>Áttétel</vt:lpstr>
      <vt:lpstr>Az eljárás felfüggesztése</vt:lpstr>
      <vt:lpstr>Az eljárás megszüntetése</vt:lpstr>
      <vt:lpstr>PowerPoint-bemutató</vt:lpstr>
      <vt:lpstr>PowerPoint-bemutató</vt:lpstr>
      <vt:lpstr>A vádirat hiányosságainak pótlása</vt:lpstr>
      <vt:lpstr>Határozat a kényszerintézkedésekről</vt:lpstr>
      <vt:lpstr>A vádtól eltérő minősítés lehetősége</vt:lpstr>
      <vt:lpstr>A bíróság tanácsa elé utalás</vt:lpstr>
      <vt:lpstr>A vádirat közlése</vt:lpstr>
      <vt:lpstr>Intézkedés eljárási cselekmény elvégzése iránt</vt:lpstr>
      <vt:lpstr>Előkészítő ülés</vt:lpstr>
      <vt:lpstr>PowerPoint-bemutató</vt:lpstr>
      <vt:lpstr>PowerPoint-bemutató</vt:lpstr>
      <vt:lpstr>PowerPoint-bemutató</vt:lpstr>
      <vt:lpstr>Egyéb szabályok</vt:lpstr>
      <vt:lpstr>PowerPoint-bemutató</vt:lpstr>
      <vt:lpstr>KÖSZÖNÖM  A FIGYELMET!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EFOP-3.4.3-16-2016-00014</dc:title>
  <dc:creator>Lichtenstein András</dc:creator>
  <cp:lastModifiedBy>András Lichtenstein</cp:lastModifiedBy>
  <cp:revision>21</cp:revision>
  <dcterms:created xsi:type="dcterms:W3CDTF">2014-03-03T11:13:53Z</dcterms:created>
  <dcterms:modified xsi:type="dcterms:W3CDTF">2019-01-31T15:14:35Z</dcterms:modified>
</cp:coreProperties>
</file>