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10"/>
  </p:notesMasterIdLst>
  <p:sldIdLst>
    <p:sldId id="256" r:id="rId2"/>
    <p:sldId id="693" r:id="rId3"/>
    <p:sldId id="695" r:id="rId4"/>
    <p:sldId id="694" r:id="rId5"/>
    <p:sldId id="696" r:id="rId6"/>
    <p:sldId id="698" r:id="rId7"/>
    <p:sldId id="699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C92"/>
    <a:srgbClr val="EA9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Objects="1">
      <p:cViewPr varScale="1">
        <p:scale>
          <a:sx n="86" d="100"/>
          <a:sy n="86" d="100"/>
        </p:scale>
        <p:origin x="1867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hu-HU" dirty="0"/>
              <a:t>Bűnelkövetők</a:t>
            </a:r>
          </a:p>
          <a:p>
            <a:pPr>
              <a:defRPr/>
            </a:pPr>
            <a:r>
              <a:rPr lang="hu-HU" dirty="0"/>
              <a:t>2017.dec.</a:t>
            </a:r>
          </a:p>
          <a:p>
            <a:pPr>
              <a:defRPr/>
            </a:pPr>
            <a:r>
              <a:rPr lang="hu-HU" sz="1050" dirty="0"/>
              <a:t>(</a:t>
            </a:r>
            <a:r>
              <a:rPr lang="hu-HU" sz="1050"/>
              <a:t>Forrás: Börtönstatisztikai </a:t>
            </a:r>
            <a:r>
              <a:rPr lang="hu-HU" sz="1050" dirty="0"/>
              <a:t>Szemle 2018/1.)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23766053323824235"/>
          <c:y val="0.16758917944140039"/>
          <c:w val="0.96350464120647339"/>
          <c:h val="0.74772389442535581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bűnelkövetők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0000"/>
                      <a:shade val="51000"/>
                      <a:satMod val="130000"/>
                    </a:schemeClr>
                  </a:gs>
                  <a:gs pos="80000">
                    <a:schemeClr val="accent2">
                      <a:shade val="50000"/>
                      <a:shade val="93000"/>
                      <a:satMod val="130000"/>
                    </a:schemeClr>
                  </a:gs>
                  <a:gs pos="100000">
                    <a:schemeClr val="accent2">
                      <a:shade val="5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8943-4EED-8939-D89826A67B8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70000"/>
                      <a:shade val="51000"/>
                      <a:satMod val="130000"/>
                    </a:schemeClr>
                  </a:gs>
                  <a:gs pos="80000">
                    <a:schemeClr val="accent2">
                      <a:shade val="70000"/>
                      <a:shade val="93000"/>
                      <a:satMod val="130000"/>
                    </a:schemeClr>
                  </a:gs>
                  <a:gs pos="100000">
                    <a:schemeClr val="accent2">
                      <a:shade val="7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8943-4EED-8939-D89826A67B8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2">
                      <a:shade val="90000"/>
                      <a:shade val="51000"/>
                      <a:satMod val="130000"/>
                    </a:schemeClr>
                  </a:gs>
                  <a:gs pos="80000">
                    <a:schemeClr val="accent2">
                      <a:shade val="90000"/>
                      <a:shade val="93000"/>
                      <a:satMod val="130000"/>
                    </a:schemeClr>
                  </a:gs>
                  <a:gs pos="100000">
                    <a:schemeClr val="accent2">
                      <a:shade val="9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E4C4-4F17-B612-CA834307E86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tint val="90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90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9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8943-4EED-8939-D89826A67B84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2">
                      <a:tint val="70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70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7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E4C4-4F17-B612-CA834307E869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50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8943-4EED-8939-D89826A67B84}"/>
              </c:ext>
            </c:extLst>
          </c:dPt>
          <c:cat>
            <c:strRef>
              <c:f>Munka1!$A$2:$A$7</c:f>
              <c:strCache>
                <c:ptCount val="6"/>
                <c:pt idx="0">
                  <c:v>első bűntényes    48%</c:v>
                </c:pt>
                <c:pt idx="1">
                  <c:v>visszaesőnek nem minősülő 5%</c:v>
                </c:pt>
                <c:pt idx="2">
                  <c:v>visszaeső          10%</c:v>
                </c:pt>
                <c:pt idx="3">
                  <c:v>többszörös visszaeső  17%</c:v>
                </c:pt>
                <c:pt idx="4">
                  <c:v>különös visszaeső 11%   </c:v>
                </c:pt>
                <c:pt idx="5">
                  <c:v>erőszakos többszörös 3%</c:v>
                </c:pt>
              </c:strCache>
            </c:strRef>
          </c:cat>
          <c:val>
            <c:numRef>
              <c:f>Munka1!$B$2:$B$7</c:f>
              <c:numCache>
                <c:formatCode>0%</c:formatCode>
                <c:ptCount val="6"/>
                <c:pt idx="0">
                  <c:v>0.48</c:v>
                </c:pt>
                <c:pt idx="1">
                  <c:v>0.05</c:v>
                </c:pt>
                <c:pt idx="2">
                  <c:v>0.1</c:v>
                </c:pt>
                <c:pt idx="3" formatCode="0.00%">
                  <c:v>0.17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C4-4F17-B612-CA834307E8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3520205941454868E-2"/>
          <c:y val="0.91501258578730504"/>
          <c:w val="0.79968849288575772"/>
          <c:h val="8.46864778372388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119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98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13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672103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4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91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2136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4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67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496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Jelen tananyag a Szegedi Tudományegyetemen készült az Európai Unió támogatásával. Projekt azonosító: EFOP-3.4.3-16-2016-00014</a:t>
            </a:r>
            <a:endParaRPr lang="hu-HU" kern="0" dirty="0"/>
          </a:p>
          <a:p>
            <a:endParaRPr lang="hu-HU" sz="9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545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42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62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0DD05FFA-4383-4574-9830-A5FF25BE8406}" type="datetimeFigureOut">
              <a:rPr lang="hu-HU" smtClean="0"/>
              <a:t>2019. 01. 23.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2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64" r:id="rId14"/>
    <p:sldLayoutId id="214748366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86490"/>
            <a:ext cx="8874979" cy="766246"/>
          </a:xfrm>
        </p:spPr>
        <p:txBody>
          <a:bodyPr/>
          <a:lstStyle/>
          <a:p>
            <a:pPr algn="ctr"/>
            <a:r>
              <a:rPr lang="hu-HU" sz="3600" b="0" dirty="0"/>
              <a:t>  </a:t>
            </a:r>
            <a:r>
              <a:rPr lang="hu-HU" sz="2400" dirty="0"/>
              <a:t>EFOP-3.4.3-16-2016-00014</a:t>
            </a:r>
            <a:br>
              <a:rPr lang="hu-HU" sz="2400" dirty="0"/>
            </a:br>
            <a:endParaRPr lang="hu-HU" sz="1800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F2395DD-EAC7-43FF-9B5E-DD2CB449D77A}"/>
              </a:ext>
            </a:extLst>
          </p:cNvPr>
          <p:cNvSpPr txBox="1"/>
          <p:nvPr/>
        </p:nvSpPr>
        <p:spPr>
          <a:xfrm>
            <a:off x="899592" y="1924377"/>
            <a:ext cx="763284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i="1" cap="all" dirty="0" err="1">
                <a:solidFill>
                  <a:srgbClr val="FF0000"/>
                </a:solidFill>
                <a:latin typeface="Arial"/>
                <a:ea typeface="+mj-ea"/>
                <a:cs typeface="Arial"/>
              </a:rPr>
              <a:t>BüntetőJOGI</a:t>
            </a:r>
            <a:r>
              <a:rPr lang="hu-HU" sz="3600" b="1" i="1" cap="all" dirty="0">
                <a:solidFill>
                  <a:srgbClr val="FF0000"/>
                </a:solidFill>
                <a:latin typeface="Arial"/>
                <a:ea typeface="+mj-ea"/>
                <a:cs typeface="Arial"/>
              </a:rPr>
              <a:t> SZANKCIÓK ÉS VÉGREHAJTÁSUK</a:t>
            </a:r>
          </a:p>
          <a:p>
            <a:pPr algn="ctr"/>
            <a:endParaRPr lang="hu-HU" altLang="hu-HU" sz="2400" b="1" dirty="0"/>
          </a:p>
          <a:p>
            <a:r>
              <a:rPr lang="hu-HU" sz="2400" b="1" dirty="0"/>
              <a:t>Az ismételt bűnelkövetés</a:t>
            </a:r>
            <a:endParaRPr lang="hu-HU" sz="2400" b="1" i="1" cap="all" dirty="0">
              <a:latin typeface="Arial"/>
              <a:ea typeface="+mj-ea"/>
              <a:cs typeface="Arial"/>
            </a:endParaRPr>
          </a:p>
          <a:p>
            <a:pPr algn="ctr"/>
            <a:endParaRPr lang="hu-HU" sz="4400" b="1" i="1" cap="all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3C1F044-A358-4F7F-B326-0431621CE040}"/>
              </a:ext>
            </a:extLst>
          </p:cNvPr>
          <p:cNvSpPr txBox="1"/>
          <p:nvPr/>
        </p:nvSpPr>
        <p:spPr>
          <a:xfrm>
            <a:off x="611560" y="3729174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2400" b="1" i="1" cap="all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0E95A44-47DF-4A32-AE90-5108D850FE80}"/>
              </a:ext>
            </a:extLst>
          </p:cNvPr>
          <p:cNvSpPr txBox="1"/>
          <p:nvPr/>
        </p:nvSpPr>
        <p:spPr>
          <a:xfrm>
            <a:off x="179090" y="4540185"/>
            <a:ext cx="64815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		</a:t>
            </a:r>
          </a:p>
          <a:p>
            <a:endParaRPr lang="hu-HU" dirty="0"/>
          </a:p>
          <a:p>
            <a:r>
              <a:rPr lang="hu-HU" dirty="0"/>
              <a:t>			</a:t>
            </a:r>
            <a:r>
              <a:rPr lang="hu-HU" b="1" dirty="0">
                <a:solidFill>
                  <a:schemeClr val="bg1"/>
                </a:solidFill>
              </a:rPr>
              <a:t>6 képernyő				12 perc</a:t>
            </a:r>
          </a:p>
          <a:p>
            <a:endParaRPr lang="hu-HU" b="1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  <a:p>
            <a:r>
              <a:rPr lang="hu-HU" b="1" dirty="0">
                <a:solidFill>
                  <a:schemeClr val="bg1"/>
                </a:solidFill>
              </a:rPr>
              <a:t>			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3" name="Ábra 12" descr="Stopper">
            <a:extLst>
              <a:ext uri="{FF2B5EF4-FFF2-40B4-BE49-F238E27FC236}">
                <a16:creationId xmlns:a16="http://schemas.microsoft.com/office/drawing/2014/main" id="{0C0942A3-888B-4F3A-BF7F-F5D50A0228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62672" y="4890864"/>
            <a:ext cx="914400" cy="914400"/>
          </a:xfrm>
          <a:prstGeom prst="rect">
            <a:avLst/>
          </a:prstGeom>
        </p:spPr>
      </p:pic>
      <p:pic>
        <p:nvPicPr>
          <p:cNvPr id="12" name="Ábra 11" descr="Monitor">
            <a:extLst>
              <a:ext uri="{FF2B5EF4-FFF2-40B4-BE49-F238E27FC236}">
                <a16:creationId xmlns:a16="http://schemas.microsoft.com/office/drawing/2014/main" id="{82B593E5-7062-421F-A2A5-CD5D4601AA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7561" y="489086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4421F30-5CA7-4421-A729-4B05D577A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hu-HU" sz="3200" dirty="0">
                <a:solidFill>
                  <a:srgbClr val="FF0000"/>
                </a:solidFill>
              </a:rPr>
              <a:t>Ismételt bűnelkövetők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BEA6406-8AE6-4A8D-8517-EAFCD020A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36576" indent="0" fontAlgn="auto">
              <a:spcAft>
                <a:spcPts val="0"/>
              </a:spcAft>
              <a:buNone/>
              <a:defRPr/>
            </a:pPr>
            <a:r>
              <a:rPr lang="hu-HU" sz="2400" dirty="0"/>
              <a:t>Öt csoport különül el: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400" dirty="0"/>
              <a:t>Visszaesőnek nem minősülő bűnismétlő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400" dirty="0"/>
              <a:t>Visszaeső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400" dirty="0"/>
              <a:t>Különös visszaeső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400" dirty="0"/>
              <a:t>Többszörös visszaeső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400" dirty="0"/>
              <a:t>Erőszakos többszörös visszaeső</a:t>
            </a:r>
          </a:p>
          <a:p>
            <a:pPr marL="36576" indent="0" algn="just" fontAlgn="auto">
              <a:spcAft>
                <a:spcPts val="0"/>
              </a:spcAft>
              <a:buNone/>
              <a:defRPr/>
            </a:pPr>
            <a:r>
              <a:rPr lang="hu-HU" sz="2400" dirty="0">
                <a:solidFill>
                  <a:srgbClr val="FF0000"/>
                </a:solidFill>
              </a:rPr>
              <a:t>Visszaesőnek nem minősülő bűnismétlő</a:t>
            </a:r>
            <a:r>
              <a:rPr lang="hu-HU" sz="2400" dirty="0"/>
              <a:t>: korábban is már felelősségre vont elkövető, aki nem tekinthető büntetőjogi értelemben visszaesőnek (mert pl. a később elkövetett bűncselekménye gondatlan és nem szándékos). A visszaesésnél csak szándékos </a:t>
            </a:r>
            <a:r>
              <a:rPr lang="hu-HU" sz="2400" dirty="0" err="1"/>
              <a:t>bcs</a:t>
            </a:r>
            <a:r>
              <a:rPr lang="hu-HU" sz="2400" dirty="0"/>
              <a:t>-ek az </a:t>
            </a:r>
            <a:r>
              <a:rPr lang="hu-HU" sz="2400" dirty="0" err="1"/>
              <a:t>irányadóak</a:t>
            </a:r>
            <a:r>
              <a:rPr lang="hu-HU" sz="2400" dirty="0"/>
              <a:t>!!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852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F0272CFE-444B-428E-A97C-A1BA19606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/>
              <a:t>Visszaesők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C37A59D8-4BB3-4750-8D45-E61ACD87EBCF}"/>
              </a:ext>
            </a:extLst>
          </p:cNvPr>
          <p:cNvSpPr/>
          <p:nvPr/>
        </p:nvSpPr>
        <p:spPr>
          <a:xfrm>
            <a:off x="1259632" y="2924944"/>
            <a:ext cx="15841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visszaeső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56AC91BF-AB26-46CB-8B5E-8C837EA067B7}"/>
              </a:ext>
            </a:extLst>
          </p:cNvPr>
          <p:cNvSpPr/>
          <p:nvPr/>
        </p:nvSpPr>
        <p:spPr>
          <a:xfrm flipH="1">
            <a:off x="2215169" y="4391393"/>
            <a:ext cx="16367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Különös visszaeső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E3E0211F-066A-4C0D-B2F6-14C426B8E9E0}"/>
              </a:ext>
            </a:extLst>
          </p:cNvPr>
          <p:cNvSpPr/>
          <p:nvPr/>
        </p:nvSpPr>
        <p:spPr>
          <a:xfrm>
            <a:off x="5462385" y="3193405"/>
            <a:ext cx="191792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Többszörös visszaeső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0CB69D9-EC6B-4C71-8287-B5F75F513831}"/>
              </a:ext>
            </a:extLst>
          </p:cNvPr>
          <p:cNvSpPr/>
          <p:nvPr/>
        </p:nvSpPr>
        <p:spPr>
          <a:xfrm>
            <a:off x="5148064" y="4797152"/>
            <a:ext cx="191792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Erőszakos többszörös visszaeső</a:t>
            </a:r>
          </a:p>
        </p:txBody>
      </p:sp>
      <p:cxnSp>
        <p:nvCxnSpPr>
          <p:cNvPr id="9" name="Egyenes összekötő nyíllal 8">
            <a:extLst>
              <a:ext uri="{FF2B5EF4-FFF2-40B4-BE49-F238E27FC236}">
                <a16:creationId xmlns:a16="http://schemas.microsoft.com/office/drawing/2014/main" id="{94B82627-BDF2-4C7D-910E-89161C6E4FDC}"/>
              </a:ext>
            </a:extLst>
          </p:cNvPr>
          <p:cNvCxnSpPr/>
          <p:nvPr/>
        </p:nvCxnSpPr>
        <p:spPr>
          <a:xfrm flipH="1">
            <a:off x="2699792" y="947861"/>
            <a:ext cx="1584176" cy="1833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>
            <a:extLst>
              <a:ext uri="{FF2B5EF4-FFF2-40B4-BE49-F238E27FC236}">
                <a16:creationId xmlns:a16="http://schemas.microsoft.com/office/drawing/2014/main" id="{9F5EC3AE-BF7D-495D-BD23-FB3F53ED1868}"/>
              </a:ext>
            </a:extLst>
          </p:cNvPr>
          <p:cNvCxnSpPr>
            <a:cxnSpLocks/>
          </p:cNvCxnSpPr>
          <p:nvPr/>
        </p:nvCxnSpPr>
        <p:spPr>
          <a:xfrm>
            <a:off x="4654352" y="947861"/>
            <a:ext cx="1357808" cy="2121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>
            <a:extLst>
              <a:ext uri="{FF2B5EF4-FFF2-40B4-BE49-F238E27FC236}">
                <a16:creationId xmlns:a16="http://schemas.microsoft.com/office/drawing/2014/main" id="{D85E8B22-A05E-4C7B-BF4F-B9454F4813FC}"/>
              </a:ext>
            </a:extLst>
          </p:cNvPr>
          <p:cNvCxnSpPr>
            <a:cxnSpLocks/>
          </p:cNvCxnSpPr>
          <p:nvPr/>
        </p:nvCxnSpPr>
        <p:spPr>
          <a:xfrm flipH="1">
            <a:off x="3733056" y="947861"/>
            <a:ext cx="694928" cy="3345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>
            <a:extLst>
              <a:ext uri="{FF2B5EF4-FFF2-40B4-BE49-F238E27FC236}">
                <a16:creationId xmlns:a16="http://schemas.microsoft.com/office/drawing/2014/main" id="{33D8D348-256B-4514-9D97-BC6AF77C1B02}"/>
              </a:ext>
            </a:extLst>
          </p:cNvPr>
          <p:cNvCxnSpPr>
            <a:cxnSpLocks/>
          </p:cNvCxnSpPr>
          <p:nvPr/>
        </p:nvCxnSpPr>
        <p:spPr>
          <a:xfrm>
            <a:off x="4399952" y="947861"/>
            <a:ext cx="773264" cy="3696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>
            <a:extLst>
              <a:ext uri="{FF2B5EF4-FFF2-40B4-BE49-F238E27FC236}">
                <a16:creationId xmlns:a16="http://schemas.microsoft.com/office/drawing/2014/main" id="{C44CA38D-CBD3-489A-94EB-958FA8E1AE65}"/>
              </a:ext>
            </a:extLst>
          </p:cNvPr>
          <p:cNvCxnSpPr>
            <a:stCxn id="6" idx="2"/>
          </p:cNvCxnSpPr>
          <p:nvPr/>
        </p:nvCxnSpPr>
        <p:spPr>
          <a:xfrm flipH="1">
            <a:off x="6421348" y="4107805"/>
            <a:ext cx="1" cy="617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155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1871C07-C1DB-44C0-A3DE-F4122CF23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1EB909-F220-406F-9E08-2EF60FFCA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Visszaeső</a:t>
            </a:r>
            <a:r>
              <a:rPr lang="hu-HU" dirty="0"/>
              <a:t> fogalmi elemei:</a:t>
            </a:r>
          </a:p>
          <a:p>
            <a:pPr lvl="1"/>
            <a:r>
              <a:rPr lang="hu-HU" sz="2200" b="1" i="1" dirty="0">
                <a:solidFill>
                  <a:srgbClr val="FF0000"/>
                </a:solidFill>
              </a:rPr>
              <a:t>Szándékos</a:t>
            </a:r>
            <a:r>
              <a:rPr lang="hu-HU" sz="2200" dirty="0"/>
              <a:t> bűncselekmény elkövetője</a:t>
            </a:r>
          </a:p>
          <a:p>
            <a:pPr lvl="1"/>
            <a:r>
              <a:rPr lang="hu-HU" sz="2200" dirty="0"/>
              <a:t>Korábban </a:t>
            </a:r>
            <a:r>
              <a:rPr lang="hu-HU" sz="2200" b="1" i="1" dirty="0">
                <a:solidFill>
                  <a:srgbClr val="FF0000"/>
                </a:solidFill>
              </a:rPr>
              <a:t>szándékos</a:t>
            </a:r>
            <a:r>
              <a:rPr lang="hu-HU" sz="2200" dirty="0"/>
              <a:t> bűncselekmény miatt</a:t>
            </a:r>
          </a:p>
          <a:p>
            <a:pPr lvl="1"/>
            <a:r>
              <a:rPr lang="hu-HU" sz="2200" b="1" i="1" dirty="0">
                <a:solidFill>
                  <a:srgbClr val="FF0000"/>
                </a:solidFill>
              </a:rPr>
              <a:t>Végrehajtandó</a:t>
            </a:r>
            <a:r>
              <a:rPr lang="hu-HU" sz="2200" dirty="0"/>
              <a:t> szabadságvesztésre ítélték</a:t>
            </a:r>
          </a:p>
          <a:p>
            <a:pPr lvl="1" algn="just"/>
            <a:r>
              <a:rPr lang="hu-HU" sz="2200" dirty="0"/>
              <a:t>Büntetés kitöltésétől/végrehajthatósága megszűnésétől </a:t>
            </a:r>
            <a:r>
              <a:rPr lang="hu-HU" sz="2200" b="1" dirty="0">
                <a:solidFill>
                  <a:srgbClr val="FF0000"/>
                </a:solidFill>
              </a:rPr>
              <a:t>3</a:t>
            </a:r>
            <a:r>
              <a:rPr lang="hu-HU" sz="2200" b="1" i="1" dirty="0">
                <a:solidFill>
                  <a:srgbClr val="FF0000"/>
                </a:solidFill>
              </a:rPr>
              <a:t> év még nem telt el </a:t>
            </a:r>
            <a:r>
              <a:rPr lang="hu-HU" sz="2200" dirty="0"/>
              <a:t>az újabb bűncselekmény elkövetéséig</a:t>
            </a:r>
          </a:p>
          <a:p>
            <a:pPr algn="just"/>
            <a:r>
              <a:rPr lang="hu-HU" sz="2400" dirty="0"/>
              <a:t>büntetés kiszabásánál súlyosító körülmény</a:t>
            </a:r>
          </a:p>
          <a:p>
            <a:pPr algn="just"/>
            <a:r>
              <a:rPr lang="hu-HU" sz="2400" dirty="0"/>
              <a:t>Egyéb hátrányok: csak ¾ rész letöltése után bocsátható feltételes szabadságra határozott tartamú szabadságvesztésből</a:t>
            </a:r>
          </a:p>
          <a:p>
            <a:pPr algn="just"/>
            <a:r>
              <a:rPr lang="hu-HU" sz="2400" dirty="0"/>
              <a:t>Fogház fokozat elrendelése kizárt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7661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68860F5-66F3-4270-995C-71E4C5D3A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49DA0EB-6D3B-438E-BEEE-A7C78B70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 algn="just" fontAlgn="auto">
              <a:spcAft>
                <a:spcPts val="0"/>
              </a:spcAft>
              <a:buNone/>
              <a:defRPr/>
            </a:pPr>
            <a:r>
              <a:rPr lang="hu-HU" sz="2600" b="1" i="1" dirty="0">
                <a:solidFill>
                  <a:srgbClr val="FF0000"/>
                </a:solidFill>
              </a:rPr>
              <a:t>Különös visszaeső </a:t>
            </a:r>
            <a:r>
              <a:rPr lang="hu-HU" sz="2600" dirty="0"/>
              <a:t>az a visszaeső, aki mindkét alkalommal ugyanolyan vagy hasonló jellegű bűncselekményt követ el. A hasonlóra lásd pl. </a:t>
            </a:r>
            <a:r>
              <a:rPr lang="pt-BR" sz="2400" dirty="0"/>
              <a:t>Btk. 160. § (2) bekezdésének h) pontj</a:t>
            </a:r>
            <a:r>
              <a:rPr lang="hu-HU" sz="2400" dirty="0"/>
              <a:t>át!</a:t>
            </a:r>
          </a:p>
          <a:p>
            <a:pPr marL="36576" indent="0" algn="just" fontAlgn="auto">
              <a:spcAft>
                <a:spcPts val="0"/>
              </a:spcAft>
              <a:buNone/>
              <a:defRPr/>
            </a:pPr>
            <a:r>
              <a:rPr lang="hu-HU" sz="2400" b="1" i="1" dirty="0">
                <a:solidFill>
                  <a:srgbClr val="FF0000"/>
                </a:solidFill>
              </a:rPr>
              <a:t>Többszörös visszaeső </a:t>
            </a:r>
            <a:r>
              <a:rPr lang="hu-HU" sz="2400" dirty="0"/>
              <a:t>az, akit a szándékos bűncselekmény elkövetését megelőzően </a:t>
            </a:r>
            <a:r>
              <a:rPr lang="hu-HU" sz="2400" b="1" i="1" dirty="0"/>
              <a:t>visszaesőként</a:t>
            </a:r>
            <a:r>
              <a:rPr lang="hu-HU" sz="2400" dirty="0"/>
              <a:t> végrehajtandó szabadságvesztésre ítéltek, és az utolsó büntetés kitöltésétől vagy végrehajthatósága megszűnésétől a szabadságvesztéssel fenyegetett újabb bűncselekmény elkövetéséig </a:t>
            </a:r>
            <a:r>
              <a:rPr lang="hu-HU" sz="2400" b="1" dirty="0"/>
              <a:t>3 </a:t>
            </a:r>
            <a:r>
              <a:rPr lang="hu-HU" sz="2400" b="1" i="1" dirty="0"/>
              <a:t>év még nem telt el. = </a:t>
            </a:r>
            <a:r>
              <a:rPr lang="hu-HU" sz="2400" dirty="0"/>
              <a:t>min. 3 szándékos </a:t>
            </a:r>
            <a:r>
              <a:rPr lang="hu-HU" sz="2400" dirty="0" err="1"/>
              <a:t>bcs</a:t>
            </a:r>
            <a:r>
              <a:rPr lang="hu-HU" sz="2400" dirty="0"/>
              <a:t>. és kiszabott végrehajtandó szabadságvesztés</a:t>
            </a:r>
          </a:p>
          <a:p>
            <a:pPr marL="36576" indent="0" algn="just" fontAlgn="auto">
              <a:spcAft>
                <a:spcPts val="0"/>
              </a:spcAft>
              <a:buNone/>
              <a:defRPr/>
            </a:pPr>
            <a:endParaRPr lang="hu-HU" sz="2400" b="1" i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324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484064-5C10-413F-9E1D-0A2F34A15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36576" indent="0" fontAlgn="auto">
              <a:spcAft>
                <a:spcPts val="0"/>
              </a:spcAft>
              <a:buNone/>
              <a:defRPr/>
            </a:pPr>
            <a:endParaRPr lang="hu-HU" sz="2000" dirty="0">
              <a:solidFill>
                <a:srgbClr val="FF0000"/>
              </a:solidFill>
            </a:endParaRPr>
          </a:p>
          <a:p>
            <a:pPr marL="36576" indent="0" fontAlgn="auto">
              <a:spcAft>
                <a:spcPts val="0"/>
              </a:spcAft>
              <a:buNone/>
              <a:defRPr/>
            </a:pPr>
            <a:r>
              <a:rPr lang="hu-HU" sz="2400" b="1" dirty="0">
                <a:solidFill>
                  <a:srgbClr val="FF0000"/>
                </a:solidFill>
              </a:rPr>
              <a:t>Erőszakos többszörös visszaeső</a:t>
            </a:r>
          </a:p>
          <a:p>
            <a:pPr marL="36576" indent="0" fontAlgn="auto">
              <a:spcAft>
                <a:spcPts val="0"/>
              </a:spcAft>
              <a:buNone/>
              <a:defRPr/>
            </a:pPr>
            <a:endParaRPr lang="hu-HU" sz="2000" dirty="0">
              <a:solidFill>
                <a:srgbClr val="FF0000"/>
              </a:solidFill>
            </a:endParaRP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hu-HU" sz="2000" dirty="0"/>
              <a:t>Speciális többszörös visszaeső</a:t>
            </a:r>
          </a:p>
          <a:p>
            <a:pPr marL="1005840" lvl="2" indent="-256032" algn="just" fontAlgn="auto">
              <a:spcAft>
                <a:spcPts val="0"/>
              </a:spcAft>
              <a:buFont typeface="Arial"/>
              <a:buChar char="○"/>
              <a:defRPr/>
            </a:pPr>
            <a:r>
              <a:rPr lang="hu-HU" sz="2000" dirty="0"/>
              <a:t>Mindhárom alkalommal személy elleni erőszakos bűncselekményt követ el</a:t>
            </a:r>
          </a:p>
          <a:p>
            <a:pPr marL="36576" indent="0" algn="just" fontAlgn="auto">
              <a:spcAft>
                <a:spcPts val="0"/>
              </a:spcAft>
              <a:buNone/>
              <a:defRPr/>
            </a:pPr>
            <a:r>
              <a:rPr lang="hu-HU" sz="2000" dirty="0"/>
              <a:t>Személy elleni erőszakos bűncselekmény: pl. szexuális erőszak, rablás, zsarolás, emberölés</a:t>
            </a:r>
          </a:p>
          <a:p>
            <a:pPr marL="36576" indent="0" algn="just" fontAlgn="auto">
              <a:spcAft>
                <a:spcPts val="0"/>
              </a:spcAft>
              <a:buNone/>
              <a:defRPr/>
            </a:pPr>
            <a:r>
              <a:rPr lang="hu-HU" sz="2000" dirty="0">
                <a:solidFill>
                  <a:srgbClr val="FF0000"/>
                </a:solidFill>
              </a:rPr>
              <a:t>Következmények</a:t>
            </a:r>
            <a:r>
              <a:rPr lang="hu-HU" sz="2000" dirty="0"/>
              <a:t>:</a:t>
            </a:r>
          </a:p>
          <a:p>
            <a:pPr marL="36576" indent="0" algn="just" fontAlgn="auto">
              <a:spcAft>
                <a:spcPts val="0"/>
              </a:spcAft>
              <a:buNone/>
              <a:defRPr/>
            </a:pPr>
            <a:r>
              <a:rPr lang="hu-HU" sz="2000" dirty="0"/>
              <a:t> - a büntetési tétel felső határa a kétszeresére emelkedik, ha az így felemelt büntetési tétel a 20 évet meghaladná, vagy valamely bűncselekmény életfogytig tartó szabadságvesztéssel is büntetendő </a:t>
            </a:r>
            <a:r>
              <a:rPr lang="hu-HU" sz="2000" b="1" i="1" dirty="0"/>
              <a:t>életfogytig tartó szabadságvesztést </a:t>
            </a:r>
            <a:r>
              <a:rPr lang="hu-HU" sz="2000" b="1" i="1" dirty="0">
                <a:solidFill>
                  <a:srgbClr val="FF0000"/>
                </a:solidFill>
              </a:rPr>
              <a:t>kell</a:t>
            </a:r>
            <a:r>
              <a:rPr lang="hu-HU" sz="2000" b="1" i="1" dirty="0"/>
              <a:t> kiszabni</a:t>
            </a:r>
          </a:p>
          <a:p>
            <a:pPr marL="379476" algn="just" fontAlgn="auto">
              <a:spcAft>
                <a:spcPts val="0"/>
              </a:spcAft>
              <a:buFontTx/>
              <a:buChar char="-"/>
              <a:defRPr/>
            </a:pPr>
            <a:r>
              <a:rPr lang="hu-HU" sz="2000" dirty="0"/>
              <a:t>határozott tartamú szabadságvesztésre ítélés esetén nincs helye feltételes szabadságra bocsátásnak; </a:t>
            </a:r>
          </a:p>
          <a:p>
            <a:pPr marL="379476" algn="just" fontAlgn="auto">
              <a:spcAft>
                <a:spcPts val="0"/>
              </a:spcAft>
              <a:buFontTx/>
              <a:buChar char="-"/>
              <a:defRPr/>
            </a:pPr>
            <a:r>
              <a:rPr lang="hu-HU" sz="2000" dirty="0"/>
              <a:t>életfogytig tartó szabadságvesztésnél a feltételes szabadságra bocsátás lehetőségét ki kell zárni</a:t>
            </a:r>
          </a:p>
        </p:txBody>
      </p:sp>
    </p:spTree>
    <p:extLst>
      <p:ext uri="{BB962C8B-B14F-4D97-AF65-F5344CB8AC3E}">
        <p14:creationId xmlns:p14="http://schemas.microsoft.com/office/powerpoint/2010/main" val="300472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B986DC3E-B09D-429A-969E-E1B56DAAE5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487290"/>
              </p:ext>
            </p:extLst>
          </p:nvPr>
        </p:nvGraphicFramePr>
        <p:xfrm>
          <a:off x="107504" y="0"/>
          <a:ext cx="8928992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2729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  <a:br>
              <a:rPr lang="hu-HU" dirty="0"/>
            </a:br>
            <a:br>
              <a:rPr lang="hu-HU" dirty="0"/>
            </a:br>
            <a:br>
              <a:rPr lang="hu-HU" dirty="0"/>
            </a:br>
            <a:endParaRPr lang="hu-HU" dirty="0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70D842E3-E868-42B6-9CC0-642DE97DE470}"/>
              </a:ext>
            </a:extLst>
          </p:cNvPr>
          <p:cNvSpPr txBox="1">
            <a:spLocks/>
          </p:cNvSpPr>
          <p:nvPr/>
        </p:nvSpPr>
        <p:spPr bwMode="auto">
          <a:xfrm>
            <a:off x="-108520" y="4719262"/>
            <a:ext cx="581966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defTabSz="914400"/>
            <a:r>
              <a:rPr lang="hu-HU" sz="1800" dirty="0"/>
              <a:t>Jelen tananyag a Szegedi Tudományegyetemen készült az Európai Unió támogatásával. Projekt azonosító: EFOP-3.4.3-16-2016-00014</a:t>
            </a:r>
            <a:endParaRPr lang="hu-HU" sz="1800" kern="0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theme/theme1.xml><?xml version="1.0" encoding="utf-8"?>
<a:theme xmlns:a="http://schemas.openxmlformats.org/drawingml/2006/main" name="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</Template>
  <TotalTime>2635</TotalTime>
  <Words>328</Words>
  <Application>Microsoft Office PowerPoint</Application>
  <PresentationFormat>Diavetítés a képernyőre (4:3 oldalarány)</PresentationFormat>
  <Paragraphs>51</Paragraphs>
  <Slides>8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 2</vt:lpstr>
      <vt:lpstr>SZTE</vt:lpstr>
      <vt:lpstr>  EFOP-3.4.3-16-2016-00014 </vt:lpstr>
      <vt:lpstr>Ismételt bűnelkövetők</vt:lpstr>
      <vt:lpstr>PowerPoint-bemutató</vt:lpstr>
      <vt:lpstr>PowerPoint-bemutató</vt:lpstr>
      <vt:lpstr>PowerPoint-bemutató</vt:lpstr>
      <vt:lpstr>PowerPoint-bemutató</vt:lpstr>
      <vt:lpstr>PowerPoint-bemutató</vt:lpstr>
      <vt:lpstr>KÖSZÖNÖM  A FIGYELMET!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EFOP-3.4.3-16-2016-00014</dc:title>
  <dc:creator>unkp</dc:creator>
  <cp:lastModifiedBy> </cp:lastModifiedBy>
  <cp:revision>99</cp:revision>
  <dcterms:created xsi:type="dcterms:W3CDTF">2014-03-03T11:13:53Z</dcterms:created>
  <dcterms:modified xsi:type="dcterms:W3CDTF">2019-01-23T15:53:26Z</dcterms:modified>
</cp:coreProperties>
</file>