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4"/>
  </p:notesMasterIdLst>
  <p:sldIdLst>
    <p:sldId id="256" r:id="rId2"/>
    <p:sldId id="664" r:id="rId3"/>
    <p:sldId id="684" r:id="rId4"/>
    <p:sldId id="685" r:id="rId5"/>
    <p:sldId id="686" r:id="rId6"/>
    <p:sldId id="687" r:id="rId7"/>
    <p:sldId id="688" r:id="rId8"/>
    <p:sldId id="689" r:id="rId9"/>
    <p:sldId id="691" r:id="rId10"/>
    <p:sldId id="692" r:id="rId11"/>
    <p:sldId id="694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C92"/>
    <a:srgbClr val="EA9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Objects="1">
      <p:cViewPr varScale="1">
        <p:scale>
          <a:sx n="82" d="100"/>
          <a:sy n="82" d="100"/>
        </p:scale>
        <p:origin x="198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90D0E82A-5C8D-4804-8FC5-C7A9ACB6C8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CAC9B5-8019-4E65-A81D-7E01D7DFDF43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F26478D9-15A1-4307-A1AB-2A1E3CFD05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84C37D46-08BA-414F-B852-AA42F0468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75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Jelen tananyag a Szegedi Tudományegyetemen készült az Európai Unió támogatásával. Projekt azonosító: EFOP-3.4.3-16-2016-00014</a:t>
            </a:r>
            <a:endParaRPr lang="hu-HU" kern="0" dirty="0"/>
          </a:p>
          <a:p>
            <a:endParaRPr lang="hu-HU" sz="9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2019. 01. 25.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F2395DD-EAC7-43FF-9B5E-DD2CB449D77A}"/>
              </a:ext>
            </a:extLst>
          </p:cNvPr>
          <p:cNvSpPr txBox="1"/>
          <p:nvPr/>
        </p:nvSpPr>
        <p:spPr>
          <a:xfrm>
            <a:off x="899592" y="1924377"/>
            <a:ext cx="763284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i="1" cap="all" dirty="0" err="1">
                <a:solidFill>
                  <a:srgbClr val="FF0000"/>
                </a:solidFill>
                <a:latin typeface="Arial"/>
                <a:ea typeface="+mj-ea"/>
                <a:cs typeface="Arial"/>
              </a:rPr>
              <a:t>BüntetőJOGI</a:t>
            </a:r>
            <a:r>
              <a:rPr lang="hu-HU" sz="3600" b="1" i="1" cap="all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 SZANKCIÓK ÉS VÉGREHAJTÁSUK</a:t>
            </a:r>
          </a:p>
          <a:p>
            <a:pPr algn="ctr"/>
            <a:endParaRPr lang="hu-HU" altLang="hu-HU" sz="2400" b="1" dirty="0"/>
          </a:p>
          <a:p>
            <a:pPr algn="ctr"/>
            <a:r>
              <a:rPr lang="hu-HU" altLang="hu-HU" sz="2400" b="1" dirty="0"/>
              <a:t>A fiatalkorúak büntetőjoga és büntetés-végrehajtása </a:t>
            </a:r>
            <a:endParaRPr lang="hu-HU" sz="2400" b="1" i="1" cap="all" dirty="0">
              <a:latin typeface="Arial"/>
              <a:ea typeface="+mj-ea"/>
              <a:cs typeface="Arial"/>
            </a:endParaRPr>
          </a:p>
          <a:p>
            <a:pPr algn="ctr"/>
            <a:endParaRPr lang="hu-HU" sz="4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3C1F044-A358-4F7F-B326-0431621CE040}"/>
              </a:ext>
            </a:extLst>
          </p:cNvPr>
          <p:cNvSpPr txBox="1"/>
          <p:nvPr/>
        </p:nvSpPr>
        <p:spPr>
          <a:xfrm>
            <a:off x="610748" y="3773939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2400" b="1" i="1" cap="all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0E95A44-47DF-4A32-AE90-5108D850FE80}"/>
              </a:ext>
            </a:extLst>
          </p:cNvPr>
          <p:cNvSpPr txBox="1"/>
          <p:nvPr/>
        </p:nvSpPr>
        <p:spPr>
          <a:xfrm>
            <a:off x="179090" y="4540185"/>
            <a:ext cx="6481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		</a:t>
            </a:r>
          </a:p>
          <a:p>
            <a:endParaRPr lang="hu-HU" dirty="0"/>
          </a:p>
          <a:p>
            <a:r>
              <a:rPr lang="hu-HU" dirty="0"/>
              <a:t>			</a:t>
            </a:r>
            <a:r>
              <a:rPr lang="hu-HU" b="1" dirty="0">
                <a:solidFill>
                  <a:schemeClr val="bg1"/>
                </a:solidFill>
              </a:rPr>
              <a:t>10 képernyő				20 perc</a:t>
            </a: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r>
              <a:rPr lang="hu-HU" b="1" dirty="0">
                <a:solidFill>
                  <a:schemeClr val="bg1"/>
                </a:solidFill>
              </a:rPr>
              <a:t>			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3" name="Ábra 12" descr="Stopper">
            <a:extLst>
              <a:ext uri="{FF2B5EF4-FFF2-40B4-BE49-F238E27FC236}">
                <a16:creationId xmlns:a16="http://schemas.microsoft.com/office/drawing/2014/main" id="{0C0942A3-888B-4F3A-BF7F-F5D50A022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2672" y="4890864"/>
            <a:ext cx="914400" cy="914400"/>
          </a:xfrm>
          <a:prstGeom prst="rect">
            <a:avLst/>
          </a:prstGeom>
        </p:spPr>
      </p:pic>
      <p:pic>
        <p:nvPicPr>
          <p:cNvPr id="12" name="Ábra 11" descr="Monitor">
            <a:extLst>
              <a:ext uri="{FF2B5EF4-FFF2-40B4-BE49-F238E27FC236}">
                <a16:creationId xmlns:a16="http://schemas.microsoft.com/office/drawing/2014/main" id="{82B593E5-7062-421F-A2A5-CD5D4601AA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561" y="48908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3E56418-BB4B-46A0-8238-4F77CCD4B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88640"/>
            <a:ext cx="8229600" cy="5904656"/>
          </a:xfrm>
        </p:spPr>
        <p:txBody>
          <a:bodyPr/>
          <a:lstStyle/>
          <a:p>
            <a:pPr marL="493776" indent="-4572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u="sng" dirty="0">
                <a:solidFill>
                  <a:srgbClr val="FF0000"/>
                </a:solidFill>
              </a:rPr>
              <a:t>Elzárás</a:t>
            </a:r>
            <a:r>
              <a:rPr lang="hu-HU" sz="2400" dirty="0">
                <a:solidFill>
                  <a:srgbClr val="FF0000"/>
                </a:solidFill>
              </a:rPr>
              <a:t>: </a:t>
            </a:r>
            <a:r>
              <a:rPr lang="hu-HU" sz="2400" dirty="0"/>
              <a:t>tartama min. 3, </a:t>
            </a:r>
            <a:r>
              <a:rPr lang="hu-HU" sz="2400" dirty="0" err="1"/>
              <a:t>max</a:t>
            </a:r>
            <a:r>
              <a:rPr lang="hu-HU" sz="2400" dirty="0"/>
              <a:t>. 30 nap</a:t>
            </a:r>
          </a:p>
          <a:p>
            <a:pPr marL="493776" indent="-4572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u="sng" dirty="0">
                <a:solidFill>
                  <a:srgbClr val="FF0000"/>
                </a:solidFill>
              </a:rPr>
              <a:t>Közérdekű</a:t>
            </a:r>
            <a:r>
              <a:rPr lang="hu-HU" sz="2400" dirty="0">
                <a:solidFill>
                  <a:srgbClr val="FF0000"/>
                </a:solidFill>
              </a:rPr>
              <a:t> </a:t>
            </a:r>
            <a:r>
              <a:rPr lang="hu-HU" sz="2400" u="sng" dirty="0">
                <a:solidFill>
                  <a:srgbClr val="FF0000"/>
                </a:solidFill>
              </a:rPr>
              <a:t>munka</a:t>
            </a:r>
            <a:r>
              <a:rPr lang="hu-HU" sz="2400" dirty="0"/>
              <a:t>: csak akkor szabható ki, ha az </a:t>
            </a:r>
            <a:r>
              <a:rPr lang="hu-HU" sz="2400" dirty="0">
                <a:solidFill>
                  <a:srgbClr val="FF0000"/>
                </a:solidFill>
              </a:rPr>
              <a:t>ítélet meghozatalakor </a:t>
            </a:r>
            <a:r>
              <a:rPr lang="hu-HU" sz="2400" dirty="0"/>
              <a:t>a fiatalkorú a </a:t>
            </a:r>
            <a:r>
              <a:rPr lang="hu-HU" sz="2400" dirty="0">
                <a:solidFill>
                  <a:srgbClr val="FF0000"/>
                </a:solidFill>
              </a:rPr>
              <a:t>16. életév</a:t>
            </a:r>
            <a:r>
              <a:rPr lang="hu-HU" sz="2400" dirty="0"/>
              <a:t>ét betöltötte</a:t>
            </a:r>
          </a:p>
          <a:p>
            <a:pPr marL="37947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u="sng" dirty="0">
                <a:solidFill>
                  <a:srgbClr val="FF0000"/>
                </a:solidFill>
              </a:rPr>
              <a:t>Pénzbüntetés</a:t>
            </a:r>
            <a:r>
              <a:rPr lang="hu-HU" dirty="0"/>
              <a:t>: </a:t>
            </a:r>
            <a:endParaRPr lang="hu-HU" sz="2400" dirty="0"/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dirty="0">
                <a:solidFill>
                  <a:srgbClr val="FF0000"/>
                </a:solidFill>
              </a:rPr>
              <a:t>Kiszabási feltétel</a:t>
            </a:r>
            <a:r>
              <a:rPr lang="hu-HU" dirty="0"/>
              <a:t>, ha önálló keresete, jövedelme, megfelelő vagyona van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dirty="0"/>
              <a:t>Min. 15 </a:t>
            </a:r>
            <a:r>
              <a:rPr lang="hu-HU" dirty="0">
                <a:solidFill>
                  <a:srgbClr val="FF0000"/>
                </a:solidFill>
              </a:rPr>
              <a:t>napi tétel</a:t>
            </a:r>
            <a:r>
              <a:rPr lang="hu-HU" dirty="0"/>
              <a:t>, </a:t>
            </a:r>
            <a:r>
              <a:rPr lang="hu-HU" dirty="0" err="1"/>
              <a:t>max</a:t>
            </a:r>
            <a:r>
              <a:rPr lang="hu-HU" dirty="0"/>
              <a:t>. 250 napi tétel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dirty="0">
                <a:solidFill>
                  <a:srgbClr val="FF0000"/>
                </a:solidFill>
              </a:rPr>
              <a:t>Egynapi tételnek megfelelő összeg</a:t>
            </a:r>
            <a:r>
              <a:rPr lang="hu-HU" dirty="0"/>
              <a:t>: min. 500, </a:t>
            </a:r>
            <a:r>
              <a:rPr lang="hu-HU" dirty="0" err="1"/>
              <a:t>max</a:t>
            </a:r>
            <a:r>
              <a:rPr lang="hu-HU" dirty="0"/>
              <a:t>. 50.000 forint</a:t>
            </a:r>
          </a:p>
          <a:p>
            <a:pPr marL="1236726" lvl="2" indent="-285750" algn="just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hu-HU" dirty="0"/>
              <a:t>Szabadságvesztésre csak akkor változtatható át, ha </a:t>
            </a:r>
            <a:r>
              <a:rPr lang="hu-HU" dirty="0">
                <a:solidFill>
                  <a:srgbClr val="FF0000"/>
                </a:solidFill>
              </a:rPr>
              <a:t>behajthatatlan</a:t>
            </a:r>
            <a:r>
              <a:rPr lang="hu-HU" dirty="0"/>
              <a:t>, azaz a végrehajtás eredménytelen</a:t>
            </a:r>
          </a:p>
          <a:p>
            <a:pPr marL="1236726" lvl="2" indent="-285750" algn="just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hu-HU" dirty="0"/>
              <a:t>Szab. vesztre csak akkor változtatható át, ha  közérdekű munkára nem lehet</a:t>
            </a:r>
          </a:p>
          <a:p>
            <a:pPr marL="493776" indent="-4572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094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D421246C-1C86-4621-88A8-31DA236C3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5616624"/>
          </a:xfrm>
        </p:spPr>
        <p:txBody>
          <a:bodyPr/>
          <a:lstStyle/>
          <a:p>
            <a:r>
              <a:rPr lang="hu-HU" sz="2400" u="sng" dirty="0">
                <a:solidFill>
                  <a:srgbClr val="FF0000"/>
                </a:solidFill>
              </a:rPr>
              <a:t>Kitiltás</a:t>
            </a:r>
            <a:r>
              <a:rPr lang="hu-HU" sz="2400" dirty="0"/>
              <a:t>: </a:t>
            </a:r>
            <a:r>
              <a:rPr lang="hu-HU" sz="2400" dirty="0">
                <a:solidFill>
                  <a:srgbClr val="FF0000"/>
                </a:solidFill>
              </a:rPr>
              <a:t>megfelelő családi </a:t>
            </a:r>
            <a:r>
              <a:rPr lang="hu-HU" sz="2400" dirty="0"/>
              <a:t>környezetben nevelkedő fiatalkorúval szemben nincs helye e büntetésnek</a:t>
            </a:r>
          </a:p>
          <a:p>
            <a:r>
              <a:rPr lang="hu-HU" sz="2400" u="sng" dirty="0">
                <a:solidFill>
                  <a:srgbClr val="FF0000"/>
                </a:solidFill>
              </a:rPr>
              <a:t>kiutasítás</a:t>
            </a:r>
            <a:r>
              <a:rPr lang="hu-HU" sz="2400" dirty="0"/>
              <a:t>  - </a:t>
            </a:r>
            <a:r>
              <a:rPr lang="hu-HU" sz="2400" dirty="0">
                <a:solidFill>
                  <a:srgbClr val="FF0000"/>
                </a:solidFill>
              </a:rPr>
              <a:t>3 speciális együttes </a:t>
            </a:r>
            <a:r>
              <a:rPr lang="hu-HU" sz="2400" dirty="0"/>
              <a:t>feltétel: </a:t>
            </a:r>
          </a:p>
          <a:p>
            <a:pPr>
              <a:buFontTx/>
              <a:buChar char="-"/>
            </a:pPr>
            <a:r>
              <a:rPr lang="hu-HU" sz="2400" dirty="0"/>
              <a:t>tízévi vagy azt meghaladó tartamú szabadságvesztés kiszabása a fiatalkorúval szemben</a:t>
            </a:r>
          </a:p>
          <a:p>
            <a:pPr>
              <a:buFontTx/>
              <a:buChar char="-"/>
            </a:pPr>
            <a:r>
              <a:rPr lang="hu-HU" sz="2400" dirty="0"/>
              <a:t>a hazánkban tartózkodása a közbiztonságot jelentősen veszélyeztetné</a:t>
            </a:r>
          </a:p>
          <a:p>
            <a:pPr>
              <a:buFontTx/>
              <a:buChar char="-"/>
            </a:pPr>
            <a:r>
              <a:rPr lang="hu-HU" sz="2400" dirty="0"/>
              <a:t>negatív feltételként nem sérülhet a családi élet tiszteletben tartásához való joga</a:t>
            </a:r>
          </a:p>
          <a:p>
            <a:pPr>
              <a:buFontTx/>
              <a:buChar char="-"/>
            </a:pPr>
            <a:r>
              <a:rPr lang="hu-HU" sz="2400" dirty="0"/>
              <a:t>E három feltétel fennállása esetén sem utasítható ki azonban az a fiatalkorú, aki menedékjogot élvez!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u="sng" dirty="0">
                <a:solidFill>
                  <a:srgbClr val="FF0000"/>
                </a:solidFill>
              </a:rPr>
              <a:t>Közügyektől eltiltás: </a:t>
            </a:r>
            <a:r>
              <a:rPr lang="hu-HU" sz="2400" dirty="0"/>
              <a:t>csak </a:t>
            </a:r>
            <a:r>
              <a:rPr lang="hu-HU" sz="2400" dirty="0">
                <a:solidFill>
                  <a:srgbClr val="FF0000"/>
                </a:solidFill>
              </a:rPr>
              <a:t>1 évet meghaladó</a:t>
            </a:r>
            <a:r>
              <a:rPr lang="hu-HU" sz="2400" dirty="0"/>
              <a:t> szabadságvesztés kiszabása esetén alkalmazható</a:t>
            </a:r>
            <a:endParaRPr lang="hu-HU" sz="2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529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70D842E3-E868-42B6-9CC0-642DE97DE470}"/>
              </a:ext>
            </a:extLst>
          </p:cNvPr>
          <p:cNvSpPr txBox="1">
            <a:spLocks/>
          </p:cNvSpPr>
          <p:nvPr/>
        </p:nvSpPr>
        <p:spPr bwMode="auto">
          <a:xfrm>
            <a:off x="-108520" y="4719262"/>
            <a:ext cx="581966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914400"/>
            <a:r>
              <a:rPr lang="hu-HU" sz="1800" dirty="0"/>
              <a:t>Jelen tananyag a Szegedi Tudományegyetemen készült az Európai Unió támogatásával. Projekt azonosító: EFOP-3.4.3-16-2016-00014</a:t>
            </a:r>
            <a:endParaRPr lang="hu-HU" sz="1800" kern="0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">
            <a:extLst>
              <a:ext uri="{FF2B5EF4-FFF2-40B4-BE49-F238E27FC236}">
                <a16:creationId xmlns:a16="http://schemas.microsoft.com/office/drawing/2014/main" id="{25D7D0C1-6759-4E82-8412-AE3DEF27B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98556"/>
            <a:ext cx="8069316" cy="1143000"/>
          </a:xfrm>
        </p:spPr>
        <p:txBody>
          <a:bodyPr/>
          <a:lstStyle/>
          <a:p>
            <a:pPr eaLnBrk="1" hangingPunct="1"/>
            <a:r>
              <a:rPr lang="hu-HU" altLang="hu-HU" sz="3200" b="1" dirty="0">
                <a:solidFill>
                  <a:srgbClr val="363C92"/>
                </a:solidFill>
              </a:rPr>
              <a:t>	</a:t>
            </a:r>
            <a:endParaRPr lang="hu-HU" altLang="hu-HU" sz="3200" b="1" dirty="0">
              <a:solidFill>
                <a:srgbClr val="FF0000"/>
              </a:solidFill>
            </a:endParaRPr>
          </a:p>
        </p:txBody>
      </p:sp>
      <p:sp>
        <p:nvSpPr>
          <p:cNvPr id="3075" name="Rectangle 22">
            <a:extLst>
              <a:ext uri="{FF2B5EF4-FFF2-40B4-BE49-F238E27FC236}">
                <a16:creationId xmlns:a16="http://schemas.microsoft.com/office/drawing/2014/main" id="{27894B62-8F8B-4281-8D52-4BE904D7F4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9592" y="692696"/>
            <a:ext cx="7781284" cy="5074823"/>
          </a:xfrm>
        </p:spPr>
        <p:txBody>
          <a:bodyPr/>
          <a:lstStyle/>
          <a:p>
            <a:pPr marL="736600" indent="-736600" algn="just">
              <a:buClr>
                <a:schemeClr val="tx1"/>
              </a:buClr>
              <a:buNone/>
            </a:pPr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fiatalkor kezdete és vége</a:t>
            </a:r>
            <a:r>
              <a:rPr lang="hu-HU" dirty="0"/>
              <a:t>:</a:t>
            </a:r>
          </a:p>
          <a:p>
            <a:pPr marL="736600" indent="-736600" algn="just">
              <a:buClr>
                <a:schemeClr val="tx1"/>
              </a:buClr>
              <a:buNone/>
            </a:pPr>
            <a:r>
              <a:rPr lang="hu-HU" sz="2000" dirty="0"/>
              <a:t>az emberölés, az erős felindulásban elkövetett emberölés, a testi sértés [Btk. 164. § (8) </a:t>
            </a:r>
            <a:r>
              <a:rPr lang="hu-HU" sz="2000" dirty="0" err="1"/>
              <a:t>bek</a:t>
            </a:r>
            <a:r>
              <a:rPr lang="hu-HU" sz="2000" dirty="0"/>
              <a:t>.], a rablás [Btk. 365. § (1)–(4) </a:t>
            </a:r>
            <a:r>
              <a:rPr lang="hu-HU" sz="2000" dirty="0" err="1"/>
              <a:t>bek</a:t>
            </a:r>
            <a:r>
              <a:rPr lang="hu-HU" sz="2000" dirty="0"/>
              <a:t>.] és a kifosztás [Btk. 366. § (2)–(3) </a:t>
            </a:r>
            <a:r>
              <a:rPr lang="hu-HU" sz="2000" dirty="0" err="1"/>
              <a:t>bek</a:t>
            </a:r>
            <a:r>
              <a:rPr lang="hu-HU" sz="2000" dirty="0"/>
              <a:t>.] elkövetője, ha az elkövetéskor rendelkezett a bűncselekmény következményeinek felismeréséhez szükséges belátással, akkor a </a:t>
            </a:r>
            <a:r>
              <a:rPr lang="hu-HU" sz="2000" dirty="0">
                <a:solidFill>
                  <a:srgbClr val="FF0000"/>
                </a:solidFill>
              </a:rPr>
              <a:t>12. születésnapot</a:t>
            </a:r>
            <a:r>
              <a:rPr lang="hu-HU" sz="2000" dirty="0"/>
              <a:t>, egyebekben pedig a </a:t>
            </a:r>
            <a:r>
              <a:rPr lang="hu-HU" sz="2000" dirty="0">
                <a:solidFill>
                  <a:srgbClr val="FF0000"/>
                </a:solidFill>
              </a:rPr>
              <a:t>14. születésnapot követő naptól fiatalkorú</a:t>
            </a:r>
            <a:r>
              <a:rPr lang="hu-HU" sz="2000" dirty="0"/>
              <a:t>. </a:t>
            </a:r>
          </a:p>
          <a:p>
            <a:pPr marL="736600" indent="-736600" algn="just">
              <a:buClr>
                <a:schemeClr val="tx1"/>
              </a:buClr>
              <a:buNone/>
            </a:pPr>
            <a:r>
              <a:rPr lang="hu-HU" sz="2000" dirty="0"/>
              <a:t>A </a:t>
            </a:r>
            <a:r>
              <a:rPr lang="hu-HU" sz="2000" dirty="0">
                <a:solidFill>
                  <a:srgbClr val="FF0000"/>
                </a:solidFill>
              </a:rPr>
              <a:t>18. születésnapon </a:t>
            </a:r>
            <a:r>
              <a:rPr lang="hu-HU" sz="2000" dirty="0"/>
              <a:t>az elkövető még fiatalkorú, nagykorúságának kezdete a születésnapot követő nap nulladik órája.</a:t>
            </a:r>
          </a:p>
          <a:p>
            <a:pPr marL="736600" indent="-736600" algn="just">
              <a:buClr>
                <a:schemeClr val="tx1"/>
              </a:buClr>
              <a:buNone/>
            </a:pPr>
            <a:r>
              <a:rPr lang="hu-HU" sz="2000" dirty="0"/>
              <a:t>A </a:t>
            </a:r>
            <a:r>
              <a:rPr lang="hu-HU" sz="2000" dirty="0" err="1">
                <a:solidFill>
                  <a:srgbClr val="FF0000"/>
                </a:solidFill>
              </a:rPr>
              <a:t>Bv</a:t>
            </a:r>
            <a:r>
              <a:rPr lang="hu-HU" sz="2000" dirty="0">
                <a:solidFill>
                  <a:srgbClr val="FF0000"/>
                </a:solidFill>
              </a:rPr>
              <a:t>. tv. alapján</a:t>
            </a:r>
            <a:r>
              <a:rPr lang="hu-HU" sz="2000" dirty="0"/>
              <a:t> fiatalkorú alatt érteni kell a </a:t>
            </a:r>
            <a:r>
              <a:rPr lang="hu-HU" sz="2000" dirty="0">
                <a:solidFill>
                  <a:srgbClr val="FF0000"/>
                </a:solidFill>
              </a:rPr>
              <a:t>tizennyolcadik életévét betöltött, de huszonegyedik életévét meg nem haladott</a:t>
            </a:r>
            <a:r>
              <a:rPr lang="hu-HU" sz="2000" dirty="0"/>
              <a:t> - fiatalkorúak </a:t>
            </a:r>
            <a:r>
              <a:rPr lang="hu-HU" sz="2000" dirty="0">
                <a:solidFill>
                  <a:srgbClr val="FF0000"/>
                </a:solidFill>
              </a:rPr>
              <a:t>szabadságvesztését</a:t>
            </a:r>
            <a:r>
              <a:rPr lang="hu-HU" sz="2000" dirty="0"/>
              <a:t>, illetve </a:t>
            </a:r>
            <a:r>
              <a:rPr lang="hu-HU" sz="2000" dirty="0">
                <a:solidFill>
                  <a:srgbClr val="FF0000"/>
                </a:solidFill>
              </a:rPr>
              <a:t>javítóintézeti</a:t>
            </a:r>
            <a:r>
              <a:rPr lang="hu-HU" sz="2000" dirty="0"/>
              <a:t> </a:t>
            </a:r>
            <a:r>
              <a:rPr lang="hu-HU" sz="2000" dirty="0">
                <a:solidFill>
                  <a:srgbClr val="FF0000"/>
                </a:solidFill>
              </a:rPr>
              <a:t>nevelését</a:t>
            </a:r>
            <a:r>
              <a:rPr lang="hu-HU" sz="2000" dirty="0"/>
              <a:t> töltő fiatalt is! </a:t>
            </a:r>
            <a:endParaRPr lang="hu-HU" alt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72598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01279770-254E-4CD7-B4D0-EFCBADB8C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hu-HU" sz="2400" dirty="0"/>
              <a:t>Amennyiben az </a:t>
            </a:r>
            <a:r>
              <a:rPr lang="hu-HU" sz="2400" dirty="0">
                <a:solidFill>
                  <a:srgbClr val="FF0000"/>
                </a:solidFill>
              </a:rPr>
              <a:t>elkövetésre</a:t>
            </a:r>
            <a:r>
              <a:rPr lang="hu-HU" sz="2400" dirty="0"/>
              <a:t> </a:t>
            </a:r>
            <a:r>
              <a:rPr lang="hu-HU" sz="2400" dirty="0">
                <a:solidFill>
                  <a:srgbClr val="FF0000"/>
                </a:solidFill>
              </a:rPr>
              <a:t>fiatalkorban</a:t>
            </a:r>
            <a:r>
              <a:rPr lang="hu-HU" sz="2400" dirty="0"/>
              <a:t>, az </a:t>
            </a:r>
            <a:r>
              <a:rPr lang="hu-HU" sz="2400" dirty="0">
                <a:solidFill>
                  <a:srgbClr val="00B050"/>
                </a:solidFill>
              </a:rPr>
              <a:t>elbírálásra</a:t>
            </a:r>
            <a:r>
              <a:rPr lang="hu-HU" sz="2400" dirty="0"/>
              <a:t> azonban </a:t>
            </a:r>
            <a:r>
              <a:rPr lang="hu-HU" sz="2400" dirty="0">
                <a:solidFill>
                  <a:srgbClr val="00B050"/>
                </a:solidFill>
              </a:rPr>
              <a:t>felnőttkorban</a:t>
            </a:r>
            <a:r>
              <a:rPr lang="hu-HU" sz="2400" dirty="0"/>
              <a:t> kerül sor, a fiatalkorúakra vonatkozó szabályokat kell alkalmazni, a </a:t>
            </a:r>
            <a:r>
              <a:rPr lang="hu-HU" sz="2400" dirty="0">
                <a:solidFill>
                  <a:srgbClr val="00B0F0"/>
                </a:solidFill>
              </a:rPr>
              <a:t>fiatalkorúak elleni büntetőeljárás </a:t>
            </a:r>
            <a:r>
              <a:rPr lang="hu-HU" sz="2400" dirty="0"/>
              <a:t>alapján. </a:t>
            </a:r>
          </a:p>
          <a:p>
            <a:r>
              <a:rPr lang="hu-HU" sz="2400" dirty="0"/>
              <a:t>Ha az elkövető </a:t>
            </a:r>
            <a:r>
              <a:rPr lang="hu-HU" sz="2400" dirty="0">
                <a:solidFill>
                  <a:srgbClr val="00B0F0"/>
                </a:solidFill>
              </a:rPr>
              <a:t>fiatalkorban</a:t>
            </a:r>
            <a:r>
              <a:rPr lang="hu-HU" sz="2400" dirty="0"/>
              <a:t> </a:t>
            </a:r>
            <a:r>
              <a:rPr lang="hu-HU" sz="2400" dirty="0">
                <a:solidFill>
                  <a:srgbClr val="FF0000"/>
                </a:solidFill>
              </a:rPr>
              <a:t>és</a:t>
            </a:r>
            <a:r>
              <a:rPr lang="hu-HU" sz="2400" dirty="0"/>
              <a:t> </a:t>
            </a:r>
            <a:r>
              <a:rPr lang="hu-HU" sz="2400" dirty="0">
                <a:solidFill>
                  <a:srgbClr val="00B0F0"/>
                </a:solidFill>
              </a:rPr>
              <a:t>felnőttkorban</a:t>
            </a:r>
            <a:r>
              <a:rPr lang="hu-HU" sz="2400" dirty="0"/>
              <a:t> elkövetett bűncselekményeit egy eljárásban bírálják el, a </a:t>
            </a:r>
            <a:r>
              <a:rPr lang="hu-HU" sz="2400" dirty="0">
                <a:solidFill>
                  <a:srgbClr val="FF0000"/>
                </a:solidFill>
              </a:rPr>
              <a:t>felnőttkorúakra</a:t>
            </a:r>
            <a:r>
              <a:rPr lang="hu-HU" sz="2400" dirty="0"/>
              <a:t> vonatkozó szabályok érvényesülnek a felelősségre vonásnál</a:t>
            </a:r>
          </a:p>
          <a:p>
            <a:r>
              <a:rPr lang="hu-HU" sz="2400" dirty="0"/>
              <a:t> A fiatalkorban történő elkövetés ilyenkor a büntetés kiszabása körében értékelhető </a:t>
            </a:r>
            <a:r>
              <a:rPr lang="hu-HU" sz="2400" dirty="0">
                <a:solidFill>
                  <a:srgbClr val="FF0000"/>
                </a:solidFill>
              </a:rPr>
              <a:t>enyhítő</a:t>
            </a:r>
            <a:r>
              <a:rPr lang="hu-HU" sz="2400" dirty="0"/>
              <a:t> </a:t>
            </a:r>
            <a:r>
              <a:rPr lang="hu-HU" sz="2400" dirty="0">
                <a:solidFill>
                  <a:srgbClr val="FF0000"/>
                </a:solidFill>
              </a:rPr>
              <a:t>körülményként</a:t>
            </a:r>
            <a:r>
              <a:rPr lang="hu-HU" sz="2400" dirty="0"/>
              <a:t>.</a:t>
            </a:r>
          </a:p>
          <a:p>
            <a:r>
              <a:rPr lang="hu-HU" sz="2400" dirty="0"/>
              <a:t>Az általános rész enyhébb jogkövetkezményeket rendel a fiatalkorhoz, így a </a:t>
            </a:r>
            <a:r>
              <a:rPr lang="hu-HU" sz="2400" dirty="0">
                <a:solidFill>
                  <a:srgbClr val="FF0000"/>
                </a:solidFill>
              </a:rPr>
              <a:t>kizárólag fiatalkorban történő elkövetés esetén a fiatalkor</a:t>
            </a:r>
            <a:r>
              <a:rPr lang="hu-HU" sz="2400" dirty="0"/>
              <a:t>, illetve a büntetlen előélet </a:t>
            </a:r>
            <a:r>
              <a:rPr lang="hu-HU" sz="2400" dirty="0">
                <a:solidFill>
                  <a:srgbClr val="FF0000"/>
                </a:solidFill>
              </a:rPr>
              <a:t>nem t</a:t>
            </a:r>
            <a:r>
              <a:rPr lang="hu-HU" sz="2400" dirty="0"/>
              <a:t>ekinthető további </a:t>
            </a:r>
            <a:r>
              <a:rPr lang="hu-HU" sz="2400" dirty="0">
                <a:solidFill>
                  <a:srgbClr val="FF0000"/>
                </a:solidFill>
              </a:rPr>
              <a:t>enyhítő</a:t>
            </a:r>
            <a:r>
              <a:rPr lang="hu-HU" sz="2400" dirty="0"/>
              <a:t> körülménynek</a:t>
            </a:r>
          </a:p>
        </p:txBody>
      </p:sp>
    </p:spTree>
    <p:extLst>
      <p:ext uri="{BB962C8B-B14F-4D97-AF65-F5344CB8AC3E}">
        <p14:creationId xmlns:p14="http://schemas.microsoft.com/office/powerpoint/2010/main" val="151327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C862B0-3726-450E-B4AF-6F221AE41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>
                <a:solidFill>
                  <a:srgbClr val="FF0000"/>
                </a:solidFill>
              </a:rPr>
              <a:t>Fiatalkorúakra vonatkozó speciális rendelkezések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D17AF20-ADDA-49C8-9233-6E46F7177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sz="2000" dirty="0">
                <a:solidFill>
                  <a:srgbClr val="FF0000"/>
                </a:solidFill>
              </a:rPr>
              <a:t>Btk. XI. Fejezete</a:t>
            </a:r>
            <a:r>
              <a:rPr lang="hu-HU" sz="2000" dirty="0"/>
              <a:t>: csak a fiatalkorúakra vonatkozó rendelkezések. </a:t>
            </a:r>
          </a:p>
          <a:p>
            <a:r>
              <a:rPr lang="hu-HU" sz="2000" dirty="0"/>
              <a:t>E fejezetben foglalt </a:t>
            </a:r>
            <a:r>
              <a:rPr lang="hu-HU" sz="2000" dirty="0">
                <a:solidFill>
                  <a:srgbClr val="FF0000"/>
                </a:solidFill>
              </a:rPr>
              <a:t>speciális rendelkezéseket leszámítva </a:t>
            </a:r>
            <a:r>
              <a:rPr lang="hu-HU" sz="2000" dirty="0"/>
              <a:t>a </a:t>
            </a:r>
            <a:r>
              <a:rPr lang="hu-HU" sz="2000" dirty="0">
                <a:solidFill>
                  <a:srgbClr val="FF0000"/>
                </a:solidFill>
              </a:rPr>
              <a:t>fiatalkorúakra a felnőttkorúakra irányadó rendelkezéseket kell </a:t>
            </a:r>
            <a:r>
              <a:rPr lang="hu-HU" sz="2000" dirty="0"/>
              <a:t>alkalmazni.</a:t>
            </a:r>
          </a:p>
          <a:p>
            <a:r>
              <a:rPr lang="hu-HU" sz="2000" dirty="0"/>
              <a:t> Elsődlegesen tehát azt kell megvizsgálni, hogy a XI. Fejezet tartalmaz-e speciális előírást, amennyiben nem, akkor a Btk. felnőttekre vonatkozó rendelkezéseit kell irányadónak tekinteni.</a:t>
            </a:r>
          </a:p>
          <a:p>
            <a:r>
              <a:rPr lang="hu-HU" sz="2000" dirty="0"/>
              <a:t>Vannak olyan általános részi jogintézmények, amelyek a </a:t>
            </a:r>
            <a:r>
              <a:rPr lang="hu-HU" sz="2000" dirty="0">
                <a:solidFill>
                  <a:srgbClr val="FF0000"/>
                </a:solidFill>
              </a:rPr>
              <a:t>felnőttekre és a fiatalkorúakra egyaránt </a:t>
            </a:r>
            <a:r>
              <a:rPr lang="hu-HU" sz="2000" dirty="0"/>
              <a:t>vonatkoznak (pl. foglalkozástól és járművezetéstől eltiltás, megrovás esetén); </a:t>
            </a:r>
          </a:p>
          <a:p>
            <a:r>
              <a:rPr lang="hu-HU" sz="2000" dirty="0"/>
              <a:t>Vannak, amelyek </a:t>
            </a:r>
            <a:r>
              <a:rPr lang="hu-HU" sz="2000" dirty="0">
                <a:solidFill>
                  <a:srgbClr val="FF0000"/>
                </a:solidFill>
              </a:rPr>
              <a:t>fiatalkorúakra nem </a:t>
            </a:r>
            <a:r>
              <a:rPr lang="hu-HU" sz="2000" dirty="0"/>
              <a:t>alkalmazhatók (pl. életfogytig tartó szabadságvesztés nem szabható ki, fegyház fokozat nem alkalmazható); valamint </a:t>
            </a:r>
          </a:p>
          <a:p>
            <a:r>
              <a:rPr lang="hu-HU" sz="2000" dirty="0"/>
              <a:t>olyanok is, melyek </a:t>
            </a:r>
            <a:r>
              <a:rPr lang="hu-HU" sz="2000" dirty="0">
                <a:solidFill>
                  <a:srgbClr val="FF0000"/>
                </a:solidFill>
              </a:rPr>
              <a:t>csak fiatalkorúakra </a:t>
            </a:r>
            <a:r>
              <a:rPr lang="hu-HU" sz="2000" dirty="0" err="1"/>
              <a:t>irányadóak</a:t>
            </a:r>
            <a:r>
              <a:rPr lang="hu-HU" sz="2000" dirty="0"/>
              <a:t> (a javítóintézeti nevelés).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39586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A0AF6F-F290-45FA-A2B2-FCBE0B1F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>
                <a:solidFill>
                  <a:srgbClr val="FF0000"/>
                </a:solidFill>
              </a:rPr>
              <a:t>Eltérő/speciális szabályok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E04EFC3-E298-4491-B5CF-CE9F4915B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9476" algn="just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dirty="0"/>
              <a:t>A </a:t>
            </a:r>
            <a:r>
              <a:rPr lang="hu-HU" sz="2000" dirty="0">
                <a:solidFill>
                  <a:srgbClr val="FF0000"/>
                </a:solidFill>
              </a:rPr>
              <a:t>büntetés célja</a:t>
            </a:r>
            <a:r>
              <a:rPr lang="hu-HU" sz="2000" dirty="0"/>
              <a:t>: a fiatalkorú helyes irányba </a:t>
            </a:r>
            <a:r>
              <a:rPr lang="hu-HU" sz="2000" dirty="0" err="1"/>
              <a:t>fejlődjön</a:t>
            </a:r>
            <a:r>
              <a:rPr lang="hu-HU" sz="2000" dirty="0"/>
              <a:t>, a társadalom hasznos tagjává váljon</a:t>
            </a:r>
          </a:p>
          <a:p>
            <a:pPr marL="379476" algn="just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dirty="0">
                <a:solidFill>
                  <a:srgbClr val="FF0000"/>
                </a:solidFill>
              </a:rPr>
              <a:t>Büntetés csak akkor szabható ki</a:t>
            </a:r>
            <a:r>
              <a:rPr lang="hu-HU" sz="2000" dirty="0"/>
              <a:t>, ha az intézkedés alkalmazása nem célravezető, szabadságelvonó büntetés/intézkedés pedig csak akkor, ha egyéb szankció nem célravezető</a:t>
            </a:r>
          </a:p>
          <a:p>
            <a:pPr marL="379476" algn="just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dirty="0"/>
              <a:t>Így a </a:t>
            </a:r>
            <a:r>
              <a:rPr lang="hu-HU" sz="2000" dirty="0">
                <a:solidFill>
                  <a:srgbClr val="FF0000"/>
                </a:solidFill>
              </a:rPr>
              <a:t>büntetéskiszabásnál</a:t>
            </a:r>
            <a:r>
              <a:rPr lang="hu-HU" sz="2000" dirty="0"/>
              <a:t> a következő </a:t>
            </a:r>
            <a:r>
              <a:rPr lang="hu-HU" sz="2000" dirty="0">
                <a:solidFill>
                  <a:srgbClr val="FF0000"/>
                </a:solidFill>
              </a:rPr>
              <a:t>sorrend</a:t>
            </a:r>
            <a:r>
              <a:rPr lang="hu-HU" sz="2000" dirty="0"/>
              <a:t> irányadó:</a:t>
            </a:r>
          </a:p>
          <a:p>
            <a:pPr marL="36576" indent="0" algn="just" fontAlgn="auto">
              <a:spcAft>
                <a:spcPts val="0"/>
              </a:spcAft>
              <a:buNone/>
              <a:defRPr/>
            </a:pPr>
            <a:r>
              <a:rPr lang="hu-HU" sz="2000" dirty="0"/>
              <a:t> 1. szabadságelvonással nem járó intézkedés (pl. próbára bocsátás); </a:t>
            </a:r>
          </a:p>
          <a:p>
            <a:pPr marL="36576" indent="0" algn="just" fontAlgn="auto">
              <a:spcAft>
                <a:spcPts val="0"/>
              </a:spcAft>
              <a:buNone/>
              <a:defRPr/>
            </a:pPr>
            <a:r>
              <a:rPr lang="hu-HU" sz="2000" dirty="0"/>
              <a:t> 2. szabadságelvonással nem járó büntetés (pl. közérdekű munka); </a:t>
            </a:r>
          </a:p>
          <a:p>
            <a:pPr marL="36576" indent="0" algn="just" fontAlgn="auto">
              <a:spcAft>
                <a:spcPts val="0"/>
              </a:spcAft>
              <a:buNone/>
              <a:defRPr/>
            </a:pPr>
            <a:r>
              <a:rPr lang="hu-HU" sz="2000" dirty="0"/>
              <a:t> 3. szabadságelvonással járó intézkedés (javítóintézeti nevelés); </a:t>
            </a:r>
          </a:p>
          <a:p>
            <a:pPr marL="36576" indent="0" algn="just" fontAlgn="auto">
              <a:spcAft>
                <a:spcPts val="0"/>
              </a:spcAft>
              <a:buNone/>
              <a:defRPr/>
            </a:pPr>
            <a:r>
              <a:rPr lang="hu-HU" sz="2000" dirty="0"/>
              <a:t> 4. szabadságelvonással járó büntetés (szabadságvesztés, elzárás)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000" dirty="0">
                <a:solidFill>
                  <a:srgbClr val="FF0000"/>
                </a:solidFill>
              </a:rPr>
              <a:t>14 éven alulival </a:t>
            </a:r>
            <a:r>
              <a:rPr lang="hu-HU" sz="2000" dirty="0"/>
              <a:t>szemben </a:t>
            </a:r>
            <a:r>
              <a:rPr lang="hu-HU" sz="2000" dirty="0">
                <a:solidFill>
                  <a:srgbClr val="FF0000"/>
                </a:solidFill>
              </a:rPr>
              <a:t>csak intézkedés </a:t>
            </a:r>
            <a:r>
              <a:rPr lang="hu-HU" sz="2000" dirty="0"/>
              <a:t>alkalmazható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563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F1C1BB22-E5FF-4715-801B-6EA2A81D9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>
                <a:solidFill>
                  <a:srgbClr val="FF0000"/>
                </a:solidFill>
              </a:rPr>
              <a:t>Speciális szabály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3A718A97-63AE-461D-BA0E-295A837D6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</p:spPr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Büntetések</a:t>
            </a:r>
            <a:r>
              <a:rPr lang="hu-HU" dirty="0"/>
              <a:t> tekintetében:</a:t>
            </a:r>
          </a:p>
          <a:p>
            <a:pPr>
              <a:buFontTx/>
              <a:buChar char="-"/>
            </a:pPr>
            <a:r>
              <a:rPr lang="hu-HU" dirty="0"/>
              <a:t>szabadságvesztésnél;</a:t>
            </a:r>
          </a:p>
          <a:p>
            <a:pPr>
              <a:buFontTx/>
              <a:buChar char="-"/>
            </a:pPr>
            <a:r>
              <a:rPr lang="hu-HU" dirty="0"/>
              <a:t>elzárásnál;</a:t>
            </a:r>
          </a:p>
          <a:p>
            <a:pPr>
              <a:buFontTx/>
              <a:buChar char="-"/>
            </a:pPr>
            <a:r>
              <a:rPr lang="hu-HU" dirty="0"/>
              <a:t>közérdekű munkánál,</a:t>
            </a:r>
          </a:p>
          <a:p>
            <a:pPr>
              <a:buFontTx/>
              <a:buChar char="-"/>
            </a:pPr>
            <a:r>
              <a:rPr lang="hu-HU" dirty="0"/>
              <a:t>pénzbüntetésnél;</a:t>
            </a:r>
          </a:p>
          <a:p>
            <a:pPr>
              <a:buFontTx/>
              <a:buChar char="-"/>
            </a:pPr>
            <a:r>
              <a:rPr lang="hu-HU" dirty="0"/>
              <a:t>kitiltásnál;</a:t>
            </a:r>
          </a:p>
          <a:p>
            <a:pPr>
              <a:buFontTx/>
              <a:buChar char="-"/>
            </a:pPr>
            <a:r>
              <a:rPr lang="hu-HU" dirty="0"/>
              <a:t>kiutasításnál</a:t>
            </a:r>
          </a:p>
          <a:p>
            <a:pPr>
              <a:buFontTx/>
              <a:buChar char="-"/>
            </a:pPr>
            <a:r>
              <a:rPr lang="hu-HU" dirty="0"/>
              <a:t>a közügyektől eltiltás </a:t>
            </a:r>
            <a:r>
              <a:rPr lang="hu-HU" dirty="0">
                <a:solidFill>
                  <a:srgbClr val="FF0000"/>
                </a:solidFill>
              </a:rPr>
              <a:t>mellékbüntetésnél</a:t>
            </a:r>
          </a:p>
          <a:p>
            <a:pPr>
              <a:buFontTx/>
              <a:buChar char="-"/>
            </a:pPr>
            <a:endParaRPr lang="hu-HU" dirty="0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A142333-714C-4E3B-8FFA-839A514A9B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Intézkedések</a:t>
            </a:r>
            <a:r>
              <a:rPr lang="hu-HU" dirty="0"/>
              <a:t> tekintetében:</a:t>
            </a:r>
          </a:p>
          <a:p>
            <a:pPr>
              <a:buFontTx/>
              <a:buChar char="-"/>
            </a:pPr>
            <a:r>
              <a:rPr lang="hu-HU" dirty="0"/>
              <a:t>próbára bocsátásnál; </a:t>
            </a:r>
          </a:p>
          <a:p>
            <a:pPr>
              <a:buFontTx/>
              <a:buChar char="-"/>
            </a:pPr>
            <a:r>
              <a:rPr lang="hu-HU" dirty="0"/>
              <a:t>jóvátételi munkánál;</a:t>
            </a:r>
          </a:p>
          <a:p>
            <a:pPr>
              <a:buFontTx/>
              <a:buChar char="-"/>
            </a:pPr>
            <a:r>
              <a:rPr lang="hu-HU" dirty="0"/>
              <a:t>pártfogó felügyeletnél;</a:t>
            </a:r>
          </a:p>
          <a:p>
            <a:pPr>
              <a:buFontTx/>
              <a:buChar char="-"/>
            </a:pPr>
            <a:endParaRPr lang="hu-HU" dirty="0"/>
          </a:p>
          <a:p>
            <a:pPr>
              <a:buFontTx/>
              <a:buChar char="-"/>
            </a:pPr>
            <a:r>
              <a:rPr lang="hu-HU" dirty="0"/>
              <a:t>+ javítóintézeti nevelés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736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776B92-2F3D-44B4-AEB3-1D201C52E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>
                <a:solidFill>
                  <a:srgbClr val="FF0000"/>
                </a:solidFill>
              </a:rPr>
              <a:t>Intézkedések speciális szabályai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247F139-D8B6-40CA-B45B-FA5139005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hu-HU" sz="1800" u="sng" dirty="0">
                <a:solidFill>
                  <a:srgbClr val="FF0000"/>
                </a:solidFill>
              </a:rPr>
              <a:t>Próbára bocsátás</a:t>
            </a:r>
          </a:p>
          <a:p>
            <a:pPr lvl="1"/>
            <a:r>
              <a:rPr lang="hu-HU" sz="1800" dirty="0">
                <a:solidFill>
                  <a:srgbClr val="FF0000"/>
                </a:solidFill>
              </a:rPr>
              <a:t>Bármely bűncselekmény </a:t>
            </a:r>
            <a:r>
              <a:rPr lang="hu-HU" sz="1800" dirty="0"/>
              <a:t>esetén helye van</a:t>
            </a:r>
          </a:p>
          <a:p>
            <a:pPr lvl="1"/>
            <a:r>
              <a:rPr lang="hu-HU" sz="1800" dirty="0">
                <a:solidFill>
                  <a:srgbClr val="FF0000"/>
                </a:solidFill>
              </a:rPr>
              <a:t>Tartama</a:t>
            </a:r>
            <a:r>
              <a:rPr lang="hu-HU" sz="1800" dirty="0"/>
              <a:t>: 1 évtől 2 évig terjedhet</a:t>
            </a:r>
          </a:p>
          <a:p>
            <a:r>
              <a:rPr lang="hu-HU" sz="1800" u="sng" dirty="0">
                <a:solidFill>
                  <a:srgbClr val="FF0000"/>
                </a:solidFill>
              </a:rPr>
              <a:t>Jóvátételi munka</a:t>
            </a:r>
          </a:p>
          <a:p>
            <a:pPr lvl="1" algn="just"/>
            <a:r>
              <a:rPr lang="hu-HU" sz="1800" dirty="0"/>
              <a:t>Akkor lehet helye, ha a fiatalkorú az </a:t>
            </a:r>
            <a:r>
              <a:rPr lang="hu-HU" sz="1800" dirty="0">
                <a:solidFill>
                  <a:srgbClr val="FF0000"/>
                </a:solidFill>
              </a:rPr>
              <a:t>ítélethozatalkor a 16. életév</a:t>
            </a:r>
            <a:r>
              <a:rPr lang="hu-HU" sz="1800" dirty="0"/>
              <a:t>ét betöltötte</a:t>
            </a:r>
          </a:p>
          <a:p>
            <a:pPr algn="just"/>
            <a:r>
              <a:rPr lang="hu-HU" sz="1800" u="sng" dirty="0">
                <a:solidFill>
                  <a:srgbClr val="FF0000"/>
                </a:solidFill>
              </a:rPr>
              <a:t>Pártfogó felügyelet</a:t>
            </a:r>
          </a:p>
          <a:p>
            <a:pPr lvl="1" algn="just"/>
            <a:r>
              <a:rPr lang="hu-HU" sz="1800" dirty="0"/>
              <a:t>Csak </a:t>
            </a:r>
            <a:r>
              <a:rPr lang="hu-HU" sz="1800" dirty="0">
                <a:solidFill>
                  <a:srgbClr val="FF0000"/>
                </a:solidFill>
              </a:rPr>
              <a:t>kötelező</a:t>
            </a:r>
            <a:r>
              <a:rPr lang="hu-HU" sz="1800" dirty="0"/>
              <a:t> esetek</a:t>
            </a:r>
          </a:p>
          <a:p>
            <a:pPr lvl="1" algn="just"/>
            <a:r>
              <a:rPr lang="hu-HU" sz="1800" dirty="0"/>
              <a:t>Esetkörei: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sz="1800" dirty="0"/>
              <a:t>a próbára bocsátás próbaideje alatt,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sz="1800" dirty="0"/>
              <a:t>a végrehajtásában felfüggesztett szabadságvesztés próbaideje alatt,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sz="1800" dirty="0"/>
              <a:t>a feltételes szabadság tartama alatt,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sz="1800" dirty="0"/>
              <a:t>jóvátételi munka mellett,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sz="1800" dirty="0"/>
              <a:t>feltételes ügyészi felfüggesztés mellett,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sz="1800" dirty="0">
                <a:solidFill>
                  <a:srgbClr val="FF0000"/>
                </a:solidFill>
              </a:rPr>
              <a:t>javítóintézetből történő ideiglenes elbocsátásnál</a:t>
            </a:r>
          </a:p>
          <a:p>
            <a:pPr marL="457200" lvl="1" indent="0" algn="just">
              <a:buNone/>
            </a:pPr>
            <a:r>
              <a:rPr lang="hu-HU" sz="1800" dirty="0"/>
              <a:t>- fiatalkorúak pártfogó felügyelője hajtja végre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116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079D9C-DCA8-43C5-BD9D-368AF8148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u-HU" sz="2800" dirty="0">
                <a:solidFill>
                  <a:srgbClr val="FF0000"/>
                </a:solidFill>
              </a:rPr>
              <a:t>Javítóintézeti nevelés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987C9EB-582B-497B-91AA-0E6B94091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90666"/>
          </a:xfrm>
        </p:spPr>
        <p:txBody>
          <a:bodyPr/>
          <a:lstStyle/>
          <a:p>
            <a:pPr marL="37947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Javítóintézeti nevelés mellett nem szabható ki szabadságvesztés, elzárás és közérdekű munka.</a:t>
            </a:r>
          </a:p>
          <a:p>
            <a:pPr marL="37947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solidFill>
                  <a:srgbClr val="FF0000"/>
                </a:solidFill>
              </a:rPr>
              <a:t>Elrendelése</a:t>
            </a:r>
            <a:r>
              <a:rPr lang="hu-HU" sz="2000" dirty="0"/>
              <a:t>:</a:t>
            </a:r>
          </a:p>
          <a:p>
            <a:pPr marL="749808" lvl="2" indent="0" algn="just" fontAlgn="auto">
              <a:spcAft>
                <a:spcPts val="0"/>
              </a:spcAft>
              <a:buNone/>
              <a:defRPr/>
            </a:pPr>
            <a:r>
              <a:rPr lang="hu-HU" sz="2000" dirty="0"/>
              <a:t>- Ha a fiatalkorú eredményes nevelése érdekében szükséges</a:t>
            </a:r>
          </a:p>
          <a:p>
            <a:pPr marL="749808" lvl="2" indent="0" algn="just" fontAlgn="auto">
              <a:spcAft>
                <a:spcPts val="0"/>
              </a:spcAft>
              <a:buNone/>
              <a:defRPr/>
            </a:pPr>
            <a:r>
              <a:rPr lang="hu-HU" sz="2000" dirty="0"/>
              <a:t>- De! Nem rendelhető el azzal szemben, aki az ítélet meghozatalakor a 20. életévét betöltötte</a:t>
            </a:r>
          </a:p>
          <a:p>
            <a:pPr marL="1092708" lvl="2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solidFill>
                  <a:srgbClr val="FF0000"/>
                </a:solidFill>
              </a:rPr>
              <a:t>Tartama</a:t>
            </a:r>
            <a:r>
              <a:rPr lang="hu-HU" sz="2000" dirty="0"/>
              <a:t>: 1 évtől 4 évig terjedhet</a:t>
            </a:r>
          </a:p>
          <a:p>
            <a:pPr marL="37947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solidFill>
                  <a:srgbClr val="FF0000"/>
                </a:solidFill>
              </a:rPr>
              <a:t>Ideiglenes elbocsátás </a:t>
            </a:r>
            <a:r>
              <a:rPr lang="hu-HU" sz="2000" dirty="0"/>
              <a:t>lehetősége 3 </a:t>
            </a:r>
            <a:r>
              <a:rPr lang="hu-HU" sz="2000" dirty="0" err="1"/>
              <a:t>konjuktív</a:t>
            </a:r>
            <a:r>
              <a:rPr lang="hu-HU" sz="2000" dirty="0"/>
              <a:t> feltétel esetén:</a:t>
            </a:r>
          </a:p>
          <a:p>
            <a:pPr marL="749808" lvl="2" indent="0" fontAlgn="auto">
              <a:spcAft>
                <a:spcPts val="0"/>
              </a:spcAft>
              <a:buNone/>
              <a:defRPr/>
            </a:pPr>
            <a:r>
              <a:rPr lang="hu-HU" sz="2000" dirty="0"/>
              <a:t>1. Nevelési időtartam felének letöltése után,</a:t>
            </a:r>
          </a:p>
          <a:p>
            <a:pPr marL="749808" lvl="2" indent="0" fontAlgn="auto">
              <a:spcAft>
                <a:spcPts val="0"/>
              </a:spcAft>
              <a:buNone/>
              <a:defRPr/>
            </a:pPr>
            <a:r>
              <a:rPr lang="hu-HU" sz="2000" dirty="0"/>
              <a:t>2. Legalább egy évet eltöltött az intézetben, és </a:t>
            </a:r>
          </a:p>
          <a:p>
            <a:pPr marL="749808" lvl="2" indent="0" algn="just" fontAlgn="auto">
              <a:spcAft>
                <a:spcPts val="0"/>
              </a:spcAft>
              <a:buNone/>
              <a:defRPr/>
            </a:pPr>
            <a:r>
              <a:rPr lang="hu-HU" sz="2000" dirty="0"/>
              <a:t>3. Alaposan feltehető, hogy az intézkedés célja további javítóintézeti nélkül is elérhető</a:t>
            </a:r>
          </a:p>
          <a:p>
            <a:pPr marL="37947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solidFill>
                  <a:srgbClr val="FF0000"/>
                </a:solidFill>
              </a:rPr>
              <a:t>Végleges</a:t>
            </a:r>
            <a:r>
              <a:rPr lang="hu-HU" sz="2000" dirty="0"/>
              <a:t> hatályú: 21. életév betöltésével, az intézetből el kell bocsátani</a:t>
            </a:r>
          </a:p>
          <a:p>
            <a:pPr marL="37947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solidFill>
                  <a:srgbClr val="FF0000"/>
                </a:solidFill>
              </a:rPr>
              <a:t>Végrehajtás helye</a:t>
            </a:r>
            <a:r>
              <a:rPr lang="hu-HU" sz="2000" dirty="0"/>
              <a:t>: lányok esetében a Rákospalotai Javítóintézet, fiúknál pedig az Aszódi, illetve a Debreceni Javítóintézet.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2385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6CB771-A2BC-40B8-9EE3-2933B42B6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>
                <a:solidFill>
                  <a:srgbClr val="FF0000"/>
                </a:solidFill>
              </a:rPr>
              <a:t>Büntetések speciális szabályai</a:t>
            </a:r>
            <a:endParaRPr lang="hu-HU" sz="3200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466B2EC-E067-4836-9F95-95437B0C6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493776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u="sng" dirty="0">
                <a:solidFill>
                  <a:srgbClr val="FF0000"/>
                </a:solidFill>
              </a:rPr>
              <a:t>Szabadságvesztés</a:t>
            </a:r>
            <a:r>
              <a:rPr lang="hu-HU" sz="2000" dirty="0"/>
              <a:t> </a:t>
            </a:r>
          </a:p>
          <a:p>
            <a:pPr marL="36576" indent="0" fontAlgn="auto">
              <a:spcAft>
                <a:spcPts val="0"/>
              </a:spcAft>
              <a:buNone/>
              <a:defRPr/>
            </a:pPr>
            <a:r>
              <a:rPr lang="hu-HU" sz="2000" dirty="0"/>
              <a:t>   - </a:t>
            </a:r>
            <a:r>
              <a:rPr lang="hu-HU" sz="2000" dirty="0">
                <a:solidFill>
                  <a:srgbClr val="FF0000"/>
                </a:solidFill>
              </a:rPr>
              <a:t>tartam</a:t>
            </a:r>
            <a:r>
              <a:rPr lang="hu-HU" sz="2000" dirty="0"/>
              <a:t>: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>
                <a:solidFill>
                  <a:srgbClr val="FF0000"/>
                </a:solidFill>
              </a:rPr>
              <a:t>Generális minimum</a:t>
            </a:r>
            <a:r>
              <a:rPr lang="hu-HU" sz="2000" dirty="0"/>
              <a:t>: </a:t>
            </a:r>
            <a:r>
              <a:rPr lang="hu-HU" sz="2000" dirty="0">
                <a:solidFill>
                  <a:srgbClr val="FF0000"/>
                </a:solidFill>
              </a:rPr>
              <a:t>bármely </a:t>
            </a:r>
            <a:r>
              <a:rPr lang="hu-HU" sz="2000" dirty="0" err="1">
                <a:solidFill>
                  <a:srgbClr val="FF0000"/>
                </a:solidFill>
              </a:rPr>
              <a:t>bcs</a:t>
            </a:r>
            <a:r>
              <a:rPr lang="hu-HU" sz="2000" dirty="0"/>
              <a:t>. esetén </a:t>
            </a:r>
            <a:r>
              <a:rPr lang="hu-HU" sz="2000" dirty="0">
                <a:solidFill>
                  <a:srgbClr val="FF0000"/>
                </a:solidFill>
              </a:rPr>
              <a:t>1 hónap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/>
              <a:t>14-16. életév között: a </a:t>
            </a:r>
            <a:r>
              <a:rPr lang="hu-HU" sz="2000" dirty="0" err="1">
                <a:solidFill>
                  <a:srgbClr val="FF0000"/>
                </a:solidFill>
              </a:rPr>
              <a:t>max</a:t>
            </a:r>
            <a:r>
              <a:rPr lang="hu-HU" sz="2000" dirty="0"/>
              <a:t>. 10 év lehet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/>
              <a:t>16-18. életév között: a </a:t>
            </a:r>
            <a:r>
              <a:rPr lang="hu-HU" sz="2000" dirty="0" err="1"/>
              <a:t>max</a:t>
            </a:r>
            <a:r>
              <a:rPr lang="hu-HU" sz="2000" dirty="0"/>
              <a:t>. 15 év lehet</a:t>
            </a:r>
          </a:p>
          <a:p>
            <a:pPr marL="448056" lvl="1" indent="0" fontAlgn="auto">
              <a:spcAft>
                <a:spcPts val="0"/>
              </a:spcAft>
              <a:buNone/>
              <a:defRPr/>
            </a:pPr>
            <a:r>
              <a:rPr lang="hu-HU" sz="2000" dirty="0"/>
              <a:t>- </a:t>
            </a:r>
            <a:r>
              <a:rPr lang="hu-HU" sz="2000" dirty="0">
                <a:solidFill>
                  <a:srgbClr val="FF0000"/>
                </a:solidFill>
              </a:rPr>
              <a:t>Végrehajtási fokozat</a:t>
            </a:r>
            <a:r>
              <a:rPr lang="hu-HU" sz="2000" dirty="0"/>
              <a:t>: fogház, törvényben meghatározott esetekben börtön, nincs fegyház</a:t>
            </a:r>
          </a:p>
          <a:p>
            <a:pPr marL="722376" lvl="1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/>
              <a:t>A </a:t>
            </a:r>
            <a:r>
              <a:rPr lang="hu-HU" sz="2000" dirty="0">
                <a:solidFill>
                  <a:srgbClr val="FF0000"/>
                </a:solidFill>
              </a:rPr>
              <a:t>végrehajtás</a:t>
            </a:r>
            <a:r>
              <a:rPr lang="hu-HU" sz="2000" dirty="0"/>
              <a:t> során a nevelésre, oktatásra, személyiségfejlesztésre és testi fejlődésre hangsúlyt kell fektetni.</a:t>
            </a:r>
          </a:p>
          <a:p>
            <a:pPr marL="322326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>
                <a:solidFill>
                  <a:srgbClr val="FF0000"/>
                </a:solidFill>
              </a:rPr>
              <a:t>Végrehajtás helye</a:t>
            </a:r>
            <a:r>
              <a:rPr lang="hu-HU" sz="2000" dirty="0"/>
              <a:t>:  a Fiatalkorúak Büntetés-végrehajtási Intézete Tökölön, illetve három regionális büntetés-végrehajtási intézet Kecskeméten, Pécsen és Szirmabesenyőn. Fiatalkorú lányok esetén a szabadságvesztés végrehajtásának helye a kecskeméti regionális intézet.</a:t>
            </a:r>
          </a:p>
          <a:p>
            <a:pPr marL="722376" lvl="1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hu-HU" sz="2000" dirty="0"/>
          </a:p>
          <a:p>
            <a:pPr marL="722376" lvl="1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hu-HU" sz="2000" dirty="0"/>
          </a:p>
          <a:p>
            <a:pPr marL="722376" lvl="1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004BE355-5A56-4974-958B-B5611AEA9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1052736"/>
            <a:ext cx="2090192" cy="11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60342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2177</TotalTime>
  <Words>989</Words>
  <Application>Microsoft Office PowerPoint</Application>
  <PresentationFormat>Diavetítés a képernyőre (4:3 oldalarány)</PresentationFormat>
  <Paragraphs>110</Paragraphs>
  <Slides>12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Wingdings 2</vt:lpstr>
      <vt:lpstr>SZTE</vt:lpstr>
      <vt:lpstr>  EFOP-3.4.3-16-2016-00014 </vt:lpstr>
      <vt:lpstr> </vt:lpstr>
      <vt:lpstr>PowerPoint-bemutató</vt:lpstr>
      <vt:lpstr>Fiatalkorúakra vonatkozó speciális rendelkezések</vt:lpstr>
      <vt:lpstr>Eltérő/speciális szabályok</vt:lpstr>
      <vt:lpstr>Speciális szabály</vt:lpstr>
      <vt:lpstr>Intézkedések speciális szabályai</vt:lpstr>
      <vt:lpstr>Javítóintézeti nevelés</vt:lpstr>
      <vt:lpstr>Büntetések speciális szabályai</vt:lpstr>
      <vt:lpstr>PowerPoint-bemutató</vt:lpstr>
      <vt:lpstr>PowerPoint-bemutató</vt:lpstr>
      <vt:lpstr>KÖSZÖNÖM  A FIGYELMET!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EFOP-3.4.3-16-2016-00014</dc:title>
  <dc:creator>unkp</dc:creator>
  <cp:lastModifiedBy> </cp:lastModifiedBy>
  <cp:revision>42</cp:revision>
  <dcterms:created xsi:type="dcterms:W3CDTF">2014-03-03T11:13:53Z</dcterms:created>
  <dcterms:modified xsi:type="dcterms:W3CDTF">2019-01-25T05:04:48Z</dcterms:modified>
</cp:coreProperties>
</file>