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48" r:id="rId2"/>
    <p:sldMasterId id="2147483860" r:id="rId3"/>
  </p:sldMasterIdLst>
  <p:notesMasterIdLst>
    <p:notesMasterId r:id="rId27"/>
  </p:notesMasterIdLst>
  <p:sldIdLst>
    <p:sldId id="256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25" r:id="rId25"/>
    <p:sldId id="292" r:id="rId2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200" autoAdjust="0"/>
  </p:normalViewPr>
  <p:slideViewPr>
    <p:cSldViewPr snapToGrid="0">
      <p:cViewPr>
        <p:scale>
          <a:sx n="70" d="100"/>
          <a:sy n="70" d="100"/>
        </p:scale>
        <p:origin x="-2100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7260-3764-41B0-BD93-E15E525B1DE7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48485-6626-42A5-8BB7-92F4B85297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46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>
                <a:solidFill>
                  <a:prstClr val="black"/>
                </a:solidFill>
              </a:rPr>
              <a:pPr/>
              <a:t>23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08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75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20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26499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959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203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6695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465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048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722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02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72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3198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9788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469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629062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035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979406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98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7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445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9648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280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99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021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925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1675815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51443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50878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1047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006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5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249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59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25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90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2018.11.21.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54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defTabSz="4572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457200"/>
              <a:t>2018.11.21.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defTabSz="4572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4572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4572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96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Kontrolling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SZTE GTK</a:t>
            </a:r>
          </a:p>
          <a:p>
            <a:r>
              <a:rPr lang="hu-HU" dirty="0" smtClean="0"/>
              <a:t>Feldolgozási </a:t>
            </a:r>
            <a:r>
              <a:rPr lang="hu-HU" dirty="0" smtClean="0"/>
              <a:t>idő</a:t>
            </a:r>
            <a:r>
              <a:rPr lang="hu-HU" smtClean="0"/>
              <a:t>:  </a:t>
            </a:r>
            <a:r>
              <a:rPr lang="hu-HU" smtClean="0"/>
              <a:t>20 </a:t>
            </a:r>
            <a:r>
              <a:rPr lang="hu-HU" dirty="0" smtClean="0"/>
              <a:t>perc </a:t>
            </a:r>
            <a:endParaRPr lang="hu-HU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915128" y="5649612"/>
            <a:ext cx="255693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hu-HU" dirty="0" smtClean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5360327" y="702217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25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667224" y="1916113"/>
            <a:ext cx="12903200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952500" indent="-571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2800" b="1" dirty="0">
                <a:latin typeface="Times New Roman" pitchFamily="18" charset="0"/>
              </a:rPr>
              <a:t>1) Megjelenési forma, költség fajta, költség neme szerint </a:t>
            </a:r>
            <a:endParaRPr lang="hu-HU" sz="2400" dirty="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r>
              <a:rPr lang="hu-HU" sz="2400" dirty="0">
                <a:latin typeface="Times New Roman" pitchFamily="18" charset="0"/>
              </a:rPr>
              <a:t>      </a:t>
            </a:r>
            <a:r>
              <a:rPr lang="hu-HU" sz="2800" dirty="0">
                <a:latin typeface="Times New Roman" pitchFamily="18" charset="0"/>
              </a:rPr>
              <a:t>- anyagköltség</a:t>
            </a:r>
          </a:p>
          <a:p>
            <a:pPr lvl="1">
              <a:buFont typeface="Symbol" pitchFamily="18" charset="2"/>
              <a:buChar char=" "/>
            </a:pPr>
            <a:r>
              <a:rPr lang="hu-HU" sz="2800" dirty="0">
                <a:latin typeface="Times New Roman" pitchFamily="18" charset="0"/>
              </a:rPr>
              <a:t>      - igénybe vett szolgáltatás </a:t>
            </a:r>
            <a:r>
              <a:rPr lang="hu-HU" sz="2400" dirty="0">
                <a:latin typeface="Times New Roman" pitchFamily="18" charset="0"/>
              </a:rPr>
              <a:t>(közvetítet, alvállalkozói, egyéb)</a:t>
            </a:r>
          </a:p>
          <a:p>
            <a:pPr lvl="1">
              <a:buFont typeface="Symbol" pitchFamily="18" charset="2"/>
              <a:buChar char=" "/>
            </a:pPr>
            <a:r>
              <a:rPr lang="hu-HU" sz="2800" dirty="0">
                <a:latin typeface="Times New Roman" pitchFamily="18" charset="0"/>
              </a:rPr>
              <a:t>      - bérköltség</a:t>
            </a:r>
          </a:p>
          <a:p>
            <a:pPr lvl="1">
              <a:buFont typeface="Symbol" pitchFamily="18" charset="2"/>
              <a:buChar char=" "/>
            </a:pPr>
            <a:r>
              <a:rPr lang="hu-HU" sz="2800" dirty="0">
                <a:latin typeface="Times New Roman" pitchFamily="18" charset="0"/>
              </a:rPr>
              <a:t>      - személyi jellegű kifizetések</a:t>
            </a:r>
          </a:p>
          <a:p>
            <a:pPr lvl="1">
              <a:buFont typeface="Symbol" pitchFamily="18" charset="2"/>
              <a:buChar char=" "/>
            </a:pPr>
            <a:r>
              <a:rPr lang="hu-HU" sz="2800" dirty="0">
                <a:latin typeface="Times New Roman" pitchFamily="18" charset="0"/>
              </a:rPr>
              <a:t>      - bérjárulékok</a:t>
            </a:r>
          </a:p>
          <a:p>
            <a:pPr lvl="1">
              <a:buFont typeface="Symbol" pitchFamily="18" charset="2"/>
              <a:buChar char=" "/>
            </a:pPr>
            <a:r>
              <a:rPr lang="hu-HU" sz="2800" dirty="0">
                <a:latin typeface="Times New Roman" pitchFamily="18" charset="0"/>
              </a:rPr>
              <a:t>      - értékcsökkenési leírás</a:t>
            </a:r>
            <a:endParaRPr lang="hu-HU" sz="2400" dirty="0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887105" y="210688"/>
            <a:ext cx="10363200" cy="66276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4800" dirty="0" smtClean="0"/>
              <a:t>KÖLTSÉGSZÁMÍTÁS</a:t>
            </a:r>
            <a:endParaRPr lang="hu-HU" dirty="0" smtClean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052513"/>
            <a:ext cx="11277600" cy="685800"/>
          </a:xfrm>
          <a:noFill/>
        </p:spPr>
        <p:txBody>
          <a:bodyPr>
            <a:normAutofit fontScale="92500"/>
          </a:bodyPr>
          <a:lstStyle/>
          <a:p>
            <a:pPr eaLnBrk="1" hangingPunct="1"/>
            <a:r>
              <a:rPr lang="hu-HU" sz="2400" b="1" smtClean="0"/>
              <a:t>A KÖLTSÉGSZÁMÍTÁST SEGÍTI ELŐ A KÜLÖNFÉLE KÖLTSÉGCSOPORTOK LÉTREHOZÁSA </a:t>
            </a: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862905" y="5229225"/>
            <a:ext cx="12903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952500" indent="-571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2800" b="1" dirty="0">
                <a:latin typeface="Times New Roman" pitchFamily="18" charset="0"/>
              </a:rPr>
              <a:t>2) Összetettségük szerint </a:t>
            </a:r>
            <a:endParaRPr lang="hu-HU" sz="2400" dirty="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r>
              <a:rPr lang="hu-HU" sz="2400" dirty="0">
                <a:latin typeface="Times New Roman" pitchFamily="18" charset="0"/>
              </a:rPr>
              <a:t>      </a:t>
            </a:r>
            <a:r>
              <a:rPr lang="hu-HU" sz="2800" dirty="0">
                <a:latin typeface="Times New Roman" pitchFamily="18" charset="0"/>
              </a:rPr>
              <a:t>- elemi költség</a:t>
            </a:r>
          </a:p>
          <a:p>
            <a:pPr lvl="1">
              <a:buFont typeface="Symbol" pitchFamily="18" charset="2"/>
              <a:buChar char=" "/>
            </a:pPr>
            <a:r>
              <a:rPr lang="hu-HU" sz="2800" dirty="0">
                <a:latin typeface="Times New Roman" pitchFamily="18" charset="0"/>
              </a:rPr>
              <a:t>      - összetett költség </a:t>
            </a:r>
            <a:r>
              <a:rPr lang="hu-HU" sz="2400" dirty="0">
                <a:latin typeface="Times New Roman" pitchFamily="18" charset="0"/>
              </a:rPr>
              <a:t>(fenntartási, üzemi, központi)</a:t>
            </a:r>
          </a:p>
        </p:txBody>
      </p:sp>
    </p:spTree>
    <p:extLst>
      <p:ext uri="{BB962C8B-B14F-4D97-AF65-F5344CB8AC3E}">
        <p14:creationId xmlns:p14="http://schemas.microsoft.com/office/powerpoint/2010/main" val="12477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0" grpId="0" autoUpdateAnimBg="0"/>
      <p:bldP spid="27853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586853" y="1371601"/>
            <a:ext cx="1188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3) Eredete szerint</a:t>
            </a:r>
            <a:endParaRPr lang="hu-HU" sz="2400" dirty="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r>
              <a:rPr lang="hu-HU" sz="2400" dirty="0">
                <a:latin typeface="Times New Roman" pitchFamily="18" charset="0"/>
              </a:rPr>
              <a:t>       </a:t>
            </a:r>
            <a:r>
              <a:rPr lang="hu-HU" sz="3200" dirty="0">
                <a:latin typeface="Times New Roman" pitchFamily="18" charset="0"/>
              </a:rPr>
              <a:t>- Elsődleges költségek </a:t>
            </a:r>
            <a:r>
              <a:rPr lang="hu-HU" sz="2400" dirty="0">
                <a:latin typeface="Times New Roman" pitchFamily="18" charset="0"/>
              </a:rPr>
              <a:t>(kívülről szerez be)</a:t>
            </a:r>
          </a:p>
          <a:p>
            <a:pPr lvl="1">
              <a:buFont typeface="Symbol" pitchFamily="18" charset="2"/>
              <a:buChar char=" "/>
            </a:pPr>
            <a:r>
              <a:rPr lang="hu-HU" sz="3200" dirty="0">
                <a:latin typeface="Times New Roman" pitchFamily="18" charset="0"/>
              </a:rPr>
              <a:t>     - Másodlagos költségek </a:t>
            </a:r>
            <a:r>
              <a:rPr lang="hu-HU" sz="2400" dirty="0">
                <a:latin typeface="Times New Roman" pitchFamily="18" charset="0"/>
              </a:rPr>
              <a:t>(saját teljesítmények)</a:t>
            </a:r>
            <a:endParaRPr lang="hu-HU" sz="3200" dirty="0"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709684" y="40943"/>
            <a:ext cx="11785600" cy="990600"/>
          </a:xfrm>
        </p:spPr>
        <p:txBody>
          <a:bodyPr/>
          <a:lstStyle/>
          <a:p>
            <a:pPr eaLnBrk="1" hangingPunct="1"/>
            <a:r>
              <a:rPr lang="hu-HU" dirty="0" smtClean="0"/>
              <a:t>KÖLTSÉGEK CSOPORTOSÍTÁSA</a:t>
            </a: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770182" y="3225328"/>
            <a:ext cx="1188720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4) Elszámolhatósági mód szerint</a:t>
            </a:r>
            <a:r>
              <a:rPr lang="hu-HU" sz="3200" dirty="0">
                <a:latin typeface="Times New Roman" pitchFamily="18" charset="0"/>
              </a:rPr>
              <a:t> </a:t>
            </a:r>
          </a:p>
          <a:p>
            <a:pPr lvl="1">
              <a:buFont typeface="Symbol" pitchFamily="18" charset="2"/>
              <a:buChar char=" "/>
            </a:pPr>
            <a:r>
              <a:rPr lang="hu-HU" sz="3200" dirty="0">
                <a:latin typeface="Times New Roman" pitchFamily="18" charset="0"/>
              </a:rPr>
              <a:t>      - Közvetlen (költségviselő, projekt)</a:t>
            </a:r>
          </a:p>
          <a:p>
            <a:pPr lvl="1">
              <a:buFont typeface="Symbol" pitchFamily="18" charset="2"/>
              <a:buChar char=" "/>
            </a:pPr>
            <a:r>
              <a:rPr lang="hu-HU" sz="3200" dirty="0">
                <a:latin typeface="Times New Roman" pitchFamily="18" charset="0"/>
              </a:rPr>
              <a:t>      - Közvetett  (költséghely, divízió)</a:t>
            </a:r>
          </a:p>
          <a:p>
            <a:pPr lvl="1">
              <a:buFont typeface="Symbol" pitchFamily="18" charset="2"/>
              <a:buChar char=" "/>
            </a:pPr>
            <a:r>
              <a:rPr lang="hu-HU" sz="3200" dirty="0">
                <a:latin typeface="Times New Roman" pitchFamily="18" charset="0"/>
              </a:rPr>
              <a:t> </a:t>
            </a:r>
          </a:p>
          <a:p>
            <a:pPr lvl="1">
              <a:buFont typeface="Symbol" pitchFamily="18" charset="2"/>
              <a:buChar char=" "/>
            </a:pPr>
            <a:r>
              <a:rPr lang="hu-HU" sz="3200" dirty="0">
                <a:latin typeface="Times New Roman" pitchFamily="18" charset="0"/>
              </a:rPr>
              <a:t>    (A felmerülés pillanatában meg tudjuk-e állapítani, hogy mit és milyen mértékben terhel?)</a:t>
            </a:r>
            <a:endParaRPr lang="hu-HU" sz="2400" dirty="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endParaRPr lang="hu-HU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57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utoUpdateAnimBg="0"/>
      <p:bldP spid="2795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791570" y="1371601"/>
            <a:ext cx="1140043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5) A tevékenység volumenéhez való viszony szerint</a:t>
            </a:r>
            <a:r>
              <a:rPr lang="hu-HU" sz="3200" dirty="0">
                <a:latin typeface="Times New Roman" pitchFamily="18" charset="0"/>
              </a:rPr>
              <a:t> </a:t>
            </a:r>
          </a:p>
          <a:p>
            <a:pPr lvl="1">
              <a:buFont typeface="Symbol" pitchFamily="18" charset="2"/>
              <a:buChar char=" "/>
            </a:pPr>
            <a:r>
              <a:rPr lang="hu-HU" sz="3200" dirty="0">
                <a:latin typeface="Times New Roman" pitchFamily="18" charset="0"/>
              </a:rPr>
              <a:t>      - Változó (költségviselő, projekt)</a:t>
            </a:r>
          </a:p>
          <a:p>
            <a:pPr lvl="1">
              <a:buFont typeface="Symbol" pitchFamily="18" charset="2"/>
              <a:buChar char=" "/>
            </a:pPr>
            <a:r>
              <a:rPr lang="hu-HU" sz="3200" dirty="0">
                <a:latin typeface="Times New Roman" pitchFamily="18" charset="0"/>
              </a:rPr>
              <a:t>      - Állandó vagy fix (költséghely, divízió)</a:t>
            </a:r>
          </a:p>
          <a:p>
            <a:pPr lvl="1">
              <a:buFont typeface="Symbol" pitchFamily="18" charset="2"/>
              <a:buChar char=" "/>
            </a:pPr>
            <a:r>
              <a:rPr lang="hu-HU" sz="3200" dirty="0">
                <a:latin typeface="Times New Roman" pitchFamily="18" charset="0"/>
              </a:rPr>
              <a:t>      - Részben változó részben fix költségek </a:t>
            </a:r>
            <a:r>
              <a:rPr lang="hu-HU" sz="2400" dirty="0">
                <a:latin typeface="Times New Roman" pitchFamily="18" charset="0"/>
              </a:rPr>
              <a:t>(telefon)</a:t>
            </a:r>
            <a:endParaRPr lang="hu-HU" sz="3200" dirty="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r>
              <a:rPr lang="hu-HU" sz="3200" dirty="0">
                <a:latin typeface="Times New Roman" pitchFamily="18" charset="0"/>
              </a:rPr>
              <a:t> </a:t>
            </a:r>
          </a:p>
          <a:p>
            <a:pPr lvl="1">
              <a:buFont typeface="Symbol" pitchFamily="18" charset="2"/>
              <a:buChar char=" "/>
            </a:pPr>
            <a:r>
              <a:rPr lang="hu-HU" sz="3200" dirty="0">
                <a:latin typeface="Times New Roman" pitchFamily="18" charset="0"/>
              </a:rPr>
              <a:t>    (Hogyan reagálnak a költségek a mennyiségre?)</a:t>
            </a:r>
            <a:endParaRPr lang="hu-HU" sz="2400" dirty="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endParaRPr lang="hu-HU" sz="2400" dirty="0"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832512" y="0"/>
            <a:ext cx="10953087" cy="990600"/>
          </a:xfrm>
        </p:spPr>
        <p:txBody>
          <a:bodyPr/>
          <a:lstStyle/>
          <a:p>
            <a:pPr eaLnBrk="1" hangingPunct="1"/>
            <a:r>
              <a:rPr lang="hu-HU" dirty="0" smtClean="0"/>
              <a:t>KÖLTSÉGEK CSOPORTOSÍTÁSA</a:t>
            </a:r>
          </a:p>
        </p:txBody>
      </p:sp>
    </p:spTree>
    <p:extLst>
      <p:ext uri="{BB962C8B-B14F-4D97-AF65-F5344CB8AC3E}">
        <p14:creationId xmlns:p14="http://schemas.microsoft.com/office/powerpoint/2010/main" val="179822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sz="4000" b="1" dirty="0" smtClean="0"/>
              <a:t>6, A költségek reagálás szerinti csoportosítása</a:t>
            </a:r>
            <a:r>
              <a:rPr lang="hu-HU" sz="4000" dirty="0" smtClean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a</a:t>
            </a:r>
            <a:r>
              <a:rPr lang="hu-HU" smtClean="0"/>
              <a:t>.) </a:t>
            </a:r>
            <a:r>
              <a:rPr lang="hu-HU" b="1" smtClean="0"/>
              <a:t>Proporcionális költségek</a:t>
            </a:r>
            <a:r>
              <a:rPr lang="hu-HU" smtClean="0"/>
              <a:t> arányosan változó költségek</a:t>
            </a:r>
          </a:p>
          <a:p>
            <a:pPr eaLnBrk="1" hangingPunct="1">
              <a:buFontTx/>
              <a:buNone/>
            </a:pPr>
            <a:r>
              <a:rPr lang="hu-HU" smtClean="0"/>
              <a:t>pl.:</a:t>
            </a:r>
          </a:p>
          <a:p>
            <a:pPr eaLnBrk="1" hangingPunct="1"/>
            <a:r>
              <a:rPr lang="hu-HU" smtClean="0"/>
              <a:t>közvetlen anyagköltség</a:t>
            </a:r>
          </a:p>
          <a:p>
            <a:pPr eaLnBrk="1" hangingPunct="1"/>
            <a:r>
              <a:rPr lang="hu-HU" smtClean="0"/>
              <a:t>közvetlen bérköltség</a:t>
            </a:r>
          </a:p>
          <a:p>
            <a:pPr eaLnBrk="1" hangingPunct="1"/>
            <a:r>
              <a:rPr lang="hu-HU" smtClean="0"/>
              <a:t>közteher</a:t>
            </a:r>
          </a:p>
        </p:txBody>
      </p:sp>
    </p:spTree>
    <p:extLst>
      <p:ext uri="{BB962C8B-B14F-4D97-AF65-F5344CB8AC3E}">
        <p14:creationId xmlns:p14="http://schemas.microsoft.com/office/powerpoint/2010/main" val="194804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b="1" dirty="0" smtClean="0"/>
              <a:t>b.)</a:t>
            </a:r>
            <a:r>
              <a:rPr lang="hu-HU" dirty="0" smtClean="0"/>
              <a:t> </a:t>
            </a:r>
            <a:r>
              <a:rPr lang="hu-HU" b="1" dirty="0" smtClean="0"/>
              <a:t>Állandó(fix) költségek </a:t>
            </a:r>
            <a:r>
              <a:rPr lang="hu-HU" dirty="0" smtClean="0"/>
              <a:t>a kiépített kapacitások fenntartásának költségei </a:t>
            </a:r>
          </a:p>
          <a:p>
            <a:pPr eaLnBrk="1" hangingPunct="1"/>
            <a:r>
              <a:rPr lang="hu-HU" dirty="0" smtClean="0"/>
              <a:t>pl.:</a:t>
            </a:r>
          </a:p>
          <a:p>
            <a:pPr eaLnBrk="1" hangingPunct="1"/>
            <a:r>
              <a:rPr lang="hu-HU" dirty="0" smtClean="0"/>
              <a:t>amortizáció</a:t>
            </a:r>
          </a:p>
          <a:p>
            <a:pPr eaLnBrk="1" hangingPunct="1"/>
            <a:r>
              <a:rPr lang="hu-HU" dirty="0" smtClean="0"/>
              <a:t>alkalmazotti bérek</a:t>
            </a:r>
          </a:p>
          <a:p>
            <a:pPr eaLnBrk="1" hangingPunct="1"/>
            <a:r>
              <a:rPr lang="hu-HU" dirty="0" smtClean="0"/>
              <a:t>fűtés, világítás</a:t>
            </a:r>
          </a:p>
          <a:p>
            <a:pPr eaLnBrk="1" hangingPunct="1"/>
            <a:r>
              <a:rPr lang="hu-HU" dirty="0" smtClean="0"/>
              <a:t>bérleti díjak</a:t>
            </a:r>
          </a:p>
        </p:txBody>
      </p:sp>
    </p:spTree>
    <p:extLst>
      <p:ext uri="{BB962C8B-B14F-4D97-AF65-F5344CB8AC3E}">
        <p14:creationId xmlns:p14="http://schemas.microsoft.com/office/powerpoint/2010/main" val="27489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c.)</a:t>
            </a:r>
            <a:r>
              <a:rPr lang="hu-HU" smtClean="0"/>
              <a:t> </a:t>
            </a:r>
            <a:r>
              <a:rPr lang="hu-HU" b="1" smtClean="0"/>
              <a:t>Degresszív költségek</a:t>
            </a:r>
            <a:r>
              <a:rPr lang="hu-HU" smtClean="0"/>
              <a:t> arány alatt változó költségek</a:t>
            </a:r>
          </a:p>
          <a:p>
            <a:pPr eaLnBrk="1" hangingPunct="1"/>
            <a:r>
              <a:rPr lang="hu-HU" smtClean="0"/>
              <a:t>pl.:</a:t>
            </a:r>
          </a:p>
          <a:p>
            <a:pPr eaLnBrk="1" hangingPunct="1"/>
            <a:r>
              <a:rPr lang="hu-HU" smtClean="0"/>
              <a:t>karbantartás</a:t>
            </a:r>
          </a:p>
          <a:p>
            <a:pPr eaLnBrk="1" hangingPunct="1"/>
            <a:r>
              <a:rPr lang="hu-HU" smtClean="0"/>
              <a:t>anyagmozgatás</a:t>
            </a:r>
          </a:p>
          <a:p>
            <a:pPr eaLnBrk="1" hangingPunct="1"/>
            <a:r>
              <a:rPr lang="hu-HU" smtClean="0"/>
              <a:t>szerszámgyártás</a:t>
            </a:r>
          </a:p>
          <a:p>
            <a:pPr eaLnBrk="1" hangingPunct="1"/>
            <a:r>
              <a:rPr lang="hu-HU" smtClean="0"/>
              <a:t>ill. az általános költségek (Küz), (Kváll)</a:t>
            </a:r>
          </a:p>
        </p:txBody>
      </p:sp>
    </p:spTree>
    <p:extLst>
      <p:ext uri="{BB962C8B-B14F-4D97-AF65-F5344CB8AC3E}">
        <p14:creationId xmlns:p14="http://schemas.microsoft.com/office/powerpoint/2010/main" val="18506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d., Progresszív költségek </a:t>
            </a:r>
            <a:r>
              <a:rPr lang="hu-HU" smtClean="0"/>
              <a:t>arány felett változó költségek</a:t>
            </a:r>
          </a:p>
          <a:p>
            <a:pPr eaLnBrk="1" hangingPunct="1"/>
            <a:r>
              <a:rPr lang="hu-HU" smtClean="0"/>
              <a:t>pl: túlóra költségek </a:t>
            </a:r>
          </a:p>
        </p:txBody>
      </p:sp>
    </p:spTree>
    <p:extLst>
      <p:ext uri="{BB962C8B-B14F-4D97-AF65-F5344CB8AC3E}">
        <p14:creationId xmlns:p14="http://schemas.microsoft.com/office/powerpoint/2010/main" val="1974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0" y="1066801"/>
            <a:ext cx="118872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>
                <a:latin typeface="Times New Roman" pitchFamily="18" charset="0"/>
              </a:rPr>
              <a:t>Változó összköltség</a:t>
            </a:r>
          </a:p>
          <a:p>
            <a:pPr lvl="1">
              <a:buFont typeface="Symbol" pitchFamily="18" charset="2"/>
              <a:buChar char=" "/>
            </a:pPr>
            <a:r>
              <a:rPr lang="hu-HU" sz="3200" b="1">
                <a:latin typeface="Times New Roman" pitchFamily="18" charset="0"/>
              </a:rPr>
              <a:t>    </a:t>
            </a:r>
            <a:r>
              <a:rPr lang="hu-HU" sz="2800" b="1">
                <a:latin typeface="Times New Roman" pitchFamily="18" charset="0"/>
              </a:rPr>
              <a:t>K</a:t>
            </a:r>
            <a:endParaRPr lang="hu-HU" sz="3200" b="1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endParaRPr lang="hu-HU" sz="3200" b="1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endParaRPr lang="hu-HU" sz="3200" b="1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endParaRPr lang="hu-HU" sz="3200" b="1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endParaRPr lang="hu-HU" sz="3200" b="1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endParaRPr lang="hu-HU" sz="3200" b="1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endParaRPr lang="hu-HU" sz="3200" b="1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endParaRPr lang="hu-HU" sz="3200" b="1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endParaRPr lang="hu-HU" sz="240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endParaRPr lang="hu-HU" sz="240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r>
              <a:rPr lang="hu-HU" sz="2400"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hu-HU" sz="2800" b="1">
                <a:latin typeface="Times New Roman" pitchFamily="18" charset="0"/>
              </a:rPr>
              <a:t>Q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859808" y="0"/>
            <a:ext cx="10925791" cy="990600"/>
          </a:xfrm>
        </p:spPr>
        <p:txBody>
          <a:bodyPr/>
          <a:lstStyle/>
          <a:p>
            <a:pPr eaLnBrk="1" hangingPunct="1"/>
            <a:r>
              <a:rPr lang="hu-HU" dirty="0" smtClean="0"/>
              <a:t>KÖLTSÉGEK CSOPORTOSÍTÁSA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930400" y="16764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1930400" y="6324600"/>
            <a:ext cx="812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5702" name="Line 6"/>
          <p:cNvSpPr>
            <a:spLocks noChangeShapeType="1"/>
          </p:cNvSpPr>
          <p:nvPr/>
        </p:nvSpPr>
        <p:spPr bwMode="auto">
          <a:xfrm flipV="1">
            <a:off x="1930400" y="1981200"/>
            <a:ext cx="7416800" cy="434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5703" name="Freeform 7"/>
          <p:cNvSpPr>
            <a:spLocks/>
          </p:cNvSpPr>
          <p:nvPr/>
        </p:nvSpPr>
        <p:spPr bwMode="auto">
          <a:xfrm>
            <a:off x="2032000" y="1676400"/>
            <a:ext cx="5486400" cy="4648200"/>
          </a:xfrm>
          <a:custGeom>
            <a:avLst/>
            <a:gdLst>
              <a:gd name="T0" fmla="*/ 0 w 2640"/>
              <a:gd name="T1" fmla="*/ 2880 h 2880"/>
              <a:gd name="T2" fmla="*/ 1440 w 2640"/>
              <a:gd name="T3" fmla="*/ 2256 h 2880"/>
              <a:gd name="T4" fmla="*/ 2640 w 2640"/>
              <a:gd name="T5" fmla="*/ 0 h 2880"/>
              <a:gd name="T6" fmla="*/ 0 60000 65536"/>
              <a:gd name="T7" fmla="*/ 0 60000 65536"/>
              <a:gd name="T8" fmla="*/ 0 60000 65536"/>
              <a:gd name="T9" fmla="*/ 0 w 2640"/>
              <a:gd name="T10" fmla="*/ 0 h 2880"/>
              <a:gd name="T11" fmla="*/ 2640 w 2640"/>
              <a:gd name="T12" fmla="*/ 2880 h 28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0" h="2880">
                <a:moveTo>
                  <a:pt x="0" y="2880"/>
                </a:moveTo>
                <a:cubicBezTo>
                  <a:pt x="500" y="2808"/>
                  <a:pt x="1000" y="2736"/>
                  <a:pt x="1440" y="2256"/>
                </a:cubicBezTo>
                <a:cubicBezTo>
                  <a:pt x="1880" y="1776"/>
                  <a:pt x="2260" y="888"/>
                  <a:pt x="2640" y="0"/>
                </a:cubicBezTo>
              </a:path>
            </a:pathLst>
          </a:custGeom>
          <a:noFill/>
          <a:ln w="38100">
            <a:solidFill>
              <a:srgbClr val="00CE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5704" name="Freeform 8"/>
          <p:cNvSpPr>
            <a:spLocks/>
          </p:cNvSpPr>
          <p:nvPr/>
        </p:nvSpPr>
        <p:spPr bwMode="auto">
          <a:xfrm>
            <a:off x="1930400" y="3581400"/>
            <a:ext cx="7620000" cy="2743200"/>
          </a:xfrm>
          <a:custGeom>
            <a:avLst/>
            <a:gdLst>
              <a:gd name="T0" fmla="*/ 0 w 3600"/>
              <a:gd name="T1" fmla="*/ 1728 h 1728"/>
              <a:gd name="T2" fmla="*/ 720 w 3600"/>
              <a:gd name="T3" fmla="*/ 432 h 1728"/>
              <a:gd name="T4" fmla="*/ 3600 w 3600"/>
              <a:gd name="T5" fmla="*/ 0 h 1728"/>
              <a:gd name="T6" fmla="*/ 0 60000 65536"/>
              <a:gd name="T7" fmla="*/ 0 60000 65536"/>
              <a:gd name="T8" fmla="*/ 0 60000 65536"/>
              <a:gd name="T9" fmla="*/ 0 w 3600"/>
              <a:gd name="T10" fmla="*/ 0 h 1728"/>
              <a:gd name="T11" fmla="*/ 3600 w 3600"/>
              <a:gd name="T12" fmla="*/ 1728 h 1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00" h="1728">
                <a:moveTo>
                  <a:pt x="0" y="1728"/>
                </a:moveTo>
                <a:cubicBezTo>
                  <a:pt x="60" y="1224"/>
                  <a:pt x="120" y="720"/>
                  <a:pt x="720" y="432"/>
                </a:cubicBezTo>
                <a:cubicBezTo>
                  <a:pt x="1320" y="144"/>
                  <a:pt x="2460" y="72"/>
                  <a:pt x="3600" y="0"/>
                </a:cubicBezTo>
              </a:path>
            </a:pathLst>
          </a:custGeom>
          <a:noFill/>
          <a:ln w="38100">
            <a:solidFill>
              <a:srgbClr val="6D6B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5705" name="Freeform 9"/>
          <p:cNvSpPr>
            <a:spLocks/>
          </p:cNvSpPr>
          <p:nvPr/>
        </p:nvSpPr>
        <p:spPr bwMode="auto">
          <a:xfrm>
            <a:off x="2641600" y="2362200"/>
            <a:ext cx="6604000" cy="3746500"/>
          </a:xfrm>
          <a:custGeom>
            <a:avLst/>
            <a:gdLst>
              <a:gd name="T0" fmla="*/ 0 w 3120"/>
              <a:gd name="T1" fmla="*/ 0 h 2360"/>
              <a:gd name="T2" fmla="*/ 528 w 3120"/>
              <a:gd name="T3" fmla="*/ 1968 h 2360"/>
              <a:gd name="T4" fmla="*/ 3120 w 3120"/>
              <a:gd name="T5" fmla="*/ 2352 h 2360"/>
              <a:gd name="T6" fmla="*/ 0 60000 65536"/>
              <a:gd name="T7" fmla="*/ 0 60000 65536"/>
              <a:gd name="T8" fmla="*/ 0 60000 65536"/>
              <a:gd name="T9" fmla="*/ 0 w 3120"/>
              <a:gd name="T10" fmla="*/ 0 h 2360"/>
              <a:gd name="T11" fmla="*/ 3120 w 3120"/>
              <a:gd name="T12" fmla="*/ 2360 h 2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0" h="2360">
                <a:moveTo>
                  <a:pt x="0" y="0"/>
                </a:moveTo>
                <a:cubicBezTo>
                  <a:pt x="4" y="788"/>
                  <a:pt x="8" y="1576"/>
                  <a:pt x="528" y="1968"/>
                </a:cubicBezTo>
                <a:cubicBezTo>
                  <a:pt x="1048" y="2360"/>
                  <a:pt x="2084" y="2356"/>
                  <a:pt x="3120" y="2352"/>
                </a:cubicBez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5706" name="Text Box 10"/>
          <p:cNvSpPr txBox="1">
            <a:spLocks noChangeArrowheads="1"/>
          </p:cNvSpPr>
          <p:nvPr/>
        </p:nvSpPr>
        <p:spPr bwMode="auto">
          <a:xfrm>
            <a:off x="9347200" y="1676400"/>
            <a:ext cx="233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2400">
                <a:solidFill>
                  <a:srgbClr val="CC0000"/>
                </a:solidFill>
                <a:latin typeface="Times New Roman" pitchFamily="18" charset="0"/>
              </a:rPr>
              <a:t>Lineáris</a:t>
            </a:r>
          </a:p>
        </p:txBody>
      </p:sp>
      <p:sp>
        <p:nvSpPr>
          <p:cNvPr id="285707" name="Text Box 11"/>
          <p:cNvSpPr txBox="1">
            <a:spLocks noChangeArrowheads="1"/>
          </p:cNvSpPr>
          <p:nvPr/>
        </p:nvSpPr>
        <p:spPr bwMode="auto">
          <a:xfrm>
            <a:off x="6604000" y="1295400"/>
            <a:ext cx="233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2400">
                <a:solidFill>
                  <a:srgbClr val="009052"/>
                </a:solidFill>
                <a:latin typeface="Times New Roman" pitchFamily="18" charset="0"/>
              </a:rPr>
              <a:t>progresszív</a:t>
            </a:r>
          </a:p>
        </p:txBody>
      </p:sp>
      <p:sp>
        <p:nvSpPr>
          <p:cNvPr id="285708" name="Text Box 12"/>
          <p:cNvSpPr txBox="1">
            <a:spLocks noChangeArrowheads="1"/>
          </p:cNvSpPr>
          <p:nvPr/>
        </p:nvSpPr>
        <p:spPr bwMode="auto">
          <a:xfrm>
            <a:off x="9652000" y="3352800"/>
            <a:ext cx="233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2400">
                <a:solidFill>
                  <a:srgbClr val="6D6B0B"/>
                </a:solidFill>
                <a:latin typeface="Times New Roman" pitchFamily="18" charset="0"/>
              </a:rPr>
              <a:t>degresszív</a:t>
            </a:r>
            <a:endParaRPr lang="hu-HU" sz="2400">
              <a:solidFill>
                <a:srgbClr val="DADA16"/>
              </a:solidFill>
              <a:latin typeface="Times New Roman" pitchFamily="18" charset="0"/>
            </a:endParaRPr>
          </a:p>
        </p:txBody>
      </p:sp>
      <p:sp>
        <p:nvSpPr>
          <p:cNvPr id="285709" name="Text Box 13"/>
          <p:cNvSpPr txBox="1">
            <a:spLocks noChangeArrowheads="1"/>
          </p:cNvSpPr>
          <p:nvPr/>
        </p:nvSpPr>
        <p:spPr bwMode="auto">
          <a:xfrm>
            <a:off x="2133600" y="1981200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2400">
                <a:solidFill>
                  <a:srgbClr val="000066"/>
                </a:solidFill>
                <a:latin typeface="Times New Roman" pitchFamily="18" charset="0"/>
              </a:rPr>
              <a:t>regresszív</a:t>
            </a:r>
          </a:p>
        </p:txBody>
      </p:sp>
    </p:spTree>
    <p:extLst>
      <p:ext uri="{BB962C8B-B14F-4D97-AF65-F5344CB8AC3E}">
        <p14:creationId xmlns:p14="http://schemas.microsoft.com/office/powerpoint/2010/main" val="223769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702" grpId="0" animBg="1"/>
      <p:bldP spid="285703" grpId="0" animBg="1"/>
      <p:bldP spid="285704" grpId="0" animBg="1"/>
      <p:bldP spid="285705" grpId="0" animBg="1"/>
      <p:bldP spid="285706" grpId="0" autoUpdateAnimBg="0"/>
      <p:bldP spid="285707" grpId="0" autoUpdateAnimBg="0"/>
      <p:bldP spid="285708" grpId="0" autoUpdateAnimBg="0"/>
      <p:bldP spid="2857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736978" y="1143001"/>
            <a:ext cx="1145502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8. Keletkezése szerint</a:t>
            </a:r>
          </a:p>
          <a:p>
            <a:pPr lvl="1">
              <a:buFont typeface="Symbol" pitchFamily="18" charset="2"/>
              <a:buChar char=" "/>
            </a:pPr>
            <a:endParaRPr lang="hu-HU" sz="3200" b="1" dirty="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- Termékköltség</a:t>
            </a:r>
          </a:p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   (Készletek beszerzési és előállítás költsége)</a:t>
            </a:r>
            <a:endParaRPr lang="hu-HU" sz="2800" b="1" dirty="0"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1785600" cy="990600"/>
          </a:xfrm>
        </p:spPr>
        <p:txBody>
          <a:bodyPr/>
          <a:lstStyle/>
          <a:p>
            <a:pPr eaLnBrk="1" hangingPunct="1"/>
            <a:r>
              <a:rPr lang="hu-HU" sz="4000" smtClean="0"/>
              <a:t>KÖLTSÉGEK CSOPORTOSÍTÁSA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736978" y="3429001"/>
            <a:ext cx="1196302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- Időköltség (termékre nem elszámolható)</a:t>
            </a:r>
          </a:p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  (Bizonytalan vagy követhetetlen megtérülés,   </a:t>
            </a:r>
          </a:p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  felmerülésükkor költség: reklám, oktatás, </a:t>
            </a:r>
          </a:p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   kutatás, degresszív leírás)</a:t>
            </a:r>
            <a:endParaRPr lang="hu-HU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73456" y="1143001"/>
            <a:ext cx="1131854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9. Adott döntési szint szempontjából</a:t>
            </a:r>
          </a:p>
          <a:p>
            <a:pPr lvl="1">
              <a:buFont typeface="Symbol" pitchFamily="18" charset="2"/>
              <a:buChar char=" "/>
            </a:pPr>
            <a:endParaRPr lang="hu-HU" sz="3200" b="1" dirty="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- Befolyásolható, ellenőrizhető</a:t>
            </a:r>
          </a:p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   (irányítható, releváns, indokolt, szükségszerű) </a:t>
            </a:r>
            <a:endParaRPr lang="hu-HU" sz="2800" b="1" dirty="0">
              <a:latin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900752" y="0"/>
            <a:ext cx="10884848" cy="990600"/>
          </a:xfrm>
        </p:spPr>
        <p:txBody>
          <a:bodyPr/>
          <a:lstStyle/>
          <a:p>
            <a:pPr eaLnBrk="1" hangingPunct="1"/>
            <a:r>
              <a:rPr lang="hu-HU" sz="4000" dirty="0" smtClean="0"/>
              <a:t>KÖLTSÉGEK CSOPORTOSÍTÁSA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73456" y="3505200"/>
            <a:ext cx="11724944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- Befolyásolhatatlan, nem kontrolálható</a:t>
            </a:r>
          </a:p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  (irányíthatatlan, irreleváns, nem indokolt)</a:t>
            </a:r>
            <a:endParaRPr lang="hu-HU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91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Költségtan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Költség = </a:t>
            </a:r>
            <a:r>
              <a:rPr lang="hu-HU" dirty="0"/>
              <a:t>a tevékenység érdekében történő erőforrás-felhasználás pénzben kifejezett </a:t>
            </a:r>
            <a:r>
              <a:rPr lang="hu-HU" dirty="0" smtClean="0"/>
              <a:t>értéke</a:t>
            </a:r>
          </a:p>
          <a:p>
            <a:r>
              <a:rPr lang="hu-HU" dirty="0" smtClean="0"/>
              <a:t>Kiadás = </a:t>
            </a:r>
            <a:r>
              <a:rPr lang="hu-HU" dirty="0"/>
              <a:t>pénzügyi fogalom -&gt;pénzeszközök </a:t>
            </a:r>
            <a:r>
              <a:rPr lang="hu-HU" dirty="0" smtClean="0"/>
              <a:t>csökkenése</a:t>
            </a:r>
          </a:p>
          <a:p>
            <a:r>
              <a:rPr lang="hu-HU" dirty="0"/>
              <a:t>ráfordítás = időszaki tevékenység kibocsátásának bekerülési </a:t>
            </a:r>
            <a:r>
              <a:rPr lang="hu-HU" dirty="0" smtClean="0"/>
              <a:t>értéke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Költség ≠ Kiadás ≠ Ráfordítás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5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709684" y="1143001"/>
            <a:ext cx="1148231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10. Az újratermelési folyamatban betöltött </a:t>
            </a:r>
          </a:p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 FUNKCIÓJA szerint</a:t>
            </a:r>
          </a:p>
          <a:p>
            <a:pPr lvl="1">
              <a:buFont typeface="Symbol" pitchFamily="18" charset="2"/>
              <a:buChar char=" "/>
            </a:pPr>
            <a:endParaRPr lang="hu-HU" sz="1200" b="1" dirty="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- Beszerzéssel kapcsolatos</a:t>
            </a:r>
            <a:endParaRPr lang="hu-HU" sz="2800" b="1" dirty="0">
              <a:latin typeface="Times New Roman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968990" y="0"/>
            <a:ext cx="10816609" cy="990600"/>
          </a:xfrm>
        </p:spPr>
        <p:txBody>
          <a:bodyPr/>
          <a:lstStyle/>
          <a:p>
            <a:pPr eaLnBrk="1" hangingPunct="1"/>
            <a:r>
              <a:rPr lang="hu-HU" sz="4000" dirty="0" smtClean="0"/>
              <a:t>KÖLTSÉGEK CSOPORTOSÍTÁSA</a:t>
            </a:r>
          </a:p>
        </p:txBody>
      </p:sp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709684" y="2921000"/>
            <a:ext cx="1143574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None/>
            </a:pPr>
            <a:r>
              <a:rPr lang="hu-HU" sz="3200" b="1" dirty="0">
                <a:latin typeface="Times New Roman" pitchFamily="18" charset="0"/>
              </a:rPr>
              <a:t>    - Termeléssel kapcsolatos</a:t>
            </a:r>
            <a:endParaRPr lang="hu-HU" sz="2800" b="1" dirty="0">
              <a:latin typeface="Times New Roman" pitchFamily="18" charset="0"/>
            </a:endParaRPr>
          </a:p>
        </p:txBody>
      </p:sp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709684" y="3425825"/>
            <a:ext cx="1145691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- Készletezéssel kapcsolatos</a:t>
            </a:r>
            <a:endParaRPr lang="hu-HU" sz="2800" b="1" dirty="0">
              <a:latin typeface="Times New Roman" pitchFamily="18" charset="0"/>
            </a:endParaRPr>
          </a:p>
        </p:txBody>
      </p:sp>
      <p:sp>
        <p:nvSpPr>
          <p:cNvPr id="292870" name="Text Box 6"/>
          <p:cNvSpPr txBox="1">
            <a:spLocks noChangeArrowheads="1"/>
          </p:cNvSpPr>
          <p:nvPr/>
        </p:nvSpPr>
        <p:spPr bwMode="auto">
          <a:xfrm>
            <a:off x="709684" y="4002089"/>
            <a:ext cx="1155216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None/>
            </a:pPr>
            <a:r>
              <a:rPr lang="hu-HU" sz="3200" b="1" dirty="0">
                <a:latin typeface="Times New Roman" pitchFamily="18" charset="0"/>
              </a:rPr>
              <a:t>   - Értékesítéssel kapcsolatos</a:t>
            </a:r>
            <a:endParaRPr lang="hu-HU" sz="2800" b="1" dirty="0">
              <a:latin typeface="Times New Roman" pitchFamily="18" charset="0"/>
            </a:endParaRPr>
          </a:p>
        </p:txBody>
      </p:sp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709683" y="4505325"/>
            <a:ext cx="1145691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- Igazgatással, irányítással kapcsolatos</a:t>
            </a:r>
            <a:endParaRPr lang="hu-HU" sz="2800" b="1" dirty="0">
              <a:latin typeface="Times New Roman" pitchFamily="18" charset="0"/>
            </a:endParaRPr>
          </a:p>
        </p:txBody>
      </p:sp>
      <p:sp>
        <p:nvSpPr>
          <p:cNvPr id="292872" name="Text Box 8"/>
          <p:cNvSpPr txBox="1">
            <a:spLocks noChangeArrowheads="1"/>
          </p:cNvSpPr>
          <p:nvPr/>
        </p:nvSpPr>
        <p:spPr bwMode="auto">
          <a:xfrm>
            <a:off x="709684" y="5081589"/>
            <a:ext cx="1155216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   - Befektetésekkel kapcsolatos</a:t>
            </a:r>
            <a:endParaRPr lang="hu-HU" sz="2800" b="1" dirty="0">
              <a:latin typeface="Times New Roman" pitchFamily="18" charset="0"/>
            </a:endParaRPr>
          </a:p>
        </p:txBody>
      </p:sp>
      <p:sp>
        <p:nvSpPr>
          <p:cNvPr id="292873" name="Text Box 9"/>
          <p:cNvSpPr txBox="1">
            <a:spLocks noChangeArrowheads="1"/>
          </p:cNvSpPr>
          <p:nvPr/>
        </p:nvSpPr>
        <p:spPr bwMode="auto">
          <a:xfrm>
            <a:off x="709684" y="5586414"/>
            <a:ext cx="11888716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- Információ áramlással kapcsolatos  </a:t>
            </a:r>
            <a:endParaRPr lang="hu-HU" sz="2800" b="1" dirty="0">
              <a:latin typeface="Times New Roman" pitchFamily="18" charset="0"/>
            </a:endParaRPr>
          </a:p>
        </p:txBody>
      </p:sp>
      <p:sp>
        <p:nvSpPr>
          <p:cNvPr id="292874" name="Text Box 10"/>
          <p:cNvSpPr txBox="1">
            <a:spLocks noChangeArrowheads="1"/>
          </p:cNvSpPr>
          <p:nvPr/>
        </p:nvSpPr>
        <p:spPr bwMode="auto">
          <a:xfrm>
            <a:off x="709683" y="6092825"/>
            <a:ext cx="1193528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 dirty="0">
                <a:latin typeface="Times New Roman" pitchFamily="18" charset="0"/>
              </a:rPr>
              <a:t>- Alap és járulékos költségek</a:t>
            </a:r>
            <a:endParaRPr lang="hu-HU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71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9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92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2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9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6" grpId="0"/>
      <p:bldP spid="292868" grpId="0"/>
      <p:bldP spid="292869" grpId="0"/>
      <p:bldP spid="292870" grpId="0"/>
      <p:bldP spid="292871" grpId="0"/>
      <p:bldP spid="292872" grpId="0"/>
      <p:bldP spid="292873" grpId="0"/>
      <p:bldP spid="2928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09600" y="2209800"/>
            <a:ext cx="12598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3200" b="1">
                <a:latin typeface="Times New Roman" pitchFamily="18" charset="0"/>
              </a:rPr>
              <a:t>11.  Periodicitásuk szerint</a:t>
            </a:r>
          </a:p>
          <a:p>
            <a:pPr lvl="1">
              <a:buFont typeface="Symbol" pitchFamily="18" charset="2"/>
              <a:buChar char=" "/>
            </a:pPr>
            <a:endParaRPr lang="hu-HU" sz="3200" b="1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r>
              <a:rPr lang="hu-HU" sz="3200" b="1">
                <a:latin typeface="Times New Roman" pitchFamily="18" charset="0"/>
              </a:rPr>
              <a:t>   - Egyszeri költségek </a:t>
            </a:r>
          </a:p>
          <a:p>
            <a:pPr lvl="1">
              <a:buFont typeface="Symbol" pitchFamily="18" charset="2"/>
              <a:buChar char=" "/>
            </a:pPr>
            <a:r>
              <a:rPr lang="hu-HU" sz="3200" b="1">
                <a:latin typeface="Times New Roman" pitchFamily="18" charset="0"/>
              </a:rPr>
              <a:t>      (telepítés, alapítás, átszervezés)</a:t>
            </a:r>
          </a:p>
          <a:p>
            <a:pPr lvl="1">
              <a:buFont typeface="Symbol" pitchFamily="18" charset="2"/>
              <a:buChar char=" "/>
            </a:pPr>
            <a:r>
              <a:rPr lang="hu-HU" sz="3200" b="1">
                <a:latin typeface="Times New Roman" pitchFamily="18" charset="0"/>
              </a:rPr>
              <a:t> </a:t>
            </a:r>
          </a:p>
          <a:p>
            <a:pPr lvl="1">
              <a:buFont typeface="Symbol" pitchFamily="18" charset="2"/>
              <a:buChar char=" "/>
            </a:pPr>
            <a:r>
              <a:rPr lang="hu-HU" sz="3200" b="1">
                <a:latin typeface="Times New Roman" pitchFamily="18" charset="0"/>
              </a:rPr>
              <a:t>   - Ismétlődő</a:t>
            </a:r>
            <a:endParaRPr lang="hu-HU" sz="2800" b="1">
              <a:latin typeface="Times New Roman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818866" y="0"/>
            <a:ext cx="10966734" cy="990600"/>
          </a:xfrm>
        </p:spPr>
        <p:txBody>
          <a:bodyPr/>
          <a:lstStyle/>
          <a:p>
            <a:pPr eaLnBrk="1" hangingPunct="1"/>
            <a:r>
              <a:rPr lang="hu-HU" sz="4000" dirty="0" smtClean="0"/>
              <a:t>KÖLTSÉGEK CSOPORTOSÍTÁSA</a:t>
            </a:r>
          </a:p>
        </p:txBody>
      </p:sp>
    </p:spTree>
    <p:extLst>
      <p:ext uri="{BB962C8B-B14F-4D97-AF65-F5344CB8AC3E}">
        <p14:creationId xmlns:p14="http://schemas.microsoft.com/office/powerpoint/2010/main" val="42245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6317" y="2705669"/>
            <a:ext cx="9601200" cy="1485900"/>
          </a:xfrm>
        </p:spPr>
        <p:txBody>
          <a:bodyPr/>
          <a:lstStyle/>
          <a:p>
            <a:pPr algn="ctr"/>
            <a:r>
              <a:rPr lang="hu-HU" dirty="0" smtClean="0"/>
              <a:t>Köszönjük </a:t>
            </a:r>
            <a:r>
              <a:rPr lang="hu-HU" smtClean="0"/>
              <a:t>a figyelmet!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34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xmlns="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hu-HU" sz="2000" kern="0" dirty="0">
              <a:solidFill>
                <a:srgbClr val="FFFFFF"/>
              </a:solidFill>
            </a:endParaRP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/>
            <a:r>
              <a:rPr lang="hu-HU" sz="20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2000" kern="0" dirty="0">
                <a:solidFill>
                  <a:srgbClr val="FFFFFF"/>
                </a:solidFill>
              </a:rPr>
              <a:t> KAR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LECKESOROZAT</a:t>
            </a: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/>
            <a:endParaRPr lang="hu-HU" sz="2000" kern="0" dirty="0">
              <a:solidFill>
                <a:srgbClr val="FFFFFF"/>
              </a:solidFill>
            </a:endParaRPr>
          </a:p>
          <a:p>
            <a:pPr algn="ctr"/>
            <a:r>
              <a:rPr lang="hu-HU" sz="20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2000" kern="0" dirty="0" err="1">
                <a:solidFill>
                  <a:srgbClr val="FFFFFF"/>
                </a:solidFill>
              </a:rPr>
              <a:t>elemeI</a:t>
            </a:r>
            <a:r>
              <a:rPr lang="hu-HU" sz="20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4871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Költségtan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536700"/>
            <a:ext cx="9601200" cy="358140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Erőforrás felhasználás</a:t>
            </a:r>
            <a:endParaRPr lang="hu-HU" sz="2800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592081" y="2021416"/>
            <a:ext cx="3742267" cy="1348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Milyen típusú? </a:t>
            </a:r>
          </a:p>
          <a:p>
            <a:pPr lvl="1"/>
            <a:r>
              <a:rPr lang="hu-HU" dirty="0" smtClean="0"/>
              <a:t>Alapanyag?</a:t>
            </a:r>
          </a:p>
          <a:p>
            <a:pPr lvl="1"/>
            <a:r>
              <a:rPr lang="hu-HU" dirty="0" smtClean="0"/>
              <a:t>Humán erőforrás?</a:t>
            </a:r>
          </a:p>
          <a:p>
            <a:pPr lvl="1"/>
            <a:r>
              <a:rPr lang="hu-HU" dirty="0" smtClean="0"/>
              <a:t>Tárgyi eszköz?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371599" y="3341158"/>
            <a:ext cx="3623733" cy="1659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Hol merült fel?</a:t>
            </a:r>
          </a:p>
          <a:p>
            <a:pPr lvl="1"/>
            <a:r>
              <a:rPr lang="hu-HU" dirty="0" smtClean="0"/>
              <a:t>Melyik telephelyen?</a:t>
            </a:r>
          </a:p>
          <a:p>
            <a:pPr lvl="1"/>
            <a:r>
              <a:rPr lang="hu-HU" dirty="0" smtClean="0"/>
              <a:t>Melyik gépen?</a:t>
            </a:r>
          </a:p>
          <a:p>
            <a:pPr lvl="1"/>
            <a:r>
              <a:rPr lang="hu-HU" dirty="0" smtClean="0"/>
              <a:t>Irodaházban?</a:t>
            </a:r>
          </a:p>
          <a:p>
            <a:pPr lvl="1"/>
            <a:endParaRPr lang="hu-HU" dirty="0" smtClean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3369734" y="5126566"/>
            <a:ext cx="6045199" cy="1659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Mihez kapcsolódóan merült fel?</a:t>
            </a:r>
          </a:p>
          <a:p>
            <a:pPr lvl="1"/>
            <a:r>
              <a:rPr lang="hu-HU" dirty="0" smtClean="0"/>
              <a:t>„A” termék</a:t>
            </a:r>
          </a:p>
          <a:p>
            <a:pPr lvl="1"/>
            <a:r>
              <a:rPr lang="hu-HU" dirty="0" smtClean="0"/>
              <a:t>„B” termék</a:t>
            </a:r>
          </a:p>
          <a:p>
            <a:pPr lvl="1"/>
            <a:r>
              <a:rPr lang="hu-HU" dirty="0" smtClean="0"/>
              <a:t>„C” termék</a:t>
            </a:r>
          </a:p>
          <a:p>
            <a:pPr lvl="1"/>
            <a:endParaRPr lang="hu-HU" dirty="0" smtClean="0"/>
          </a:p>
        </p:txBody>
      </p:sp>
      <p:sp>
        <p:nvSpPr>
          <p:cNvPr id="7" name="Jobb oldali kapcsos zárójel 6"/>
          <p:cNvSpPr/>
          <p:nvPr/>
        </p:nvSpPr>
        <p:spPr>
          <a:xfrm>
            <a:off x="7869767" y="2103234"/>
            <a:ext cx="183964" cy="1224166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8263468" y="2035915"/>
            <a:ext cx="29190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err="1" smtClean="0">
                <a:solidFill>
                  <a:schemeClr val="tx2"/>
                </a:solidFill>
              </a:rPr>
              <a:t>Költségnemek</a:t>
            </a:r>
            <a:endParaRPr lang="hu-HU" sz="2000" b="1" dirty="0" smtClean="0">
              <a:solidFill>
                <a:schemeClr val="tx2"/>
              </a:solidFill>
            </a:endParaRPr>
          </a:p>
          <a:p>
            <a:r>
              <a:rPr lang="hu-HU" sz="2000" dirty="0" smtClean="0">
                <a:solidFill>
                  <a:schemeClr val="tx2"/>
                </a:solidFill>
              </a:rPr>
              <a:t>Anyag jellegű</a:t>
            </a:r>
          </a:p>
          <a:p>
            <a:r>
              <a:rPr lang="hu-HU" sz="2000" dirty="0" smtClean="0">
                <a:solidFill>
                  <a:schemeClr val="tx2"/>
                </a:solidFill>
              </a:rPr>
              <a:t>Személyi jellegű</a:t>
            </a:r>
          </a:p>
          <a:p>
            <a:r>
              <a:rPr lang="hu-HU" sz="2000" dirty="0" smtClean="0">
                <a:solidFill>
                  <a:schemeClr val="tx2"/>
                </a:solidFill>
              </a:rPr>
              <a:t>Értékcsökkenési leírás </a:t>
            </a:r>
            <a:endParaRPr lang="hu-HU" sz="2000" dirty="0">
              <a:solidFill>
                <a:schemeClr val="tx2"/>
              </a:solidFill>
            </a:endParaRPr>
          </a:p>
        </p:txBody>
      </p:sp>
      <p:sp>
        <p:nvSpPr>
          <p:cNvPr id="10" name="Jobb oldali kapcsos zárójel 9"/>
          <p:cNvSpPr/>
          <p:nvPr/>
        </p:nvSpPr>
        <p:spPr>
          <a:xfrm>
            <a:off x="5245100" y="3369796"/>
            <a:ext cx="207434" cy="1439271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5670850" y="3889376"/>
            <a:ext cx="1993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chemeClr val="tx2"/>
                </a:solidFill>
              </a:rPr>
              <a:t>Költséghelyek</a:t>
            </a:r>
          </a:p>
        </p:txBody>
      </p:sp>
      <p:sp>
        <p:nvSpPr>
          <p:cNvPr id="12" name="Jobb oldali kapcsos zárójel 11"/>
          <p:cNvSpPr/>
          <p:nvPr/>
        </p:nvSpPr>
        <p:spPr>
          <a:xfrm>
            <a:off x="8056034" y="5126566"/>
            <a:ext cx="207434" cy="1439271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8553502" y="5646146"/>
            <a:ext cx="2052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chemeClr val="tx2"/>
                </a:solidFill>
              </a:rPr>
              <a:t>Költségviselők</a:t>
            </a:r>
          </a:p>
        </p:txBody>
      </p:sp>
    </p:spTree>
    <p:extLst>
      <p:ext uri="{BB962C8B-B14F-4D97-AF65-F5344CB8AC3E}">
        <p14:creationId xmlns:p14="http://schemas.microsoft.com/office/powerpoint/2010/main" val="24507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Költségtan</a:t>
            </a: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371600" y="15367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800" smtClean="0"/>
              <a:t>Erőforrás felhasználás</a:t>
            </a:r>
            <a:endParaRPr lang="hu-HU" sz="2800" dirty="0"/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2729414" y="1979020"/>
            <a:ext cx="3742267" cy="1348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Elszámolhatóság</a:t>
            </a:r>
          </a:p>
          <a:p>
            <a:pPr lvl="1"/>
            <a:r>
              <a:rPr lang="hu-HU" dirty="0" smtClean="0"/>
              <a:t>Közvetlen</a:t>
            </a:r>
          </a:p>
          <a:p>
            <a:pPr lvl="1"/>
            <a:r>
              <a:rPr lang="hu-HU" dirty="0" smtClean="0"/>
              <a:t>Közvetett</a:t>
            </a:r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5150881" y="2546288"/>
            <a:ext cx="230293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7670800" y="1979020"/>
            <a:ext cx="29802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2"/>
                </a:solidFill>
              </a:rPr>
              <a:t>A termék előállításával, forgalmazásával közvetlenül kapcsolatba hozható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Pl. anyag költség, bérköltség, gépköltség, stb.</a:t>
            </a:r>
            <a:endParaRPr lang="hu-HU" dirty="0">
              <a:solidFill>
                <a:schemeClr val="tx2"/>
              </a:solidFill>
            </a:endParaRPr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5020733" y="3037355"/>
            <a:ext cx="130148" cy="6959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4473547" y="3854840"/>
            <a:ext cx="29802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2"/>
                </a:solidFill>
              </a:rPr>
              <a:t>A termék előállításával, forgalmazásával nem hozhatók közvetlenül kapcsolatba 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Pl. telefonköltség, posta költség, főnök autójának benzinköltsége, stb.</a:t>
            </a:r>
            <a:endParaRPr lang="hu-H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Költségfelosztás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557867"/>
            <a:ext cx="9601200" cy="1896533"/>
          </a:xfrm>
        </p:spPr>
        <p:txBody>
          <a:bodyPr/>
          <a:lstStyle/>
          <a:p>
            <a:r>
              <a:rPr lang="hu-HU" dirty="0" smtClean="0"/>
              <a:t>Közvetett költségeket!!!</a:t>
            </a:r>
          </a:p>
          <a:p>
            <a:pPr lvl="1"/>
            <a:r>
              <a:rPr lang="hu-HU" dirty="0" smtClean="0"/>
              <a:t>Célja: </a:t>
            </a:r>
          </a:p>
          <a:p>
            <a:pPr lvl="2"/>
            <a:r>
              <a:rPr lang="hu-HU" dirty="0" smtClean="0"/>
              <a:t>Költségek ellenőrzése</a:t>
            </a:r>
          </a:p>
          <a:p>
            <a:pPr lvl="2"/>
            <a:r>
              <a:rPr lang="hu-HU" dirty="0" smtClean="0"/>
              <a:t>Hatékonyság növelése </a:t>
            </a:r>
          </a:p>
          <a:p>
            <a:pPr lvl="2"/>
            <a:r>
              <a:rPr lang="hu-HU" dirty="0" smtClean="0"/>
              <a:t>Ráfordítássá alakítás!</a:t>
            </a:r>
          </a:p>
          <a:p>
            <a:pPr marL="987552" lvl="2" indent="0">
              <a:buNone/>
            </a:pPr>
            <a:endParaRPr lang="hu-HU" dirty="0" smtClean="0"/>
          </a:p>
          <a:p>
            <a:pPr lvl="2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489200" y="3784600"/>
            <a:ext cx="2269066" cy="6604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Közvetlen költség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5842001" y="5168900"/>
            <a:ext cx="2269066" cy="6604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Vetítési kulcs</a:t>
            </a:r>
            <a:endParaRPr lang="hu-HU" dirty="0"/>
          </a:p>
        </p:txBody>
      </p:sp>
      <p:cxnSp>
        <p:nvCxnSpPr>
          <p:cNvPr id="7" name="Egyenes összekötő nyíllal 6"/>
          <p:cNvCxnSpPr>
            <a:stCxn id="4" idx="3"/>
          </p:cNvCxnSpPr>
          <p:nvPr/>
        </p:nvCxnSpPr>
        <p:spPr>
          <a:xfrm>
            <a:off x="4758266" y="4114800"/>
            <a:ext cx="4013201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4758266" y="5444067"/>
            <a:ext cx="1083735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églalap 9"/>
          <p:cNvSpPr/>
          <p:nvPr/>
        </p:nvSpPr>
        <p:spPr>
          <a:xfrm>
            <a:off x="2489200" y="5168900"/>
            <a:ext cx="2269066" cy="6604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Közvetett költség</a:t>
            </a:r>
            <a:endParaRPr lang="hu-HU" dirty="0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8111067" y="5444067"/>
            <a:ext cx="660400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églalap 13"/>
          <p:cNvSpPr/>
          <p:nvPr/>
        </p:nvSpPr>
        <p:spPr>
          <a:xfrm rot="16200000">
            <a:off x="7924802" y="4542364"/>
            <a:ext cx="2353733" cy="61807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Kalkulációs egység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04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Önköltség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409700"/>
            <a:ext cx="9601200" cy="5105400"/>
          </a:xfrm>
        </p:spPr>
        <p:txBody>
          <a:bodyPr>
            <a:normAutofit/>
          </a:bodyPr>
          <a:lstStyle/>
          <a:p>
            <a:r>
              <a:rPr lang="hu-HU" dirty="0" smtClean="0"/>
              <a:t>Kalkulációs tevékenység</a:t>
            </a:r>
          </a:p>
          <a:p>
            <a:r>
              <a:rPr lang="hu-HU" dirty="0" smtClean="0"/>
              <a:t>Célja: egy kalkulációs egység egy egységére jutó költség meghatározása áll</a:t>
            </a:r>
          </a:p>
          <a:p>
            <a:r>
              <a:rPr lang="hu-HU" dirty="0" smtClean="0"/>
              <a:t>Kalkulációs egység:</a:t>
            </a:r>
          </a:p>
          <a:p>
            <a:pPr lvl="1"/>
            <a:r>
              <a:rPr lang="hu-HU" dirty="0" smtClean="0"/>
              <a:t>Termék</a:t>
            </a:r>
          </a:p>
          <a:p>
            <a:pPr lvl="1"/>
            <a:r>
              <a:rPr lang="hu-HU" dirty="0"/>
              <a:t>T</a:t>
            </a:r>
            <a:r>
              <a:rPr lang="hu-HU" dirty="0" smtClean="0"/>
              <a:t>ermékcsoport</a:t>
            </a:r>
          </a:p>
          <a:p>
            <a:pPr lvl="1"/>
            <a:r>
              <a:rPr lang="hu-HU" dirty="0" smtClean="0"/>
              <a:t>Szolgáltatás</a:t>
            </a:r>
          </a:p>
          <a:p>
            <a:pPr lvl="1"/>
            <a:r>
              <a:rPr lang="hu-HU" dirty="0" smtClean="0"/>
              <a:t>Rendelés</a:t>
            </a:r>
          </a:p>
          <a:p>
            <a:pPr lvl="1"/>
            <a:r>
              <a:rPr lang="hu-HU" dirty="0" smtClean="0"/>
              <a:t>Technológiai folyamat</a:t>
            </a:r>
          </a:p>
          <a:p>
            <a:pPr lvl="1"/>
            <a:r>
              <a:rPr lang="hu-HU" dirty="0" smtClean="0"/>
              <a:t>Stb.</a:t>
            </a:r>
          </a:p>
          <a:p>
            <a:r>
              <a:rPr lang="hu-HU" dirty="0"/>
              <a:t>Elkészítés időpontja szerint</a:t>
            </a:r>
          </a:p>
          <a:p>
            <a:pPr lvl="1"/>
            <a:r>
              <a:rPr lang="hu-HU" dirty="0"/>
              <a:t>Előkalkuláció – tervezett önköltség</a:t>
            </a:r>
          </a:p>
          <a:p>
            <a:pPr lvl="1"/>
            <a:r>
              <a:rPr lang="hu-HU" dirty="0"/>
              <a:t>Közbenső kalkuláció – tervezett önköltség 2</a:t>
            </a:r>
          </a:p>
          <a:p>
            <a:pPr lvl="1"/>
            <a:r>
              <a:rPr lang="hu-HU" dirty="0"/>
              <a:t>Utókalkuláció – tényleges önköltség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1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Önköltség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1371600" y="1426464"/>
            <a:ext cx="4443984" cy="823912"/>
          </a:xfrm>
        </p:spPr>
        <p:txBody>
          <a:bodyPr/>
          <a:lstStyle/>
          <a:p>
            <a:r>
              <a:rPr lang="hu-HU" dirty="0" smtClean="0"/>
              <a:t>Kalkulációs séma pld. 1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371600" y="2419351"/>
            <a:ext cx="4443984" cy="34480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+ Közvetlen anyagköltség</a:t>
            </a:r>
          </a:p>
          <a:p>
            <a:pPr marL="0" indent="0">
              <a:buNone/>
            </a:pPr>
            <a:r>
              <a:rPr lang="hu-HU" dirty="0" smtClean="0"/>
              <a:t>+ Közvetlen bérköltség</a:t>
            </a:r>
          </a:p>
          <a:p>
            <a:pPr marL="0" indent="0">
              <a:buNone/>
            </a:pPr>
            <a:r>
              <a:rPr lang="hu-HU" dirty="0" smtClean="0"/>
              <a:t>+ Egyéb közvetlen költségek</a:t>
            </a:r>
          </a:p>
          <a:p>
            <a:pPr marL="0" indent="0">
              <a:buNone/>
            </a:pPr>
            <a:r>
              <a:rPr lang="hu-HU" u="sng" dirty="0" smtClean="0"/>
              <a:t>= Közvetlen költség</a:t>
            </a:r>
          </a:p>
          <a:p>
            <a:pPr marL="0" indent="0">
              <a:buNone/>
            </a:pPr>
            <a:r>
              <a:rPr lang="hu-HU" dirty="0" smtClean="0"/>
              <a:t>+ Üzemi általános költségek</a:t>
            </a:r>
          </a:p>
          <a:p>
            <a:pPr marL="0" indent="0">
              <a:buNone/>
            </a:pPr>
            <a:r>
              <a:rPr lang="hu-HU" u="sng" dirty="0" smtClean="0"/>
              <a:t>= Szűkített költség</a:t>
            </a:r>
          </a:p>
          <a:p>
            <a:pPr marL="0" indent="0">
              <a:buNone/>
            </a:pPr>
            <a:r>
              <a:rPr lang="hu-HU" dirty="0" smtClean="0"/>
              <a:t>+ Központi irányítás költségei</a:t>
            </a:r>
          </a:p>
          <a:p>
            <a:pPr marL="0" indent="0">
              <a:buNone/>
            </a:pPr>
            <a:r>
              <a:rPr lang="hu-HU" u="sng" dirty="0" smtClean="0"/>
              <a:t>= Teljes költség</a:t>
            </a:r>
            <a:endParaRPr lang="hu-HU" u="sng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>
          <a:xfrm>
            <a:off x="6525014" y="1447911"/>
            <a:ext cx="4443984" cy="823912"/>
          </a:xfrm>
        </p:spPr>
        <p:txBody>
          <a:bodyPr/>
          <a:lstStyle/>
          <a:p>
            <a:r>
              <a:rPr lang="hu-HU" dirty="0" smtClean="0"/>
              <a:t>Kalkulációs séma pld. 2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6525014" y="2271823"/>
            <a:ext cx="5209786" cy="42813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+ Tervezett anyagköltség</a:t>
            </a:r>
          </a:p>
          <a:p>
            <a:pPr marL="0" indent="0">
              <a:buNone/>
            </a:pPr>
            <a:r>
              <a:rPr lang="hu-HU" dirty="0" smtClean="0"/>
              <a:t>+ Tervezett bérköltség</a:t>
            </a:r>
          </a:p>
          <a:p>
            <a:pPr marL="0" indent="0">
              <a:buNone/>
            </a:pPr>
            <a:r>
              <a:rPr lang="hu-HU" dirty="0" smtClean="0"/>
              <a:t>+ Tervezett gépköltség</a:t>
            </a:r>
          </a:p>
          <a:p>
            <a:pPr marL="0" indent="0">
              <a:buNone/>
            </a:pPr>
            <a:r>
              <a:rPr lang="hu-HU" u="sng" dirty="0" smtClean="0"/>
              <a:t>= Tervezett közvetlen költség</a:t>
            </a:r>
          </a:p>
          <a:p>
            <a:pPr marL="0" indent="0">
              <a:buNone/>
            </a:pPr>
            <a:r>
              <a:rPr lang="hu-HU" dirty="0" smtClean="0"/>
              <a:t>+/- Tény és terv anyagköltség eltérése</a:t>
            </a:r>
          </a:p>
          <a:p>
            <a:pPr marL="0" indent="0">
              <a:buNone/>
            </a:pPr>
            <a:r>
              <a:rPr lang="hu-HU" dirty="0"/>
              <a:t>+/- Tény és terv </a:t>
            </a:r>
            <a:r>
              <a:rPr lang="hu-HU" dirty="0" smtClean="0"/>
              <a:t>bérköltség eltérése</a:t>
            </a:r>
          </a:p>
          <a:p>
            <a:pPr marL="0" indent="0">
              <a:buNone/>
            </a:pPr>
            <a:r>
              <a:rPr lang="hu-HU" dirty="0"/>
              <a:t>+/- Tény és terv </a:t>
            </a:r>
            <a:r>
              <a:rPr lang="hu-HU" dirty="0" smtClean="0"/>
              <a:t>gépköltség eltérése</a:t>
            </a:r>
          </a:p>
          <a:p>
            <a:pPr marL="0" indent="0">
              <a:buNone/>
            </a:pPr>
            <a:r>
              <a:rPr lang="hu-HU" u="sng" dirty="0" smtClean="0"/>
              <a:t>= Tényleges közvetlen költség</a:t>
            </a:r>
          </a:p>
          <a:p>
            <a:pPr marL="0" indent="0">
              <a:buNone/>
            </a:pPr>
            <a:r>
              <a:rPr lang="hu-HU" dirty="0" smtClean="0"/>
              <a:t>+ Közvetett költségek</a:t>
            </a:r>
          </a:p>
          <a:p>
            <a:pPr marL="0" indent="0">
              <a:buNone/>
            </a:pPr>
            <a:r>
              <a:rPr lang="hu-HU" u="sng" dirty="0" smtClean="0"/>
              <a:t>= Teljes költség</a:t>
            </a:r>
            <a:endParaRPr lang="hu-HU" u="sng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0967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000" dirty="0"/>
              <a:t>Költségcsoportosítások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38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0" y="1752600"/>
            <a:ext cx="113792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952500" indent="-571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2800" b="1">
                <a:latin typeface="Times New Roman" pitchFamily="18" charset="0"/>
              </a:rPr>
              <a:t>Fogalma </a:t>
            </a:r>
            <a:endParaRPr lang="hu-HU" sz="2400">
              <a:latin typeface="Times New Roman" pitchFamily="18" charset="0"/>
            </a:endParaRPr>
          </a:p>
          <a:p>
            <a:pPr lvl="1">
              <a:buFont typeface="Symbol" pitchFamily="18" charset="2"/>
              <a:buChar char=" "/>
            </a:pPr>
            <a:r>
              <a:rPr lang="hu-HU" sz="3200">
                <a:latin typeface="Times New Roman" pitchFamily="18" charset="0"/>
              </a:rPr>
              <a:t>Az a folyamat, amelyben meghatározzák, hogy a gazdálkodó szervezet által kifejtett tevékenység mennyibe kerül</a:t>
            </a:r>
            <a:r>
              <a:rPr lang="hu-HU" sz="2400">
                <a:latin typeface="Times New Roman" pitchFamily="18" charset="0"/>
              </a:rPr>
              <a:t>.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304800" y="4572000"/>
            <a:ext cx="1188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62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buFont typeface="Symbol" pitchFamily="18" charset="2"/>
              <a:buChar char=" "/>
            </a:pPr>
            <a:r>
              <a:rPr lang="hu-HU" sz="2800" b="1">
                <a:latin typeface="Times New Roman" pitchFamily="18" charset="0"/>
              </a:rPr>
              <a:t>Tárgya</a:t>
            </a:r>
            <a:r>
              <a:rPr lang="hu-HU" sz="2800">
                <a:latin typeface="Times New Roman" pitchFamily="18" charset="0"/>
              </a:rPr>
              <a:t> </a:t>
            </a:r>
          </a:p>
          <a:p>
            <a:pPr lvl="1">
              <a:buFont typeface="Symbol" pitchFamily="18" charset="2"/>
              <a:buChar char=" "/>
            </a:pPr>
            <a:r>
              <a:rPr lang="hu-HU" sz="2800">
                <a:latin typeface="Times New Roman" pitchFamily="18" charset="0"/>
              </a:rPr>
              <a:t>Termék vagy tevékenység (szolgáltatás, kereskedelem)</a:t>
            </a:r>
            <a:endParaRPr lang="hu-HU" sz="2400">
              <a:latin typeface="Times New Roman" pitchFamily="18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990600"/>
          </a:xfrm>
        </p:spPr>
        <p:txBody>
          <a:bodyPr/>
          <a:lstStyle/>
          <a:p>
            <a:pPr eaLnBrk="1" hangingPunct="1"/>
            <a:r>
              <a:rPr lang="hu-HU" sz="4800" smtClean="0"/>
              <a:t>KÖLTSÉGSZÁMÍTÁS</a:t>
            </a: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404818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 autoUpdateAnimBg="0"/>
      <p:bldP spid="277507" grpId="0" autoUpdateAnimBg="0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2. egyéni séma">
      <a:dk1>
        <a:sysClr val="windowText" lastClr="000000"/>
      </a:dk1>
      <a:lt1>
        <a:sysClr val="window" lastClr="FFFFFF"/>
      </a:lt1>
      <a:dk2>
        <a:srgbClr val="1D9AA1"/>
      </a:dk2>
      <a:lt2>
        <a:srgbClr val="F2F2F2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152</TotalTime>
  <Words>761</Words>
  <Application>Microsoft Office PowerPoint</Application>
  <PresentationFormat>Egyéni</PresentationFormat>
  <Paragraphs>202</Paragraphs>
  <Slides>23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23</vt:i4>
      </vt:variant>
    </vt:vector>
  </HeadingPairs>
  <TitlesOfParts>
    <vt:vector size="26" baseType="lpstr">
      <vt:lpstr>HDOfficeLightV0</vt:lpstr>
      <vt:lpstr>Crop</vt:lpstr>
      <vt:lpstr>1_SZTE</vt:lpstr>
      <vt:lpstr>Kontrolling</vt:lpstr>
      <vt:lpstr>Költségtan</vt:lpstr>
      <vt:lpstr>Költségtan</vt:lpstr>
      <vt:lpstr>Költségtan</vt:lpstr>
      <vt:lpstr>Költségfelosztás</vt:lpstr>
      <vt:lpstr>Önköltség</vt:lpstr>
      <vt:lpstr>Önköltség</vt:lpstr>
      <vt:lpstr>Költségcsoportosítások </vt:lpstr>
      <vt:lpstr>KÖLTSÉGSZÁMÍTÁS</vt:lpstr>
      <vt:lpstr>KÖLTSÉGSZÁMÍTÁS</vt:lpstr>
      <vt:lpstr>KÖLTSÉGEK CSOPORTOSÍTÁSA</vt:lpstr>
      <vt:lpstr>KÖLTSÉGEK CSOPORTOSÍTÁSA</vt:lpstr>
      <vt:lpstr>6, A költségek reagálás szerinti csoportosítása </vt:lpstr>
      <vt:lpstr>PowerPoint bemutató</vt:lpstr>
      <vt:lpstr>PowerPoint bemutató</vt:lpstr>
      <vt:lpstr>PowerPoint bemutató</vt:lpstr>
      <vt:lpstr>KÖLTSÉGEK CSOPORTOSÍTÁSA</vt:lpstr>
      <vt:lpstr>KÖLTSÉGEK CSOPORTOSÍTÁSA</vt:lpstr>
      <vt:lpstr>KÖLTSÉGEK CSOPORTOSÍTÁSA</vt:lpstr>
      <vt:lpstr>KÖLTSÉGEK CSOPORTOSÍTÁSA</vt:lpstr>
      <vt:lpstr>KÖLTSÉGEK CSOPORTOSÍTÁSA</vt:lpstr>
      <vt:lpstr>Köszönjük a figyelmet!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Kontrolling</dc:title>
  <dc:creator>Lippai-Makra Edit</dc:creator>
  <cp:lastModifiedBy>Lippai-Makra Edit</cp:lastModifiedBy>
  <cp:revision>88</cp:revision>
  <dcterms:created xsi:type="dcterms:W3CDTF">2017-09-22T07:29:42Z</dcterms:created>
  <dcterms:modified xsi:type="dcterms:W3CDTF">2018-11-21T10:00:23Z</dcterms:modified>
</cp:coreProperties>
</file>