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8"/>
  </p:notesMasterIdLst>
  <p:sldIdLst>
    <p:sldId id="307" r:id="rId3"/>
    <p:sldId id="275" r:id="rId4"/>
    <p:sldId id="276" r:id="rId5"/>
    <p:sldId id="277" r:id="rId6"/>
    <p:sldId id="308" r:id="rId7"/>
  </p:sldIdLst>
  <p:sldSz cx="12192000" cy="6858000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66FF"/>
    <a:srgbClr val="CCCCFF"/>
    <a:srgbClr val="FF99FF"/>
    <a:srgbClr val="800000"/>
    <a:srgbClr val="996633"/>
    <a:srgbClr val="99CC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2256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1CC770A-2DE4-47EE-AC85-050DF8BF66E3}" type="datetimeFigureOut">
              <a:rPr lang="hu-HU"/>
              <a:pPr>
                <a:defRPr/>
              </a:pPr>
              <a:t>2018. 03. 28.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smtClean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2EA7A37-A1A5-4FFD-B5D3-1E395F530E3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25604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A5C11E-540C-488B-B718-84796C0B45F1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1108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83770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15763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1529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hu-HU" noProof="0" smtClean="0"/>
          </a:p>
        </p:txBody>
      </p:sp>
    </p:spTree>
    <p:extLst>
      <p:ext uri="{BB962C8B-B14F-4D97-AF65-F5344CB8AC3E}">
        <p14:creationId xmlns:p14="http://schemas.microsoft.com/office/powerpoint/2010/main" val="30615809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D05FFA-4383-4574-9830-A5FF25BE8406}" type="datetimeFigureOut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2018. 03. 28.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597319" y="44624"/>
            <a:ext cx="5882724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1200" cap="all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2256924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D05FFA-4383-4574-9830-A5FF25BE8406}" type="datetimeFigureOut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2018. 03. 28.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3329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D05FFA-4383-4574-9830-A5FF25BE8406}" type="datetimeFigureOut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2018. 03. 28.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597319" y="44624"/>
            <a:ext cx="5882724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1200" cap="all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077813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D05FFA-4383-4574-9830-A5FF25BE8406}" type="datetimeFigureOut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2018. 03. 28.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0901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D05FFA-4383-4574-9830-A5FF25BE8406}" type="datetimeFigureOut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2018. 03. 28.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47758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D05FFA-4383-4574-9830-A5FF25BE8406}" type="datetimeFigureOut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2018. 03. 28.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24172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D05FFA-4383-4574-9830-A5FF25BE8406}" type="datetimeFigureOut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2018. 03. 28.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9091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77711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D05FFA-4383-4574-9830-A5FF25BE8406}" type="datetimeFigureOut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2018. 03. 28.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09086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D05FFA-4383-4574-9830-A5FF25BE8406}" type="datetimeFigureOut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2018. 03. 28.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48899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D05FFA-4383-4574-9830-A5FF25BE8406}" type="datetimeFigureOut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2018. 03. 28.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93623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D05FFA-4383-4574-9830-A5FF25BE8406}" type="datetimeFigureOut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2018. 03. 28.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33658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5994400" y="2286000"/>
            <a:ext cx="58928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5994400" y="3886200"/>
            <a:ext cx="5791200" cy="914400"/>
          </a:xfrm>
        </p:spPr>
        <p:txBody>
          <a:bodyPr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</p:txBody>
      </p:sp>
    </p:spTree>
    <p:extLst>
      <p:ext uri="{BB962C8B-B14F-4D97-AF65-F5344CB8AC3E}">
        <p14:creationId xmlns:p14="http://schemas.microsoft.com/office/powerpoint/2010/main" val="22742221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5994400" y="2286000"/>
            <a:ext cx="58928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5994400" y="3886200"/>
            <a:ext cx="57912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/>
              <a:t>Click to edit Alcím</a:t>
            </a:r>
          </a:p>
          <a:p>
            <a:pPr lvl="0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932066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597319" y="1628801"/>
            <a:ext cx="6815667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7632171" y="1633102"/>
            <a:ext cx="432048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93133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6733" y="1435101"/>
            <a:ext cx="6815667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D05FFA-4383-4574-9830-A5FF25BE8406}" type="datetimeFigureOut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2018. 03. 28.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597319" y="44624"/>
            <a:ext cx="5882724" cy="864096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362758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834528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032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04673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0004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5759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23149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4215895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D05FFA-4383-4574-9830-A5FF25BE8406}" type="datetimeFigureOut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2018. 03. 28.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31" name="Picture 7" descr="SZTE_hun2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3280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636">
            <a:alpha val="43921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6"/>
          <p:cNvSpPr txBox="1">
            <a:spLocks noChangeArrowheads="1"/>
          </p:cNvSpPr>
          <p:nvPr/>
        </p:nvSpPr>
        <p:spPr bwMode="auto">
          <a:xfrm>
            <a:off x="3168049" y="1268414"/>
            <a:ext cx="5344732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hu-HU" sz="3600" b="1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MARKETING</a:t>
            </a:r>
          </a:p>
          <a:p>
            <a:pPr algn="ctr">
              <a:defRPr/>
            </a:pPr>
            <a:r>
              <a:rPr lang="hu-HU" sz="3600" b="1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7. lecke</a:t>
            </a:r>
          </a:p>
          <a:p>
            <a:pPr algn="ctr">
              <a:defRPr/>
            </a:pPr>
            <a:endParaRPr lang="hu-HU" sz="3600" b="1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 algn="ctr">
              <a:defRPr/>
            </a:pPr>
            <a:r>
              <a:rPr lang="hu-HU" sz="2800" b="1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Szervezetek vásárlói magatartása,</a:t>
            </a:r>
            <a:br>
              <a:rPr lang="hu-HU" sz="2800" b="1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hu-HU" sz="2800" b="1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B2B marketing</a:t>
            </a:r>
          </a:p>
          <a:p>
            <a:pPr algn="ctr">
              <a:buFontTx/>
              <a:buAutoNum type="arabicPeriod"/>
              <a:defRPr/>
            </a:pPr>
            <a:endParaRPr lang="hu-HU" sz="2800" b="1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buFontTx/>
              <a:buAutoNum type="arabicPeriod"/>
              <a:defRPr/>
            </a:pPr>
            <a:endParaRPr lang="hu-HU" sz="2800" b="1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defRPr/>
            </a:pPr>
            <a:r>
              <a:rPr lang="hu-HU" sz="1800" b="1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Révész Balázs</a:t>
            </a:r>
          </a:p>
          <a:p>
            <a:pPr algn="ctr">
              <a:defRPr/>
            </a:pPr>
            <a:r>
              <a:rPr lang="hu-HU" sz="1800" b="1" dirty="0" err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reveszb</a:t>
            </a:r>
            <a:r>
              <a:rPr lang="hu-HU" sz="1800" b="1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@</a:t>
            </a:r>
            <a:r>
              <a:rPr lang="hu-HU" sz="1800" b="1" dirty="0" err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eco.u-szeged.hu</a:t>
            </a:r>
            <a:endParaRPr lang="hu-HU" sz="2800" b="1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27" name="Picture 6" descr="kezdo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8614" y="4625976"/>
            <a:ext cx="1449387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8" descr="gtk_felirat honlapro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514" y="5983289"/>
            <a:ext cx="475297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1847850" y="908050"/>
            <a:ext cx="8496300" cy="236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</a:pPr>
            <a:endParaRPr lang="hu-HU" altLang="hu-HU" sz="2200" b="1" dirty="0"/>
          </a:p>
          <a:p>
            <a:pPr>
              <a:lnSpc>
                <a:spcPct val="70000"/>
              </a:lnSpc>
              <a:spcBef>
                <a:spcPct val="50000"/>
              </a:spcBef>
            </a:pPr>
            <a:endParaRPr lang="hu-HU" altLang="hu-HU" sz="2200" b="1" dirty="0"/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hu-HU" altLang="hu-HU" sz="2200" u="sng" dirty="0"/>
              <a:t>Szervezeti piacok: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hu-HU" altLang="hu-HU" sz="2200" dirty="0"/>
              <a:t>Ipari piac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hu-HU" altLang="hu-HU" sz="2200" dirty="0"/>
              <a:t>Közvetítői piac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hu-HU" altLang="hu-HU" sz="2200" dirty="0"/>
              <a:t>Kormányzati piac</a:t>
            </a:r>
          </a:p>
        </p:txBody>
      </p:sp>
      <p:sp>
        <p:nvSpPr>
          <p:cNvPr id="29699" name="Text Box 5"/>
          <p:cNvSpPr txBox="1">
            <a:spLocks noChangeArrowheads="1"/>
          </p:cNvSpPr>
          <p:nvPr/>
        </p:nvSpPr>
        <p:spPr bwMode="auto">
          <a:xfrm>
            <a:off x="6003925" y="3268663"/>
            <a:ext cx="365356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u-HU" altLang="hu-HU" sz="2200"/>
              <a:t>Kapcsolati marketing </a:t>
            </a:r>
          </a:p>
          <a:p>
            <a:endParaRPr lang="hu-HU" altLang="hu-HU" sz="2200"/>
          </a:p>
          <a:p>
            <a:r>
              <a:rPr lang="hu-HU" altLang="hu-HU" sz="2200"/>
              <a:t>Ügyfélkapcsolat menedzsment</a:t>
            </a:r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1" y="4508501"/>
            <a:ext cx="2544763" cy="220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01" y="4888184"/>
            <a:ext cx="2562225" cy="1781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zövegdoboz 6"/>
          <p:cNvSpPr txBox="1"/>
          <p:nvPr/>
        </p:nvSpPr>
        <p:spPr>
          <a:xfrm>
            <a:off x="5951984" y="1"/>
            <a:ext cx="471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>
                <a:solidFill>
                  <a:schemeClr val="tx2"/>
                </a:solidFill>
              </a:rPr>
              <a:t>B2B marketing</a:t>
            </a:r>
            <a:endParaRPr lang="hu-HU" sz="32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33">
            <a:alpha val="32941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1847850" y="908051"/>
            <a:ext cx="8496300" cy="4053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</a:pPr>
            <a:endParaRPr lang="hu-HU" altLang="hu-HU" sz="2200" b="1" dirty="0"/>
          </a:p>
          <a:p>
            <a:r>
              <a:rPr lang="hu-HU" altLang="hu-HU" sz="2200" u="sng" dirty="0"/>
              <a:t>Az ipari termékek piacának sajátos vonásai:</a:t>
            </a:r>
          </a:p>
          <a:p>
            <a:pPr>
              <a:buFont typeface="Wingdings" pitchFamily="2" charset="2"/>
              <a:buChar char="Ø"/>
            </a:pPr>
            <a:r>
              <a:rPr lang="hu-HU" altLang="hu-HU" sz="2200" dirty="0"/>
              <a:t>Származtatott kereslet </a:t>
            </a:r>
          </a:p>
          <a:p>
            <a:pPr>
              <a:buFont typeface="Wingdings" pitchFamily="2" charset="2"/>
              <a:buChar char="Ø"/>
            </a:pPr>
            <a:r>
              <a:rPr lang="hu-HU" altLang="hu-HU" sz="2200" dirty="0"/>
              <a:t>A kereslet merevsége, rugalmatlansága</a:t>
            </a:r>
          </a:p>
          <a:p>
            <a:pPr>
              <a:buFont typeface="Wingdings" pitchFamily="2" charset="2"/>
              <a:buChar char="Ø"/>
            </a:pPr>
            <a:r>
              <a:rPr lang="hu-HU" altLang="hu-HU" sz="2200" dirty="0"/>
              <a:t>Szervezet - </a:t>
            </a:r>
            <a:r>
              <a:rPr lang="hu-HU" altLang="hu-HU" sz="2200" dirty="0" err="1"/>
              <a:t>szervezet</a:t>
            </a:r>
            <a:r>
              <a:rPr lang="hu-HU" altLang="hu-HU" sz="2200" dirty="0"/>
              <a:t> kapcsolat</a:t>
            </a:r>
          </a:p>
          <a:p>
            <a:pPr>
              <a:buFont typeface="Wingdings" pitchFamily="2" charset="2"/>
              <a:buChar char="Ø"/>
            </a:pPr>
            <a:r>
              <a:rPr lang="hu-HU" altLang="hu-HU" sz="2200" dirty="0"/>
              <a:t>Nagy volumenű vásárlás</a:t>
            </a:r>
          </a:p>
          <a:p>
            <a:pPr>
              <a:buFont typeface="Wingdings" pitchFamily="2" charset="2"/>
              <a:buChar char="Ø"/>
            </a:pPr>
            <a:r>
              <a:rPr lang="hu-HU" altLang="hu-HU" sz="2200" dirty="0"/>
              <a:t>Kevesebb vevő</a:t>
            </a:r>
          </a:p>
          <a:p>
            <a:pPr>
              <a:buFont typeface="Wingdings" pitchFamily="2" charset="2"/>
              <a:buChar char="Ø"/>
            </a:pPr>
            <a:r>
              <a:rPr lang="hu-HU" altLang="hu-HU" sz="2200" dirty="0"/>
              <a:t>Professzionális vásárlók</a:t>
            </a:r>
          </a:p>
          <a:p>
            <a:pPr>
              <a:buFont typeface="Wingdings" pitchFamily="2" charset="2"/>
              <a:buChar char="Ø"/>
            </a:pPr>
            <a:r>
              <a:rPr lang="hu-HU" altLang="hu-HU" sz="2200" dirty="0"/>
              <a:t>Gyakori a közvetlen beszerzés</a:t>
            </a:r>
          </a:p>
          <a:p>
            <a:pPr>
              <a:buFont typeface="Wingdings" pitchFamily="2" charset="2"/>
              <a:buChar char="Ø"/>
            </a:pPr>
            <a:r>
              <a:rPr lang="hu-HU" altLang="hu-HU" sz="2200" dirty="0"/>
              <a:t>Reciprocitás</a:t>
            </a:r>
          </a:p>
          <a:p>
            <a:pPr>
              <a:buFont typeface="Wingdings" pitchFamily="2" charset="2"/>
              <a:buChar char="Ø"/>
            </a:pPr>
            <a:r>
              <a:rPr lang="hu-HU" altLang="hu-HU" sz="2200" dirty="0"/>
              <a:t>Lízing</a:t>
            </a:r>
          </a:p>
          <a:p>
            <a:pPr>
              <a:buFont typeface="Wingdings" pitchFamily="2" charset="2"/>
              <a:buChar char="Ø"/>
            </a:pPr>
            <a:r>
              <a:rPr lang="hu-HU" altLang="hu-HU" sz="2200" dirty="0"/>
              <a:t>Gyártani vagy beszerezni?</a:t>
            </a:r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6839" y="4076700"/>
            <a:ext cx="4198937" cy="276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5951984" y="1"/>
            <a:ext cx="471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>
                <a:solidFill>
                  <a:schemeClr val="tx2"/>
                </a:solidFill>
              </a:rPr>
              <a:t>B2B marketing</a:t>
            </a:r>
            <a:endParaRPr lang="hu-HU" sz="32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23137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4"/>
          <p:cNvSpPr txBox="1">
            <a:spLocks noChangeArrowheads="1"/>
          </p:cNvSpPr>
          <p:nvPr/>
        </p:nvSpPr>
        <p:spPr bwMode="auto">
          <a:xfrm>
            <a:off x="1847850" y="908051"/>
            <a:ext cx="8496300" cy="4657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</a:pPr>
            <a:endParaRPr lang="hu-HU" altLang="hu-HU" sz="2200" b="1" dirty="0"/>
          </a:p>
          <a:p>
            <a:pPr>
              <a:lnSpc>
                <a:spcPct val="70000"/>
              </a:lnSpc>
              <a:spcBef>
                <a:spcPct val="50000"/>
              </a:spcBef>
            </a:pPr>
            <a:endParaRPr lang="hu-HU" altLang="hu-HU" sz="1800" b="1" dirty="0"/>
          </a:p>
          <a:p>
            <a:r>
              <a:rPr lang="hu-HU" altLang="hu-HU" sz="2200" u="sng" dirty="0"/>
              <a:t>A kormányzati piac specialitásai:</a:t>
            </a:r>
          </a:p>
          <a:p>
            <a:pPr>
              <a:buFont typeface="Wingdings" pitchFamily="2" charset="2"/>
              <a:buChar char="Ø"/>
            </a:pPr>
            <a:r>
              <a:rPr lang="hu-HU" altLang="hu-HU" sz="2200" dirty="0"/>
              <a:t>  az ár kiemelkedő szerepe</a:t>
            </a:r>
          </a:p>
          <a:p>
            <a:pPr>
              <a:buFont typeface="Wingdings" pitchFamily="2" charset="2"/>
              <a:buChar char="Ø"/>
            </a:pPr>
            <a:r>
              <a:rPr lang="hu-HU" altLang="hu-HU" sz="2200" dirty="0"/>
              <a:t> a minőség nem elsődleges szempont</a:t>
            </a:r>
          </a:p>
          <a:p>
            <a:pPr>
              <a:buFont typeface="Wingdings" pitchFamily="2" charset="2"/>
              <a:buChar char="Ø"/>
            </a:pPr>
            <a:r>
              <a:rPr lang="hu-HU" altLang="hu-HU" sz="2200" dirty="0"/>
              <a:t> politikai szempontok</a:t>
            </a:r>
          </a:p>
          <a:p>
            <a:pPr>
              <a:buFont typeface="Wingdings" pitchFamily="2" charset="2"/>
              <a:buChar char="Ø"/>
            </a:pPr>
            <a:r>
              <a:rPr lang="hu-HU" altLang="hu-HU" sz="2200" dirty="0"/>
              <a:t> lassú döntések</a:t>
            </a:r>
          </a:p>
          <a:p>
            <a:pPr>
              <a:buFont typeface="Wingdings" pitchFamily="2" charset="2"/>
              <a:buChar char="Ø"/>
            </a:pPr>
            <a:r>
              <a:rPr lang="hu-HU" altLang="hu-HU" sz="2200" dirty="0"/>
              <a:t> nyilvánosság (közbeszerzési törvény)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endParaRPr lang="hu-HU" altLang="hu-HU" sz="1800" dirty="0"/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hu-HU" altLang="hu-HU" sz="2200" u="sng" dirty="0"/>
              <a:t>A viszonteladói piac jellemzői: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hu-HU" altLang="hu-HU" sz="2200" dirty="0"/>
              <a:t>Továbbértékesítési célból vásárol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hu-HU" altLang="hu-HU" sz="2200" dirty="0"/>
              <a:t>Származtatott kereslet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hu-HU" altLang="hu-HU" sz="2200" dirty="0"/>
              <a:t>Nem hajt végre alapvető változtatást a terméken</a:t>
            </a: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2976" y="4686300"/>
            <a:ext cx="2105025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50" y="0"/>
            <a:ext cx="3651250" cy="242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1953" y="5417840"/>
            <a:ext cx="6658279" cy="1440160"/>
          </a:xfrm>
        </p:spPr>
        <p:txBody>
          <a:bodyPr/>
          <a:lstStyle/>
          <a:p>
            <a:r>
              <a:rPr lang="hu-HU" sz="2000" dirty="0"/>
              <a:t>Jelen tananyag </a:t>
            </a:r>
            <a:br>
              <a:rPr lang="hu-HU" sz="2000" dirty="0"/>
            </a:br>
            <a:r>
              <a:rPr lang="hu-HU" sz="2000" dirty="0"/>
              <a:t>a Szegedi Tudományegyetemen készült</a:t>
            </a:r>
            <a:br>
              <a:rPr lang="hu-HU" sz="2000" dirty="0"/>
            </a:br>
            <a:r>
              <a:rPr lang="hu-HU" sz="2000" dirty="0"/>
              <a:t>az Európai Unió támogatásával. </a:t>
            </a:r>
            <a:br>
              <a:rPr lang="hu-HU" sz="2000" dirty="0"/>
            </a:br>
            <a:r>
              <a:rPr lang="hu-HU" sz="2000" dirty="0"/>
              <a:t>Projekt azonosító: EFOP-3.4.3-16-2016-00014</a:t>
            </a:r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9B93854D-BB69-4D55-9607-A5D5A37F9570}"/>
              </a:ext>
            </a:extLst>
          </p:cNvPr>
          <p:cNvSpPr txBox="1">
            <a:spLocks/>
          </p:cNvSpPr>
          <p:nvPr/>
        </p:nvSpPr>
        <p:spPr bwMode="auto">
          <a:xfrm>
            <a:off x="1901365" y="323973"/>
            <a:ext cx="8389270" cy="3355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 cap="all" baseline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2000" b="1" i="0" u="none" strike="noStrike" kern="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Szegedi Tudományegyetem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0" cap="all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GazdaságtUDOMÁNYI</a:t>
            </a:r>
            <a:r>
              <a:rPr kumimoji="0" lang="hu-HU" sz="2000" b="1" i="0" u="none" strike="noStrike" kern="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KAR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Közgazdász  KÉPZÉS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Távoktatási TAGOZAT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LECKESOROZAT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Copyright ©  SZTE GTK 2017/2018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2000" b="1" i="0" u="none" strike="noStrike" kern="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 LECKE tartalma, illetve alkotó </a:t>
            </a:r>
            <a:r>
              <a:rPr kumimoji="0" lang="hu-HU" sz="2000" b="1" i="0" u="none" strike="noStrike" kern="0" cap="all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elemeI</a:t>
            </a:r>
            <a:r>
              <a:rPr kumimoji="0" lang="hu-HU" sz="2000" b="1" i="0" u="none" strike="noStrike" kern="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előzetes, írásbeli engedély MELLETT használhatók fel.</a:t>
            </a:r>
          </a:p>
        </p:txBody>
      </p:sp>
    </p:spTree>
    <p:extLst>
      <p:ext uri="{BB962C8B-B14F-4D97-AF65-F5344CB8AC3E}">
        <p14:creationId xmlns:p14="http://schemas.microsoft.com/office/powerpoint/2010/main" val="1771937746"/>
      </p:ext>
    </p:extLst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lapértelmezett terv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ZTE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ZTE" id="{16AFD42C-3CB9-49E3-A10B-5BC11A1E63F8}" vid="{BDC7B3DF-2A2F-4402-B00A-F3E9F62ED550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2393</TotalTime>
  <Words>137</Words>
  <Application>Microsoft Office PowerPoint</Application>
  <PresentationFormat>Szélesvásznú</PresentationFormat>
  <Paragraphs>55</Paragraphs>
  <Slides>5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2</vt:i4>
      </vt:variant>
      <vt:variant>
        <vt:lpstr>Diacímek</vt:lpstr>
      </vt:variant>
      <vt:variant>
        <vt:i4>5</vt:i4>
      </vt:variant>
    </vt:vector>
  </HeadingPairs>
  <TitlesOfParts>
    <vt:vector size="12" baseType="lpstr">
      <vt:lpstr>Arial</vt:lpstr>
      <vt:lpstr>Arial Unicode MS</vt:lpstr>
      <vt:lpstr>Calibri</vt:lpstr>
      <vt:lpstr>Times New Roman</vt:lpstr>
      <vt:lpstr>Wingdings</vt:lpstr>
      <vt:lpstr>Alapértelmezett terv</vt:lpstr>
      <vt:lpstr>1_SZTE</vt:lpstr>
      <vt:lpstr>PowerPoint-bemutató</vt:lpstr>
      <vt:lpstr>PowerPoint-bemutató</vt:lpstr>
      <vt:lpstr>PowerPoint-bemutató</vt:lpstr>
      <vt:lpstr>PowerPoint-bemutató</vt:lpstr>
      <vt:lpstr>Jelen tananyag  a Szegedi Tudományegyetemen készült az Európai Unió támogatásával.  Projekt azonosító: EFOP-3.4.3-16-2016-00014</vt:lpstr>
    </vt:vector>
  </TitlesOfParts>
  <Company>SZTE GTK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Nincs diacím</dc:title>
  <dc:creator>Garamhegyi Ábel</dc:creator>
  <cp:lastModifiedBy>Némethi László</cp:lastModifiedBy>
  <cp:revision>69</cp:revision>
  <dcterms:created xsi:type="dcterms:W3CDTF">2002-09-12T08:02:34Z</dcterms:created>
  <dcterms:modified xsi:type="dcterms:W3CDTF">2018-03-28T10:48:04Z</dcterms:modified>
</cp:coreProperties>
</file>