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8" r:id="rId2"/>
  </p:sldMasterIdLst>
  <p:notesMasterIdLst>
    <p:notesMasterId r:id="rId34"/>
  </p:notesMasterIdLst>
  <p:sldIdLst>
    <p:sldId id="256" r:id="rId3"/>
    <p:sldId id="257" r:id="rId4"/>
    <p:sldId id="308" r:id="rId5"/>
    <p:sldId id="258" r:id="rId6"/>
    <p:sldId id="303" r:id="rId7"/>
    <p:sldId id="304" r:id="rId8"/>
    <p:sldId id="306" r:id="rId9"/>
    <p:sldId id="307" r:id="rId10"/>
    <p:sldId id="283" r:id="rId11"/>
    <p:sldId id="278" r:id="rId12"/>
    <p:sldId id="260" r:id="rId13"/>
    <p:sldId id="280" r:id="rId14"/>
    <p:sldId id="282" r:id="rId15"/>
    <p:sldId id="262" r:id="rId16"/>
    <p:sldId id="263" r:id="rId17"/>
    <p:sldId id="264" r:id="rId18"/>
    <p:sldId id="265" r:id="rId19"/>
    <p:sldId id="266" r:id="rId20"/>
    <p:sldId id="267" r:id="rId21"/>
    <p:sldId id="268" r:id="rId22"/>
    <p:sldId id="293" r:id="rId23"/>
    <p:sldId id="294" r:id="rId24"/>
    <p:sldId id="295" r:id="rId25"/>
    <p:sldId id="296" r:id="rId26"/>
    <p:sldId id="297" r:id="rId27"/>
    <p:sldId id="298" r:id="rId28"/>
    <p:sldId id="300" r:id="rId29"/>
    <p:sldId id="301" r:id="rId30"/>
    <p:sldId id="302" r:id="rId31"/>
    <p:sldId id="299" r:id="rId32"/>
    <p:sldId id="309" r:id="rId33"/>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40" d="100"/>
          <a:sy n="40" d="100"/>
        </p:scale>
        <p:origin x="-126" y="-8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CDFAD-5E3B-4FF2-B1EC-CAF9DA966ED0}" type="datetimeFigureOut">
              <a:rPr lang="hu-HU" smtClean="0"/>
              <a:t>2018.12.14.</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521BA3-BFD2-4B6E-9645-430B31A87271}" type="slidenum">
              <a:rPr lang="hu-HU" smtClean="0"/>
              <a:t>‹#›</a:t>
            </a:fld>
            <a:endParaRPr lang="hu-HU"/>
          </a:p>
        </p:txBody>
      </p:sp>
    </p:spTree>
    <p:extLst>
      <p:ext uri="{BB962C8B-B14F-4D97-AF65-F5344CB8AC3E}">
        <p14:creationId xmlns:p14="http://schemas.microsoft.com/office/powerpoint/2010/main" val="3803055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381000" y="685800"/>
            <a:ext cx="6096000" cy="3429000"/>
          </a:xfrm>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A5C11E-540C-488B-B718-84796C0B45F1}" type="slidenum">
              <a:rPr kumimoji="0" lang="hu-H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hu-H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2358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CCFFEEF1-D1CE-436C-B3AB-AB5A16AFA543}" type="datetimeFigureOut">
              <a:rPr lang="hu-HU" smtClean="0"/>
              <a:t>2018.12.14.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256145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CCFFEEF1-D1CE-436C-B3AB-AB5A16AFA543}" type="datetimeFigureOut">
              <a:rPr lang="hu-HU" smtClean="0"/>
              <a:t>2018.12.14.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1533257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CCFFEEF1-D1CE-436C-B3AB-AB5A16AFA543}" type="datetimeFigureOut">
              <a:rPr lang="hu-HU" smtClean="0"/>
              <a:t>2018.12.14.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2290217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1930401" y="274638"/>
            <a:ext cx="9751484" cy="1143000"/>
          </a:xfrm>
        </p:spPr>
        <p:txBody>
          <a:bodyPr/>
          <a:lstStyle/>
          <a:p>
            <a:r>
              <a:rPr lang="hu-HU" smtClean="0"/>
              <a:t>Mintacím szerkesztése</a:t>
            </a:r>
            <a:endParaRPr lang="hu-HU"/>
          </a:p>
        </p:txBody>
      </p:sp>
      <p:sp>
        <p:nvSpPr>
          <p:cNvPr id="3" name="Táblázat helye 2"/>
          <p:cNvSpPr>
            <a:spLocks noGrp="1"/>
          </p:cNvSpPr>
          <p:nvPr>
            <p:ph type="tbl" idx="1"/>
          </p:nvPr>
        </p:nvSpPr>
        <p:spPr>
          <a:xfrm>
            <a:off x="1930401" y="1600201"/>
            <a:ext cx="9751484" cy="4525963"/>
          </a:xfrm>
        </p:spPr>
        <p:txBody>
          <a:bodyPr/>
          <a:lstStyle/>
          <a:p>
            <a:pPr lvl="0"/>
            <a:endParaRPr lang="hu-HU" noProof="0"/>
          </a:p>
        </p:txBody>
      </p:sp>
      <p:sp>
        <p:nvSpPr>
          <p:cNvPr id="4" name="Dátum helye 3"/>
          <p:cNvSpPr>
            <a:spLocks noGrp="1"/>
          </p:cNvSpPr>
          <p:nvPr>
            <p:ph type="dt" sz="half" idx="10"/>
          </p:nvPr>
        </p:nvSpPr>
        <p:spPr>
          <a:xfrm>
            <a:off x="1924051" y="6524626"/>
            <a:ext cx="2844800" cy="333375"/>
          </a:xfrm>
        </p:spPr>
        <p:txBody>
          <a:bodyPr/>
          <a:lstStyle>
            <a:lvl1pPr>
              <a:defRPr/>
            </a:lvl1pPr>
          </a:lstStyle>
          <a:p>
            <a:pPr>
              <a:defRPr/>
            </a:pPr>
            <a:endParaRPr lang="hu-HU" altLang="hu-HU"/>
          </a:p>
        </p:txBody>
      </p:sp>
      <p:sp>
        <p:nvSpPr>
          <p:cNvPr id="5" name="Élőláb helye 4"/>
          <p:cNvSpPr>
            <a:spLocks noGrp="1"/>
          </p:cNvSpPr>
          <p:nvPr>
            <p:ph type="ftr" sz="quarter" idx="11"/>
          </p:nvPr>
        </p:nvSpPr>
        <p:spPr>
          <a:xfrm>
            <a:off x="4978400" y="6524626"/>
            <a:ext cx="3860800" cy="333375"/>
          </a:xfrm>
        </p:spPr>
        <p:txBody>
          <a:bodyPr/>
          <a:lstStyle>
            <a:lvl1pPr>
              <a:defRPr/>
            </a:lvl1pPr>
          </a:lstStyle>
          <a:p>
            <a:pPr>
              <a:defRPr/>
            </a:pPr>
            <a:endParaRPr lang="hu-HU" altLang="hu-HU"/>
          </a:p>
        </p:txBody>
      </p:sp>
      <p:sp>
        <p:nvSpPr>
          <p:cNvPr id="6" name="Dia számának helye 5"/>
          <p:cNvSpPr>
            <a:spLocks noGrp="1"/>
          </p:cNvSpPr>
          <p:nvPr>
            <p:ph type="sldNum" sz="quarter" idx="12"/>
          </p:nvPr>
        </p:nvSpPr>
        <p:spPr>
          <a:xfrm>
            <a:off x="9042400" y="6524626"/>
            <a:ext cx="2844800" cy="333375"/>
          </a:xfrm>
        </p:spPr>
        <p:txBody>
          <a:bodyPr/>
          <a:lstStyle>
            <a:lvl1pPr>
              <a:defRPr/>
            </a:lvl1pPr>
          </a:lstStyle>
          <a:p>
            <a:pPr>
              <a:defRPr/>
            </a:pPr>
            <a:fld id="{5105C865-0DA1-4371-86DD-E94E28CE704B}" type="slidenum">
              <a:rPr lang="hu-HU" altLang="hu-HU"/>
              <a:pPr>
                <a:defRPr/>
              </a:pPr>
              <a:t>‹#›</a:t>
            </a:fld>
            <a:endParaRPr lang="hu-HU" altLang="hu-HU"/>
          </a:p>
        </p:txBody>
      </p:sp>
    </p:spTree>
    <p:extLst>
      <p:ext uri="{BB962C8B-B14F-4D97-AF65-F5344CB8AC3E}">
        <p14:creationId xmlns:p14="http://schemas.microsoft.com/office/powerpoint/2010/main" val="3224561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hu-HU"/>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Date Placeholder 4"/>
          <p:cNvSpPr>
            <a:spLocks noGrp="1"/>
          </p:cNvSpPr>
          <p:nvPr>
            <p:ph type="dt" sz="half" idx="10"/>
          </p:nvPr>
        </p:nvSpPr>
        <p:spPr>
          <a:xfrm>
            <a:off x="609600" y="6245225"/>
            <a:ext cx="2844800" cy="476250"/>
          </a:xfrm>
        </p:spPr>
        <p:txBody>
          <a:bodyPr/>
          <a:lstStyle>
            <a:lvl1pPr>
              <a:defRPr/>
            </a:lvl1pPr>
          </a:lstStyle>
          <a:p>
            <a:pPr>
              <a:defRPr/>
            </a:pPr>
            <a:endParaRPr lang="hu-HU"/>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pPr>
              <a:defRPr/>
            </a:pPr>
            <a:endParaRPr lang="hu-HU"/>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pPr>
              <a:defRPr/>
            </a:pPr>
            <a:fld id="{1A0B3672-D99D-48FF-BB4E-71DF529A9759}" type="slidenum">
              <a:rPr lang="hu-HU"/>
              <a:pPr>
                <a:defRPr/>
              </a:pPr>
              <a:t>‹#›</a:t>
            </a:fld>
            <a:endParaRPr lang="hu-HU"/>
          </a:p>
        </p:txBody>
      </p:sp>
    </p:spTree>
    <p:extLst>
      <p:ext uri="{BB962C8B-B14F-4D97-AF65-F5344CB8AC3E}">
        <p14:creationId xmlns:p14="http://schemas.microsoft.com/office/powerpoint/2010/main" val="2037395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914400" y="2130428"/>
            <a:ext cx="10363200" cy="1470025"/>
          </a:xfrm>
        </p:spPr>
        <p:txBody>
          <a:bodyPr/>
          <a:lstStyle/>
          <a:p>
            <a:r>
              <a:rPr lang="hu-HU"/>
              <a:t>Mintacím szerkesztése</a:t>
            </a:r>
          </a:p>
        </p:txBody>
      </p:sp>
      <p:sp>
        <p:nvSpPr>
          <p:cNvPr id="3" name="Alcím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hu-HU"/>
              <a:t>Alcím mintájának szerkesztése</a:t>
            </a:r>
          </a:p>
        </p:txBody>
      </p:sp>
      <p:sp>
        <p:nvSpPr>
          <p:cNvPr id="4"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
        <p:nvSpPr>
          <p:cNvPr id="7" name="Cím 1"/>
          <p:cNvSpPr txBox="1">
            <a:spLocks/>
          </p:cNvSpPr>
          <p:nvPr userDrawn="1"/>
        </p:nvSpPr>
        <p:spPr>
          <a:xfrm>
            <a:off x="597319" y="44624"/>
            <a:ext cx="5882724"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0" lang="hu-HU" sz="2400" b="1" i="0" u="none" strike="noStrike" kern="1200" cap="all" spc="0" normalizeH="0" baseline="0" noProof="0">
                <a:ln>
                  <a:noFill/>
                </a:ln>
                <a:solidFill>
                  <a:srgbClr val="FFFFFF"/>
                </a:solidFill>
                <a:effectLst/>
                <a:uLnTx/>
                <a:uFillTx/>
                <a:latin typeface="Arial" panose="020B0604020202020204" pitchFamily="34" charset="0"/>
                <a:ea typeface="+mj-ea"/>
                <a:cs typeface="Arial" panose="020B0604020202020204" pitchFamily="34" charset="0"/>
              </a:rPr>
              <a:t>Mintacím szerkesztése</a:t>
            </a:r>
          </a:p>
        </p:txBody>
      </p:sp>
    </p:spTree>
    <p:extLst>
      <p:ext uri="{BB962C8B-B14F-4D97-AF65-F5344CB8AC3E}">
        <p14:creationId xmlns:p14="http://schemas.microsoft.com/office/powerpoint/2010/main" val="3688066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Tree>
    <p:extLst>
      <p:ext uri="{BB962C8B-B14F-4D97-AF65-F5344CB8AC3E}">
        <p14:creationId xmlns:p14="http://schemas.microsoft.com/office/powerpoint/2010/main" val="1149961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963084" y="4406901"/>
            <a:ext cx="103632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hu-HU"/>
              <a:t>Mintaszöveg szerkesztése</a:t>
            </a:r>
          </a:p>
        </p:txBody>
      </p:sp>
      <p:sp>
        <p:nvSpPr>
          <p:cNvPr id="4"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
        <p:nvSpPr>
          <p:cNvPr id="7" name="Cím 1"/>
          <p:cNvSpPr txBox="1">
            <a:spLocks/>
          </p:cNvSpPr>
          <p:nvPr userDrawn="1"/>
        </p:nvSpPr>
        <p:spPr>
          <a:xfrm>
            <a:off x="597319" y="44624"/>
            <a:ext cx="5882724" cy="86409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chemeClr val="bg1"/>
                </a:solidFill>
                <a:latin typeface="Arial" panose="020B0604020202020204" pitchFamily="34" charset="0"/>
                <a:ea typeface="+mj-ea"/>
                <a:cs typeface="Arial" panose="020B0604020202020204" pitchFamily="34" charset="0"/>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0" lang="hu-HU" sz="2400" b="1" i="0" u="none" strike="noStrike" kern="1200" cap="all" spc="0" normalizeH="0" baseline="0" noProof="0">
                <a:ln>
                  <a:noFill/>
                </a:ln>
                <a:solidFill>
                  <a:srgbClr val="FFFFFF"/>
                </a:solidFill>
                <a:effectLst/>
                <a:uLnTx/>
                <a:uFillTx/>
                <a:latin typeface="Arial" panose="020B0604020202020204" pitchFamily="34" charset="0"/>
                <a:ea typeface="+mj-ea"/>
                <a:cs typeface="Arial" panose="020B0604020202020204" pitchFamily="34" charset="0"/>
              </a:rPr>
              <a:t>Mintacím szerkesztése</a:t>
            </a:r>
          </a:p>
        </p:txBody>
      </p:sp>
    </p:spTree>
    <p:extLst>
      <p:ext uri="{BB962C8B-B14F-4D97-AF65-F5344CB8AC3E}">
        <p14:creationId xmlns:p14="http://schemas.microsoft.com/office/powerpoint/2010/main" val="3699446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Tree>
    <p:extLst>
      <p:ext uri="{BB962C8B-B14F-4D97-AF65-F5344CB8AC3E}">
        <p14:creationId xmlns:p14="http://schemas.microsoft.com/office/powerpoint/2010/main" val="3946838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hu-HU"/>
              <a:t>Mintaszöveg szerkesztése</a:t>
            </a:r>
          </a:p>
        </p:txBody>
      </p:sp>
      <p:sp>
        <p:nvSpPr>
          <p:cNvPr id="4" name="Tartalom helye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hu-HU"/>
              <a:t>Mintaszöveg szerkesztése</a:t>
            </a:r>
          </a:p>
        </p:txBody>
      </p:sp>
      <p:sp>
        <p:nvSpPr>
          <p:cNvPr id="6" name="Tartalom helye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Tree>
    <p:extLst>
      <p:ext uri="{BB962C8B-B14F-4D97-AF65-F5344CB8AC3E}">
        <p14:creationId xmlns:p14="http://schemas.microsoft.com/office/powerpoint/2010/main" val="3231025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Tree>
    <p:extLst>
      <p:ext uri="{BB962C8B-B14F-4D97-AF65-F5344CB8AC3E}">
        <p14:creationId xmlns:p14="http://schemas.microsoft.com/office/powerpoint/2010/main" val="198634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CCFFEEF1-D1CE-436C-B3AB-AB5A16AFA543}" type="datetimeFigureOut">
              <a:rPr lang="hu-HU" smtClean="0"/>
              <a:t>2018.12.14.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6117755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Tree>
    <p:extLst>
      <p:ext uri="{BB962C8B-B14F-4D97-AF65-F5344CB8AC3E}">
        <p14:creationId xmlns:p14="http://schemas.microsoft.com/office/powerpoint/2010/main" val="813887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09602" y="273049"/>
            <a:ext cx="4011084" cy="1162051"/>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Tree>
    <p:extLst>
      <p:ext uri="{BB962C8B-B14F-4D97-AF65-F5344CB8AC3E}">
        <p14:creationId xmlns:p14="http://schemas.microsoft.com/office/powerpoint/2010/main" val="3058905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2389717" y="4800600"/>
            <a:ext cx="7315200" cy="566739"/>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hu-HU" noProof="0"/>
              <a:t>Kép beszúrásához kattintson az ikonra</a:t>
            </a:r>
          </a:p>
        </p:txBody>
      </p:sp>
      <p:sp>
        <p:nvSpPr>
          <p:cNvPr id="4" name="Szöveg helye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Tree>
    <p:extLst>
      <p:ext uri="{BB962C8B-B14F-4D97-AF65-F5344CB8AC3E}">
        <p14:creationId xmlns:p14="http://schemas.microsoft.com/office/powerpoint/2010/main" val="32733032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Tree>
    <p:extLst>
      <p:ext uri="{BB962C8B-B14F-4D97-AF65-F5344CB8AC3E}">
        <p14:creationId xmlns:p14="http://schemas.microsoft.com/office/powerpoint/2010/main" val="21778349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839200" y="274640"/>
            <a:ext cx="27432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609600" y="274640"/>
            <a:ext cx="80264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defTabSz="914377"/>
            <a:endParaRPr lang="hu-H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Tree>
    <p:extLst>
      <p:ext uri="{BB962C8B-B14F-4D97-AF65-F5344CB8AC3E}">
        <p14:creationId xmlns:p14="http://schemas.microsoft.com/office/powerpoint/2010/main" val="28459715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cSld name="Egyéni elrendezés">
    <p:spTree>
      <p:nvGrpSpPr>
        <p:cNvPr id="1" name=""/>
        <p:cNvGrpSpPr/>
        <p:nvPr/>
      </p:nvGrpSpPr>
      <p:grpSpPr>
        <a:xfrm>
          <a:off x="0" y="0"/>
          <a:ext cx="0" cy="0"/>
          <a:chOff x="0" y="0"/>
          <a:chExt cx="0" cy="0"/>
        </a:xfrm>
      </p:grpSpPr>
      <p:sp>
        <p:nvSpPr>
          <p:cNvPr id="14" name="Title 8"/>
          <p:cNvSpPr>
            <a:spLocks noGrp="1"/>
          </p:cNvSpPr>
          <p:nvPr>
            <p:ph type="title"/>
          </p:nvPr>
        </p:nvSpPr>
        <p:spPr>
          <a:xfrm>
            <a:off x="5994400" y="2286000"/>
            <a:ext cx="5892800" cy="1143000"/>
          </a:xfrm>
        </p:spPr>
        <p:txBody>
          <a:bodyPr anchor="t">
            <a:noAutofit/>
          </a:bodyPr>
          <a:lstStyle>
            <a:lvl1pPr algn="l">
              <a:defRPr sz="4400" b="1" cap="all" baseline="0">
                <a:solidFill>
                  <a:schemeClr val="bg1"/>
                </a:solidFill>
                <a:latin typeface="Arial"/>
                <a:cs typeface="Arial"/>
              </a:defRPr>
            </a:lvl1pPr>
          </a:lstStyle>
          <a:p>
            <a:r>
              <a:rPr lang="hu-HU"/>
              <a:t>Mintacím szerkesztése</a:t>
            </a:r>
            <a:endParaRPr lang="en-US" dirty="0"/>
          </a:p>
        </p:txBody>
      </p:sp>
      <p:sp>
        <p:nvSpPr>
          <p:cNvPr id="17" name="Text Placeholder 15"/>
          <p:cNvSpPr>
            <a:spLocks noGrp="1"/>
          </p:cNvSpPr>
          <p:nvPr>
            <p:ph type="body" sz="quarter" idx="10"/>
          </p:nvPr>
        </p:nvSpPr>
        <p:spPr>
          <a:xfrm>
            <a:off x="5994400" y="3886200"/>
            <a:ext cx="5791200" cy="914400"/>
          </a:xfrm>
        </p:spPr>
        <p:txBody>
          <a:bodyPr/>
          <a:lstStyle>
            <a:lvl1pPr marL="514338" indent="-514338" algn="l">
              <a:spcAft>
                <a:spcPts val="600"/>
              </a:spcAft>
              <a:buFontTx/>
              <a:buNone/>
              <a:defRPr cap="all" baseline="0">
                <a:solidFill>
                  <a:srgbClr val="FFFFFF"/>
                </a:solidFill>
                <a:latin typeface="Arial"/>
                <a:cs typeface="Arial"/>
              </a:defRPr>
            </a:lvl1pPr>
            <a:lvl2pPr>
              <a:buNone/>
              <a:defRPr/>
            </a:lvl2pPr>
          </a:lstStyle>
          <a:p>
            <a:pPr lvl="0"/>
            <a:r>
              <a:rPr lang="hu-HU"/>
              <a:t>Mintaszöveg szerkesztése</a:t>
            </a:r>
          </a:p>
          <a:p>
            <a:pPr lvl="1"/>
            <a:r>
              <a:rPr lang="hu-HU"/>
              <a:t>Második szint</a:t>
            </a:r>
          </a:p>
        </p:txBody>
      </p:sp>
    </p:spTree>
    <p:extLst>
      <p:ext uri="{BB962C8B-B14F-4D97-AF65-F5344CB8AC3E}">
        <p14:creationId xmlns:p14="http://schemas.microsoft.com/office/powerpoint/2010/main" val="37988040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14" name="Title 8"/>
          <p:cNvSpPr>
            <a:spLocks noGrp="1"/>
          </p:cNvSpPr>
          <p:nvPr>
            <p:ph type="title" hasCustomPrompt="1"/>
          </p:nvPr>
        </p:nvSpPr>
        <p:spPr>
          <a:xfrm>
            <a:off x="5994400" y="2286000"/>
            <a:ext cx="5892800" cy="1143000"/>
          </a:xfrm>
        </p:spPr>
        <p:txBody>
          <a:bodyPr anchor="t">
            <a:noAutofit/>
          </a:bodyPr>
          <a:lstStyle>
            <a:lvl1pPr algn="l">
              <a:defRPr sz="4400" b="1" cap="all" baseline="0">
                <a:solidFill>
                  <a:schemeClr val="bg1"/>
                </a:solidFill>
                <a:latin typeface="Arial"/>
                <a:cs typeface="Arial"/>
              </a:defRPr>
            </a:lvl1pPr>
          </a:lstStyle>
          <a:p>
            <a:r>
              <a:rPr lang="hu-HU" dirty="0"/>
              <a:t>Prezentáció Címe</a:t>
            </a:r>
            <a:endParaRPr lang="en-US" dirty="0"/>
          </a:p>
        </p:txBody>
      </p:sp>
      <p:sp>
        <p:nvSpPr>
          <p:cNvPr id="17" name="Text Placeholder 15"/>
          <p:cNvSpPr>
            <a:spLocks noGrp="1"/>
          </p:cNvSpPr>
          <p:nvPr>
            <p:ph type="body" sz="quarter" idx="10" hasCustomPrompt="1"/>
          </p:nvPr>
        </p:nvSpPr>
        <p:spPr>
          <a:xfrm>
            <a:off x="5994400" y="3886200"/>
            <a:ext cx="5791200" cy="914400"/>
          </a:xfrm>
        </p:spPr>
        <p:txBody>
          <a:bodyPr wrap="square" anchor="t"/>
          <a:lstStyle>
            <a:lvl1pPr marL="514338" indent="-514338" algn="l">
              <a:spcAft>
                <a:spcPts val="600"/>
              </a:spcAft>
              <a:buFontTx/>
              <a:buNone/>
              <a:defRPr cap="all" baseline="0">
                <a:solidFill>
                  <a:srgbClr val="FFFFFF"/>
                </a:solidFill>
                <a:latin typeface="Arial"/>
                <a:cs typeface="Arial"/>
              </a:defRPr>
            </a:lvl1pPr>
            <a:lvl2pPr>
              <a:buNone/>
              <a:defRPr/>
            </a:lvl2pPr>
          </a:lstStyle>
          <a:p>
            <a:pPr lvl="0"/>
            <a:r>
              <a:rPr lang="hu-HU" dirty="0"/>
              <a:t>Click to edit Alcím</a:t>
            </a:r>
          </a:p>
          <a:p>
            <a:pPr lvl="0"/>
            <a:endParaRPr lang="hu-HU" dirty="0"/>
          </a:p>
        </p:txBody>
      </p:sp>
    </p:spTree>
    <p:extLst>
      <p:ext uri="{BB962C8B-B14F-4D97-AF65-F5344CB8AC3E}">
        <p14:creationId xmlns:p14="http://schemas.microsoft.com/office/powerpoint/2010/main" val="30754151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6" name="Tartalom helye 2"/>
          <p:cNvSpPr>
            <a:spLocks noGrp="1"/>
          </p:cNvSpPr>
          <p:nvPr>
            <p:ph idx="1"/>
          </p:nvPr>
        </p:nvSpPr>
        <p:spPr>
          <a:xfrm>
            <a:off x="597320" y="1628802"/>
            <a:ext cx="6815667" cy="4691063"/>
          </a:xfrm>
        </p:spPr>
        <p:txBody>
          <a:bodyPr/>
          <a:lstStyle>
            <a:lvl1pPr>
              <a:defRPr sz="24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7" name="Kép helye 2"/>
          <p:cNvSpPr>
            <a:spLocks noGrp="1"/>
          </p:cNvSpPr>
          <p:nvPr>
            <p:ph type="pic" idx="13"/>
          </p:nvPr>
        </p:nvSpPr>
        <p:spPr>
          <a:xfrm>
            <a:off x="7632171" y="1633103"/>
            <a:ext cx="4320480" cy="4691063"/>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hu-HU"/>
          </a:p>
        </p:txBody>
      </p:sp>
    </p:spTree>
    <p:extLst>
      <p:ext uri="{BB962C8B-B14F-4D97-AF65-F5344CB8AC3E}">
        <p14:creationId xmlns:p14="http://schemas.microsoft.com/office/powerpoint/2010/main" val="32798196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4766733" y="1435102"/>
            <a:ext cx="6815667"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pPr defTabSz="914377"/>
            <a:fld id="{0DD05FFA-4383-4574-9830-A5FF25BE8406}" type="datetimeFigureOut">
              <a:rPr lang="hu-HU" smtClean="0">
                <a:solidFill>
                  <a:srgbClr val="000000"/>
                </a:solidFill>
              </a:rPr>
              <a:pPr defTabSz="914377"/>
              <a:t>2018.12.14.</a:t>
            </a:fld>
            <a:endParaRPr lang="hu-HU">
              <a:solidFill>
                <a:srgbClr val="000000"/>
              </a:solidFill>
            </a:endParaRPr>
          </a:p>
        </p:txBody>
      </p:sp>
      <p:sp>
        <p:nvSpPr>
          <p:cNvPr id="6" name="Élőláb helye 5"/>
          <p:cNvSpPr>
            <a:spLocks noGrp="1"/>
          </p:cNvSpPr>
          <p:nvPr>
            <p:ph type="ftr" sz="quarter" idx="11"/>
          </p:nvPr>
        </p:nvSpPr>
        <p:spPr/>
        <p:txBody>
          <a:bodyPr/>
          <a:lstStyle/>
          <a:p>
            <a:pPr defTabSz="914377"/>
            <a:endParaRPr lang="hu-HU">
              <a:solidFill>
                <a:srgbClr val="000000"/>
              </a:solidFill>
            </a:endParaRPr>
          </a:p>
        </p:txBody>
      </p:sp>
      <p:sp>
        <p:nvSpPr>
          <p:cNvPr id="7" name="Dia számának helye 6"/>
          <p:cNvSpPr>
            <a:spLocks noGrp="1"/>
          </p:cNvSpPr>
          <p:nvPr>
            <p:ph type="sldNum" sz="quarter" idx="12"/>
          </p:nvPr>
        </p:nvSpPr>
        <p:spPr/>
        <p:txBody>
          <a:bodyPr/>
          <a:lstStyle/>
          <a:p>
            <a:pPr defTabSz="914377"/>
            <a:fld id="{774ECFDF-B4B8-4D79-9C23-DD008FAF0A0B}" type="slidenum">
              <a:rPr lang="hu-HU" smtClean="0">
                <a:solidFill>
                  <a:srgbClr val="000000"/>
                </a:solidFill>
              </a:rPr>
              <a:pPr defTabSz="914377"/>
              <a:t>‹#›</a:t>
            </a:fld>
            <a:endParaRPr lang="hu-HU">
              <a:solidFill>
                <a:srgbClr val="000000"/>
              </a:solidFill>
            </a:endParaRPr>
          </a:p>
        </p:txBody>
      </p:sp>
      <p:sp>
        <p:nvSpPr>
          <p:cNvPr id="9" name="Cím 1"/>
          <p:cNvSpPr>
            <a:spLocks noGrp="1"/>
          </p:cNvSpPr>
          <p:nvPr>
            <p:ph type="title"/>
          </p:nvPr>
        </p:nvSpPr>
        <p:spPr>
          <a:xfrm>
            <a:off x="597319" y="44624"/>
            <a:ext cx="5882724" cy="864096"/>
          </a:xfrm>
        </p:spPr>
        <p:txBody>
          <a:bodyPr/>
          <a:lstStyle/>
          <a:p>
            <a:r>
              <a:rPr lang="hu-HU"/>
              <a:t>Mintacím szerkesztése</a:t>
            </a:r>
          </a:p>
        </p:txBody>
      </p:sp>
    </p:spTree>
    <p:extLst>
      <p:ext uri="{BB962C8B-B14F-4D97-AF65-F5344CB8AC3E}">
        <p14:creationId xmlns:p14="http://schemas.microsoft.com/office/powerpoint/2010/main" val="2531371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CCFFEEF1-D1CE-436C-B3AB-AB5A16AFA543}" type="datetimeFigureOut">
              <a:rPr lang="hu-HU" smtClean="0"/>
              <a:t>2018.12.14.</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33850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CCFFEEF1-D1CE-436C-B3AB-AB5A16AFA543}" type="datetimeFigureOut">
              <a:rPr lang="hu-HU" smtClean="0"/>
              <a:t>2018.12.14.</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131164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hu-HU" smtClean="0"/>
              <a:t>Mintacím szerkesztése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CCFFEEF1-D1CE-436C-B3AB-AB5A16AFA543}" type="datetimeFigureOut">
              <a:rPr lang="hu-HU" smtClean="0"/>
              <a:t>2018.12.14.</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3702690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CCFFEEF1-D1CE-436C-B3AB-AB5A16AFA543}" type="datetimeFigureOut">
              <a:rPr lang="hu-HU" smtClean="0"/>
              <a:t>2018.12.14.</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306663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FEEF1-D1CE-436C-B3AB-AB5A16AFA543}" type="datetimeFigureOut">
              <a:rPr lang="hu-HU" smtClean="0"/>
              <a:t>2018.12.14.</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9149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CCFFEEF1-D1CE-436C-B3AB-AB5A16AFA543}" type="datetimeFigureOut">
              <a:rPr lang="hu-HU" smtClean="0"/>
              <a:t>2018.12.14.</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29791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ate Placeholder 4"/>
          <p:cNvSpPr>
            <a:spLocks noGrp="1"/>
          </p:cNvSpPr>
          <p:nvPr>
            <p:ph type="dt" sz="half" idx="10"/>
          </p:nvPr>
        </p:nvSpPr>
        <p:spPr/>
        <p:txBody>
          <a:bodyPr/>
          <a:lstStyle/>
          <a:p>
            <a:fld id="{CCFFEEF1-D1CE-436C-B3AB-AB5A16AFA543}" type="datetimeFigureOut">
              <a:rPr lang="hu-HU" smtClean="0"/>
              <a:t>2018.12.14.</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94728BE1-2D0F-42BA-A0D3-C5C4D4D97D19}" type="slidenum">
              <a:rPr lang="hu-HU" smtClean="0"/>
              <a:t>‹#›</a:t>
            </a:fld>
            <a:endParaRPr lang="hu-HU"/>
          </a:p>
        </p:txBody>
      </p:sp>
    </p:spTree>
    <p:extLst>
      <p:ext uri="{BB962C8B-B14F-4D97-AF65-F5344CB8AC3E}">
        <p14:creationId xmlns:p14="http://schemas.microsoft.com/office/powerpoint/2010/main" val="32704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1.jpeg"/><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FEEF1-D1CE-436C-B3AB-AB5A16AFA543}" type="datetimeFigureOut">
              <a:rPr lang="hu-HU" smtClean="0"/>
              <a:t>2018.12.14.</a:t>
            </a:fld>
            <a:endParaRPr lang="hu-H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28BE1-2D0F-42BA-A0D3-C5C4D4D97D19}" type="slidenum">
              <a:rPr lang="hu-HU" smtClean="0"/>
              <a:t>‹#›</a:t>
            </a:fld>
            <a:endParaRPr lang="hu-HU"/>
          </a:p>
        </p:txBody>
      </p:sp>
    </p:spTree>
    <p:extLst>
      <p:ext uri="{BB962C8B-B14F-4D97-AF65-F5344CB8AC3E}">
        <p14:creationId xmlns:p14="http://schemas.microsoft.com/office/powerpoint/2010/main" val="275557580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9"/>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p:cNvSpPr>
            <a:spLocks noGrp="1" noChangeArrowheads="1"/>
          </p:cNvSpPr>
          <p:nvPr>
            <p:ph type="dt" sz="half" idx="2"/>
          </p:nvPr>
        </p:nvSpPr>
        <p:spPr bwMode="auto">
          <a:xfrm>
            <a:off x="609600" y="6245225"/>
            <a:ext cx="28448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defTabSz="457189"/>
            <a:fld id="{0DD05FFA-4383-4574-9830-A5FF25BE8406}" type="datetimeFigureOut">
              <a:rPr lang="hu-HU" smtClean="0">
                <a:solidFill>
                  <a:srgbClr val="000000"/>
                </a:solidFill>
              </a:rPr>
              <a:pPr defTabSz="457189"/>
              <a:t>2018.12.14.</a:t>
            </a:fld>
            <a:endParaRPr lang="hu-HU">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defTabSz="457189"/>
            <a:endParaRPr lang="hu-HU">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457189"/>
            <a:fld id="{774ECFDF-B4B8-4D79-9C23-DD008FAF0A0B}" type="slidenum">
              <a:rPr lang="hu-HU" smtClean="0">
                <a:solidFill>
                  <a:srgbClr val="000000"/>
                </a:solidFill>
              </a:rPr>
              <a:pPr defTabSz="457189"/>
              <a:t>‹#›</a:t>
            </a:fld>
            <a:endParaRPr lang="hu-HU">
              <a:solidFill>
                <a:srgbClr val="000000"/>
              </a:solidFill>
            </a:endParaRPr>
          </a:p>
        </p:txBody>
      </p:sp>
      <p:pic>
        <p:nvPicPr>
          <p:cNvPr id="1031" name="Picture 7" descr="SZTE_hun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034469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189" algn="ctr" rtl="0" eaLnBrk="1" fontAlgn="base" hangingPunct="1">
        <a:spcBef>
          <a:spcPct val="0"/>
        </a:spcBef>
        <a:spcAft>
          <a:spcPct val="0"/>
        </a:spcAft>
        <a:defRPr sz="4400">
          <a:solidFill>
            <a:schemeClr val="tx2"/>
          </a:solidFill>
          <a:latin typeface="Arial" charset="0"/>
        </a:defRPr>
      </a:lvl6pPr>
      <a:lvl7pPr marL="914377" algn="ctr" rtl="0" eaLnBrk="1" fontAlgn="base" hangingPunct="1">
        <a:spcBef>
          <a:spcPct val="0"/>
        </a:spcBef>
        <a:spcAft>
          <a:spcPct val="0"/>
        </a:spcAft>
        <a:defRPr sz="4400">
          <a:solidFill>
            <a:schemeClr val="tx2"/>
          </a:solidFill>
          <a:latin typeface="Arial" charset="0"/>
        </a:defRPr>
      </a:lvl7pPr>
      <a:lvl8pPr marL="1371566" algn="ctr" rtl="0" eaLnBrk="1" fontAlgn="base" hangingPunct="1">
        <a:spcBef>
          <a:spcPct val="0"/>
        </a:spcBef>
        <a:spcAft>
          <a:spcPct val="0"/>
        </a:spcAft>
        <a:defRPr sz="4400">
          <a:solidFill>
            <a:schemeClr val="tx2"/>
          </a:solidFill>
          <a:latin typeface="Arial" charset="0"/>
        </a:defRPr>
      </a:lvl8pPr>
      <a:lvl9pPr marL="1828754" algn="ctr" rtl="0" eaLnBrk="1" fontAlgn="base" hangingPunct="1">
        <a:spcBef>
          <a:spcPct val="0"/>
        </a:spcBef>
        <a:spcAft>
          <a:spcPct val="0"/>
        </a:spcAft>
        <a:defRPr sz="4400">
          <a:solidFill>
            <a:schemeClr val="tx2"/>
          </a:solidFill>
          <a:latin typeface="Arial" charset="0"/>
        </a:defRPr>
      </a:lvl9pPr>
    </p:titleStyle>
    <p:bodyStyle>
      <a:lvl1pPr marL="342891" indent="-342891" algn="l" rtl="0" eaLnBrk="1" fontAlgn="base" hangingPunct="1">
        <a:spcBef>
          <a:spcPct val="20000"/>
        </a:spcBef>
        <a:spcAft>
          <a:spcPct val="0"/>
        </a:spcAft>
        <a:buChar char="•"/>
        <a:defRPr sz="3200">
          <a:solidFill>
            <a:schemeClr val="tx1"/>
          </a:solidFill>
          <a:latin typeface="+mn-lt"/>
          <a:ea typeface="+mn-ea"/>
          <a:cs typeface="+mn-cs"/>
        </a:defRPr>
      </a:lvl1pPr>
      <a:lvl2pPr marL="742932" indent="-285744" algn="l" rtl="0" eaLnBrk="1" fontAlgn="base" hangingPunct="1">
        <a:spcBef>
          <a:spcPct val="20000"/>
        </a:spcBef>
        <a:spcAft>
          <a:spcPct val="0"/>
        </a:spcAft>
        <a:buChar char="–"/>
        <a:defRPr sz="2800">
          <a:solidFill>
            <a:schemeClr val="tx1"/>
          </a:solidFill>
          <a:latin typeface="+mn-lt"/>
        </a:defRPr>
      </a:lvl2pPr>
      <a:lvl3pPr marL="1142971" indent="-228594" algn="l" rtl="0" eaLnBrk="1" fontAlgn="base" hangingPunct="1">
        <a:spcBef>
          <a:spcPct val="20000"/>
        </a:spcBef>
        <a:spcAft>
          <a:spcPct val="0"/>
        </a:spcAft>
        <a:buChar char="•"/>
        <a:defRPr sz="2400">
          <a:solidFill>
            <a:schemeClr val="tx1"/>
          </a:solidFill>
          <a:latin typeface="+mn-lt"/>
        </a:defRPr>
      </a:lvl3pPr>
      <a:lvl4pPr marL="1600160" indent="-228594" algn="l" rtl="0" eaLnBrk="1" fontAlgn="base" hangingPunct="1">
        <a:spcBef>
          <a:spcPct val="20000"/>
        </a:spcBef>
        <a:spcAft>
          <a:spcPct val="0"/>
        </a:spcAft>
        <a:buChar char="–"/>
        <a:defRPr sz="2000">
          <a:solidFill>
            <a:schemeClr val="tx1"/>
          </a:solidFill>
          <a:latin typeface="+mn-lt"/>
        </a:defRPr>
      </a:lvl4pPr>
      <a:lvl5pPr marL="2057349" indent="-228594" algn="l" rtl="0" eaLnBrk="1" fontAlgn="base" hangingPunct="1">
        <a:spcBef>
          <a:spcPct val="20000"/>
        </a:spcBef>
        <a:spcAft>
          <a:spcPct val="0"/>
        </a:spcAft>
        <a:buChar char="»"/>
        <a:defRPr sz="2000">
          <a:solidFill>
            <a:schemeClr val="tx1"/>
          </a:solidFill>
          <a:latin typeface="+mn-lt"/>
        </a:defRPr>
      </a:lvl5pPr>
      <a:lvl6pPr marL="2514537" indent="-228594" algn="l" rtl="0" eaLnBrk="1" fontAlgn="base" hangingPunct="1">
        <a:spcBef>
          <a:spcPct val="20000"/>
        </a:spcBef>
        <a:spcAft>
          <a:spcPct val="0"/>
        </a:spcAft>
        <a:buChar char="»"/>
        <a:defRPr sz="2000">
          <a:solidFill>
            <a:schemeClr val="tx1"/>
          </a:solidFill>
          <a:latin typeface="+mn-lt"/>
        </a:defRPr>
      </a:lvl6pPr>
      <a:lvl7pPr marL="2971726" indent="-228594" algn="l" rtl="0" eaLnBrk="1" fontAlgn="base" hangingPunct="1">
        <a:spcBef>
          <a:spcPct val="20000"/>
        </a:spcBef>
        <a:spcAft>
          <a:spcPct val="0"/>
        </a:spcAft>
        <a:buChar char="»"/>
        <a:defRPr sz="2000">
          <a:solidFill>
            <a:schemeClr val="tx1"/>
          </a:solidFill>
          <a:latin typeface="+mn-lt"/>
        </a:defRPr>
      </a:lvl7pPr>
      <a:lvl8pPr marL="3428914" indent="-228594" algn="l" rtl="0" eaLnBrk="1" fontAlgn="base" hangingPunct="1">
        <a:spcBef>
          <a:spcPct val="20000"/>
        </a:spcBef>
        <a:spcAft>
          <a:spcPct val="0"/>
        </a:spcAft>
        <a:buChar char="»"/>
        <a:defRPr sz="2000">
          <a:solidFill>
            <a:schemeClr val="tx1"/>
          </a:solidFill>
          <a:latin typeface="+mn-lt"/>
        </a:defRPr>
      </a:lvl8pPr>
      <a:lvl9pPr marL="3886103" indent="-228594" algn="l" rtl="0" eaLnBrk="1" fontAlgn="base" hangingPunct="1">
        <a:spcBef>
          <a:spcPct val="20000"/>
        </a:spcBef>
        <a:spcAft>
          <a:spcPct val="0"/>
        </a:spcAft>
        <a:buChar char="»"/>
        <a:defRPr sz="2000">
          <a:solidFill>
            <a:schemeClr val="tx1"/>
          </a:solidFill>
          <a:latin typeface="+mn-lt"/>
        </a:defRPr>
      </a:lvl9pPr>
    </p:bodyStyle>
    <p:otherStyle>
      <a:defPPr>
        <a:defRPr lang="hu-HU"/>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psychclassics.yorku.ca/Bruner/Valu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722622"/>
            <a:ext cx="9144000" cy="769441"/>
          </a:xfrm>
          <a:prstGeom prst="rect">
            <a:avLst/>
          </a:prstGeom>
          <a:noFill/>
        </p:spPr>
        <p:txBody>
          <a:bodyPr wrap="square" rtlCol="0">
            <a:spAutoFit/>
          </a:bodyPr>
          <a:lstStyle/>
          <a:p>
            <a:pPr algn="ctr"/>
            <a:r>
              <a:rPr lang="en-GB" sz="4400" b="1" dirty="0" err="1"/>
              <a:t>Kognitív</a:t>
            </a:r>
            <a:r>
              <a:rPr lang="en-GB" sz="4400" b="1" dirty="0"/>
              <a:t> </a:t>
            </a:r>
            <a:r>
              <a:rPr lang="en-GB" sz="4400" b="1" dirty="0" err="1"/>
              <a:t>pszichológia</a:t>
            </a:r>
            <a:endParaRPr lang="hu-HU" sz="4400" b="1" dirty="0"/>
          </a:p>
        </p:txBody>
      </p:sp>
    </p:spTree>
    <p:extLst>
      <p:ext uri="{BB962C8B-B14F-4D97-AF65-F5344CB8AC3E}">
        <p14:creationId xmlns:p14="http://schemas.microsoft.com/office/powerpoint/2010/main" val="3049585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9099" y="1228398"/>
            <a:ext cx="9508901" cy="2677656"/>
          </a:xfrm>
          <a:prstGeom prst="rect">
            <a:avLst/>
          </a:prstGeom>
          <a:noFill/>
        </p:spPr>
        <p:txBody>
          <a:bodyPr wrap="square" rtlCol="0">
            <a:spAutoFit/>
          </a:bodyPr>
          <a:lstStyle/>
          <a:p>
            <a:r>
              <a:rPr lang="hu-HU" sz="2800" b="1" dirty="0"/>
              <a:t>Giuseppe </a:t>
            </a:r>
            <a:r>
              <a:rPr lang="hu-HU" sz="2800" b="1" dirty="0" err="1"/>
              <a:t>Arcimboldo</a:t>
            </a:r>
            <a:r>
              <a:rPr lang="en-GB" sz="2800" b="1" dirty="0"/>
              <a:t> -  </a:t>
            </a:r>
            <a:r>
              <a:rPr lang="en-GB" sz="2800" b="1" dirty="0" err="1"/>
              <a:t>Vertumnus</a:t>
            </a:r>
            <a:endParaRPr lang="en-GB" sz="2800" b="1" dirty="0"/>
          </a:p>
          <a:p>
            <a:endParaRPr lang="en-GB" sz="2800" b="1" dirty="0"/>
          </a:p>
          <a:p>
            <a:r>
              <a:rPr lang="hu-HU" sz="2800" dirty="0"/>
              <a:t>A manierizmus irányzata az észlelés konstruktív folyamatain keresztül hat a közönségre.</a:t>
            </a:r>
          </a:p>
          <a:p>
            <a:endParaRPr lang="en-GB" sz="2800" dirty="0"/>
          </a:p>
          <a:p>
            <a:endParaRPr lang="hu-HU" sz="2800" dirty="0"/>
          </a:p>
        </p:txBody>
      </p:sp>
    </p:spTree>
    <p:extLst>
      <p:ext uri="{BB962C8B-B14F-4D97-AF65-F5344CB8AC3E}">
        <p14:creationId xmlns:p14="http://schemas.microsoft.com/office/powerpoint/2010/main" val="3147413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hu-HU" b="1" dirty="0"/>
              <a:t>Mentális reprezentáció</a:t>
            </a:r>
          </a:p>
        </p:txBody>
      </p:sp>
      <p:sp>
        <p:nvSpPr>
          <p:cNvPr id="96259" name="Rectangle 3"/>
          <p:cNvSpPr>
            <a:spLocks noGrp="1" noChangeArrowheads="1"/>
          </p:cNvSpPr>
          <p:nvPr>
            <p:ph idx="1"/>
          </p:nvPr>
        </p:nvSpPr>
        <p:spPr>
          <a:xfrm>
            <a:off x="2152650" y="1825625"/>
            <a:ext cx="7886700" cy="4899025"/>
          </a:xfrm>
        </p:spPr>
        <p:txBody>
          <a:bodyPr>
            <a:normAutofit/>
          </a:bodyPr>
          <a:lstStyle/>
          <a:p>
            <a:pPr marL="0" indent="0">
              <a:buNone/>
            </a:pPr>
            <a:r>
              <a:rPr lang="en-GB" i="1" dirty="0"/>
              <a:t>A </a:t>
            </a:r>
            <a:r>
              <a:rPr lang="hu-HU" i="1" dirty="0"/>
              <a:t>mentális információ-feldolgozó rendszer által eltárolt tartalmak</a:t>
            </a:r>
            <a:r>
              <a:rPr lang="en-GB" i="1" dirty="0"/>
              <a:t>.</a:t>
            </a:r>
          </a:p>
          <a:p>
            <a:pPr marL="0" indent="0">
              <a:buNone/>
            </a:pPr>
            <a:r>
              <a:rPr lang="hu-HU" dirty="0"/>
              <a:t>Nem</a:t>
            </a:r>
            <a:r>
              <a:rPr lang="en-GB" dirty="0"/>
              <a:t> </a:t>
            </a:r>
            <a:r>
              <a:rPr lang="hu-HU" dirty="0"/>
              <a:t>csak a külvilág </a:t>
            </a:r>
            <a:r>
              <a:rPr lang="hu-HU" dirty="0" err="1"/>
              <a:t>leképezése</a:t>
            </a:r>
            <a:r>
              <a:rPr lang="hu-HU" dirty="0"/>
              <a:t>, hanem testi állapotok, hangulatok, elvont fogalmak,</a:t>
            </a:r>
            <a:r>
              <a:rPr lang="en-GB" dirty="0"/>
              <a:t> </a:t>
            </a:r>
            <a:r>
              <a:rPr lang="hu-HU" dirty="0"/>
              <a:t>összefüggések </a:t>
            </a:r>
            <a:r>
              <a:rPr lang="en-GB" dirty="0"/>
              <a:t>is</a:t>
            </a:r>
            <a:r>
              <a:rPr lang="hu-HU" dirty="0"/>
              <a:t> lehetnek</a:t>
            </a:r>
            <a:r>
              <a:rPr lang="en-GB" dirty="0"/>
              <a:t>.</a:t>
            </a:r>
          </a:p>
          <a:p>
            <a:pPr marL="0" indent="0">
              <a:buNone/>
            </a:pPr>
            <a:endParaRPr lang="en-GB" dirty="0"/>
          </a:p>
          <a:p>
            <a:pPr marL="0" indent="0">
              <a:buNone/>
            </a:pPr>
            <a:r>
              <a:rPr lang="hu-HU" dirty="0" err="1"/>
              <a:t>Pl</a:t>
            </a:r>
            <a:r>
              <a:rPr lang="hu-HU" dirty="0"/>
              <a:t>: nagymama</a:t>
            </a:r>
          </a:p>
          <a:p>
            <a:pPr marL="0" indent="0">
              <a:buNone/>
            </a:pPr>
            <a:r>
              <a:rPr lang="hu-HU" dirty="0"/>
              <a:t>Szeged közlekedési térképe</a:t>
            </a:r>
          </a:p>
          <a:p>
            <a:pPr marL="0" indent="0">
              <a:buNone/>
            </a:pPr>
            <a:r>
              <a:rPr lang="hu-HU" dirty="0"/>
              <a:t>szerelem</a:t>
            </a:r>
          </a:p>
          <a:p>
            <a:pPr marL="0" indent="0">
              <a:buNone/>
            </a:pPr>
            <a:r>
              <a:rPr lang="hu-HU" dirty="0"/>
              <a:t>mentális számegyenes</a:t>
            </a:r>
          </a:p>
        </p:txBody>
      </p:sp>
    </p:spTree>
    <p:extLst>
      <p:ext uri="{BB962C8B-B14F-4D97-AF65-F5344CB8AC3E}">
        <p14:creationId xmlns:p14="http://schemas.microsoft.com/office/powerpoint/2010/main" val="362842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hu-HU" b="1" dirty="0" err="1">
                <a:hlinkClick r:id="rId2"/>
              </a:rPr>
              <a:t>Bruner</a:t>
            </a:r>
            <a:r>
              <a:rPr lang="hu-HU" b="1" dirty="0">
                <a:hlinkClick r:id="rId2"/>
              </a:rPr>
              <a:t> és </a:t>
            </a:r>
            <a:r>
              <a:rPr lang="hu-HU" b="1" dirty="0" err="1">
                <a:hlinkClick r:id="rId2"/>
              </a:rPr>
              <a:t>Goodman</a:t>
            </a:r>
            <a:r>
              <a:rPr lang="hu-HU" b="1" dirty="0">
                <a:hlinkClick r:id="rId2"/>
              </a:rPr>
              <a:t> (1947)</a:t>
            </a:r>
            <a:endParaRPr lang="hu-HU" b="1" dirty="0"/>
          </a:p>
        </p:txBody>
      </p:sp>
      <p:sp>
        <p:nvSpPr>
          <p:cNvPr id="90115" name="Rectangle 3"/>
          <p:cNvSpPr>
            <a:spLocks noGrp="1" noChangeArrowheads="1"/>
          </p:cNvSpPr>
          <p:nvPr>
            <p:ph idx="1"/>
          </p:nvPr>
        </p:nvSpPr>
        <p:spPr/>
        <p:txBody>
          <a:bodyPr/>
          <a:lstStyle/>
          <a:p>
            <a:pPr eaLnBrk="1" hangingPunct="1"/>
            <a:r>
              <a:rPr lang="hu-HU" dirty="0"/>
              <a:t>Hiba </a:t>
            </a:r>
          </a:p>
          <a:p>
            <a:pPr lvl="1" eaLnBrk="1" hangingPunct="1"/>
            <a:r>
              <a:rPr lang="hu-HU" dirty="0"/>
              <a:t>kartonpapír esetén ±5% </a:t>
            </a:r>
          </a:p>
          <a:p>
            <a:pPr lvl="1" eaLnBrk="1" hangingPunct="1"/>
            <a:r>
              <a:rPr lang="hu-HU" dirty="0"/>
              <a:t>pénzérme esetén +15% és +40% között </a:t>
            </a:r>
            <a:br>
              <a:rPr lang="hu-HU" dirty="0"/>
            </a:br>
            <a:r>
              <a:rPr lang="hu-HU" dirty="0"/>
              <a:t>(névértékkel nő!)</a:t>
            </a:r>
            <a:endParaRPr lang="en-GB" dirty="0"/>
          </a:p>
          <a:p>
            <a:pPr lvl="1" eaLnBrk="1" hangingPunct="1"/>
            <a:endParaRPr lang="hu-HU" dirty="0"/>
          </a:p>
          <a:p>
            <a:pPr eaLnBrk="1" hangingPunct="1"/>
            <a:r>
              <a:rPr lang="hu-HU" dirty="0"/>
              <a:t>Pénzérménél hibaarány</a:t>
            </a:r>
          </a:p>
          <a:p>
            <a:pPr lvl="1" eaLnBrk="1" hangingPunct="1"/>
            <a:r>
              <a:rPr lang="hu-HU" dirty="0"/>
              <a:t>gazdag gyerekeknél +10% és +20% között </a:t>
            </a:r>
          </a:p>
          <a:p>
            <a:pPr lvl="1" eaLnBrk="1" hangingPunct="1"/>
            <a:r>
              <a:rPr lang="hu-HU" dirty="0"/>
              <a:t>szegény gyerekeknél +20% és +50% között</a:t>
            </a:r>
          </a:p>
          <a:p>
            <a:pPr lvl="1" eaLnBrk="1" hangingPunct="1"/>
            <a:r>
              <a:rPr lang="hu-HU" dirty="0"/>
              <a:t>szegényeknél  +10 és +40%, ha látják a pénzt</a:t>
            </a:r>
          </a:p>
        </p:txBody>
      </p:sp>
    </p:spTree>
    <p:extLst>
      <p:ext uri="{BB962C8B-B14F-4D97-AF65-F5344CB8AC3E}">
        <p14:creationId xmlns:p14="http://schemas.microsoft.com/office/powerpoint/2010/main" val="3744720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hu-HU" b="1" dirty="0" err="1"/>
              <a:t>Bruner</a:t>
            </a:r>
            <a:r>
              <a:rPr lang="hu-HU" b="1" dirty="0"/>
              <a:t> és </a:t>
            </a:r>
            <a:r>
              <a:rPr lang="hu-HU" b="1" dirty="0" err="1"/>
              <a:t>Goodman</a:t>
            </a:r>
            <a:r>
              <a:rPr lang="hu-HU" b="1" dirty="0"/>
              <a:t> (1947)</a:t>
            </a:r>
          </a:p>
        </p:txBody>
      </p:sp>
      <p:sp>
        <p:nvSpPr>
          <p:cNvPr id="91139" name="Rectangle 3"/>
          <p:cNvSpPr>
            <a:spLocks noGrp="1" noChangeArrowheads="1"/>
          </p:cNvSpPr>
          <p:nvPr>
            <p:ph idx="1"/>
          </p:nvPr>
        </p:nvSpPr>
        <p:spPr/>
        <p:txBody>
          <a:bodyPr>
            <a:normAutofit/>
          </a:bodyPr>
          <a:lstStyle/>
          <a:p>
            <a:pPr marL="0" indent="0">
              <a:buNone/>
            </a:pPr>
            <a:r>
              <a:rPr lang="hu-HU" dirty="0"/>
              <a:t>Behaviorista szemszögből</a:t>
            </a:r>
            <a:r>
              <a:rPr lang="en-GB" dirty="0"/>
              <a:t> </a:t>
            </a:r>
            <a:r>
              <a:rPr lang="hu-HU" dirty="0"/>
              <a:t>az</a:t>
            </a:r>
            <a:r>
              <a:rPr lang="en-GB" dirty="0"/>
              <a:t> </a:t>
            </a:r>
            <a:r>
              <a:rPr lang="hu-HU" dirty="0"/>
              <a:t>inger</a:t>
            </a:r>
            <a:r>
              <a:rPr lang="en-GB" dirty="0"/>
              <a:t> a</a:t>
            </a:r>
            <a:r>
              <a:rPr lang="hu-HU" dirty="0"/>
              <a:t> korong</a:t>
            </a:r>
            <a:r>
              <a:rPr lang="en-GB" dirty="0"/>
              <a:t>, </a:t>
            </a:r>
            <a:br>
              <a:rPr lang="en-GB" dirty="0"/>
            </a:br>
            <a:r>
              <a:rPr lang="en-GB" dirty="0"/>
              <a:t>a </a:t>
            </a:r>
            <a:r>
              <a:rPr lang="hu-HU" dirty="0"/>
              <a:t>válasz</a:t>
            </a:r>
            <a:r>
              <a:rPr lang="en-GB" dirty="0"/>
              <a:t> a</a:t>
            </a:r>
            <a:r>
              <a:rPr lang="hu-HU" dirty="0"/>
              <a:t> beállított körnagyság.</a:t>
            </a:r>
          </a:p>
          <a:p>
            <a:pPr marL="0" indent="0">
              <a:buNone/>
            </a:pPr>
            <a:r>
              <a:rPr lang="hu-HU" dirty="0"/>
              <a:t>Az inger egyforma, de a válasz eltérő</a:t>
            </a:r>
            <a:r>
              <a:rPr lang="en-GB" dirty="0"/>
              <a:t>.</a:t>
            </a:r>
            <a:endParaRPr lang="hu-HU" dirty="0"/>
          </a:p>
          <a:p>
            <a:pPr marL="0" indent="0">
              <a:buNone/>
            </a:pPr>
            <a:endParaRPr lang="hu-HU" dirty="0"/>
          </a:p>
          <a:p>
            <a:pPr marL="0" indent="0">
              <a:buNone/>
            </a:pPr>
            <a:r>
              <a:rPr lang="hu-HU" dirty="0"/>
              <a:t>Mitől más a válasz a csoportokban?</a:t>
            </a:r>
          </a:p>
          <a:p>
            <a:pPr marL="0" indent="0">
              <a:buNone/>
            </a:pPr>
            <a:r>
              <a:rPr lang="hu-HU" dirty="0"/>
              <a:t>A kutatók szerint a koronghoz társított képzetek (szociális értékelés) miatt van különbség. Más a pénzérmék mentális reprezentációja a két csoportban</a:t>
            </a:r>
            <a:r>
              <a:rPr lang="en-GB" dirty="0"/>
              <a:t>.</a:t>
            </a:r>
            <a:endParaRPr lang="hu-HU" dirty="0"/>
          </a:p>
        </p:txBody>
      </p:sp>
    </p:spTree>
    <p:extLst>
      <p:ext uri="{BB962C8B-B14F-4D97-AF65-F5344CB8AC3E}">
        <p14:creationId xmlns:p14="http://schemas.microsoft.com/office/powerpoint/2010/main" val="826831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hu-HU" b="1" dirty="0" err="1"/>
              <a:t>Moyer</a:t>
            </a:r>
            <a:r>
              <a:rPr lang="hu-HU" b="1" dirty="0"/>
              <a:t> és </a:t>
            </a:r>
            <a:r>
              <a:rPr lang="hu-HU" b="1" dirty="0" err="1"/>
              <a:t>Landauer</a:t>
            </a:r>
            <a:r>
              <a:rPr lang="hu-HU" b="1" dirty="0"/>
              <a:t> (1967)</a:t>
            </a:r>
          </a:p>
        </p:txBody>
      </p:sp>
      <p:sp>
        <p:nvSpPr>
          <p:cNvPr id="98307" name="Rectangle 3"/>
          <p:cNvSpPr>
            <a:spLocks noGrp="1" noChangeArrowheads="1"/>
          </p:cNvSpPr>
          <p:nvPr>
            <p:ph idx="1"/>
          </p:nvPr>
        </p:nvSpPr>
        <p:spPr/>
        <p:txBody>
          <a:bodyPr/>
          <a:lstStyle/>
          <a:p>
            <a:r>
              <a:rPr lang="en-GB" dirty="0"/>
              <a:t>A  </a:t>
            </a:r>
            <a:r>
              <a:rPr lang="hu-HU" dirty="0"/>
              <a:t>kisebb </a:t>
            </a:r>
            <a:r>
              <a:rPr lang="hu-HU" b="1" dirty="0"/>
              <a:t>távolság</a:t>
            </a:r>
            <a:r>
              <a:rPr lang="hu-HU" dirty="0">
                <a:cs typeface="Arial" charset="0"/>
              </a:rPr>
              <a:t> </a:t>
            </a:r>
            <a:r>
              <a:rPr lang="hu-HU" dirty="0"/>
              <a:t>lassabb a válasz</a:t>
            </a:r>
            <a:r>
              <a:rPr lang="en-GB" dirty="0"/>
              <a:t>t </a:t>
            </a:r>
            <a:r>
              <a:rPr lang="en-GB" dirty="0" err="1"/>
              <a:t>eredményez</a:t>
            </a:r>
            <a:r>
              <a:rPr lang="en-GB" dirty="0"/>
              <a:t>, </a:t>
            </a:r>
            <a:r>
              <a:rPr lang="en-GB" dirty="0" err="1"/>
              <a:t>mert</a:t>
            </a:r>
            <a:r>
              <a:rPr lang="en-GB" dirty="0"/>
              <a:t> </a:t>
            </a:r>
            <a:r>
              <a:rPr lang="hu-HU" dirty="0">
                <a:cs typeface="Arial" charset="0"/>
              </a:rPr>
              <a:t>nehezebb feladat az összehasonlításuk</a:t>
            </a:r>
            <a:r>
              <a:rPr lang="en-GB" dirty="0"/>
              <a:t>.</a:t>
            </a:r>
          </a:p>
          <a:p>
            <a:pPr marL="0" indent="0" algn="ctr">
              <a:buNone/>
            </a:pPr>
            <a:r>
              <a:rPr lang="hu-HU" dirty="0"/>
              <a:t>(4 vagy 6? 4 vagy </a:t>
            </a:r>
            <a:r>
              <a:rPr lang="en-GB" dirty="0"/>
              <a:t>10</a:t>
            </a:r>
            <a:r>
              <a:rPr lang="hu-HU" dirty="0"/>
              <a:t>? )</a:t>
            </a:r>
          </a:p>
          <a:p>
            <a:r>
              <a:rPr lang="en-GB" dirty="0"/>
              <a:t>A </a:t>
            </a:r>
            <a:r>
              <a:rPr lang="hu-HU" dirty="0"/>
              <a:t>kisebb </a:t>
            </a:r>
            <a:r>
              <a:rPr lang="hu-HU" b="1" dirty="0"/>
              <a:t>arány</a:t>
            </a:r>
            <a:r>
              <a:rPr lang="en-GB" dirty="0"/>
              <a:t> is</a:t>
            </a:r>
            <a:r>
              <a:rPr lang="hu-HU" dirty="0"/>
              <a:t> lassabb a válasz</a:t>
            </a:r>
            <a:r>
              <a:rPr lang="en-GB" dirty="0"/>
              <a:t>t </a:t>
            </a:r>
            <a:r>
              <a:rPr lang="en-GB" dirty="0" err="1"/>
              <a:t>eredményez</a:t>
            </a:r>
            <a:r>
              <a:rPr lang="en-GB" dirty="0"/>
              <a:t>.</a:t>
            </a:r>
            <a:r>
              <a:rPr lang="hu-HU" dirty="0"/>
              <a:t> </a:t>
            </a:r>
          </a:p>
          <a:p>
            <a:pPr algn="ctr">
              <a:buFontTx/>
              <a:buNone/>
            </a:pPr>
            <a:r>
              <a:rPr lang="hu-HU" dirty="0"/>
              <a:t>(4 vagy 6? 45 vagy 47? )</a:t>
            </a:r>
          </a:p>
          <a:p>
            <a:r>
              <a:rPr lang="hu-HU" dirty="0"/>
              <a:t>A tanulás </a:t>
            </a:r>
            <a:r>
              <a:rPr lang="en-GB" dirty="0" err="1"/>
              <a:t>nem</a:t>
            </a:r>
            <a:r>
              <a:rPr lang="en-GB" dirty="0"/>
              <a:t> </a:t>
            </a:r>
            <a:r>
              <a:rPr lang="en-GB" dirty="0" err="1"/>
              <a:t>javítja</a:t>
            </a:r>
            <a:r>
              <a:rPr lang="en-GB" dirty="0"/>
              <a:t> a </a:t>
            </a:r>
            <a:r>
              <a:rPr lang="en-GB" dirty="0" err="1"/>
              <a:t>teljesítményt</a:t>
            </a:r>
            <a:r>
              <a:rPr lang="en-GB" dirty="0"/>
              <a:t>.</a:t>
            </a:r>
            <a:endParaRPr lang="hu-HU" dirty="0"/>
          </a:p>
          <a:p>
            <a:pPr algn="ctr">
              <a:buFontTx/>
              <a:buNone/>
            </a:pPr>
            <a:r>
              <a:rPr lang="hu-HU" dirty="0"/>
              <a:t>(1, 4, 6, 9 viszonya az 5-höz, 1600 próba)</a:t>
            </a:r>
          </a:p>
        </p:txBody>
      </p:sp>
    </p:spTree>
    <p:extLst>
      <p:ext uri="{BB962C8B-B14F-4D97-AF65-F5344CB8AC3E}">
        <p14:creationId xmlns:p14="http://schemas.microsoft.com/office/powerpoint/2010/main" val="1648644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hu-HU" b="1" dirty="0" err="1"/>
              <a:t>Moyer</a:t>
            </a:r>
            <a:r>
              <a:rPr lang="hu-HU" b="1" dirty="0"/>
              <a:t> és </a:t>
            </a:r>
            <a:r>
              <a:rPr lang="hu-HU" b="1" dirty="0" err="1"/>
              <a:t>Landauer</a:t>
            </a:r>
            <a:r>
              <a:rPr lang="hu-HU" b="1" dirty="0"/>
              <a:t> (1967)</a:t>
            </a:r>
          </a:p>
        </p:txBody>
      </p:sp>
      <p:sp>
        <p:nvSpPr>
          <p:cNvPr id="15363" name="Rectangle 3"/>
          <p:cNvSpPr>
            <a:spLocks noGrp="1" noChangeArrowheads="1"/>
          </p:cNvSpPr>
          <p:nvPr>
            <p:ph idx="1"/>
          </p:nvPr>
        </p:nvSpPr>
        <p:spPr>
          <a:xfrm>
            <a:off x="2152650" y="1690689"/>
            <a:ext cx="6800850" cy="4486274"/>
          </a:xfrm>
        </p:spPr>
        <p:txBody>
          <a:bodyPr>
            <a:normAutofit/>
          </a:bodyPr>
          <a:lstStyle/>
          <a:p>
            <a:r>
              <a:rPr lang="en-GB" dirty="0"/>
              <a:t>A </a:t>
            </a:r>
            <a:r>
              <a:rPr lang="hu-HU" dirty="0"/>
              <a:t>számok mennyiségi tulajdonságainak reprezentációja távolsági viszonyokkal analóg reprezentáció</a:t>
            </a:r>
            <a:r>
              <a:rPr lang="en-GB" dirty="0"/>
              <a:t>, </a:t>
            </a:r>
            <a:r>
              <a:rPr lang="hu-HU" dirty="0"/>
              <a:t>azaz</a:t>
            </a:r>
            <a:r>
              <a:rPr lang="en-GB" dirty="0"/>
              <a:t> a</a:t>
            </a:r>
            <a:r>
              <a:rPr lang="hu-HU" dirty="0"/>
              <a:t/>
            </a:r>
            <a:br>
              <a:rPr lang="hu-HU" dirty="0"/>
            </a:br>
            <a:r>
              <a:rPr lang="hu-HU" dirty="0"/>
              <a:t>	</a:t>
            </a:r>
            <a:r>
              <a:rPr lang="hu-HU" b="1" dirty="0">
                <a:cs typeface="Arial" charset="0"/>
              </a:rPr>
              <a:t>mentális számegyenes</a:t>
            </a:r>
          </a:p>
          <a:p>
            <a:r>
              <a:rPr lang="en-GB" dirty="0">
                <a:cs typeface="Arial" charset="0"/>
              </a:rPr>
              <a:t>E</a:t>
            </a:r>
            <a:r>
              <a:rPr lang="hu-HU" dirty="0">
                <a:cs typeface="Arial" charset="0"/>
              </a:rPr>
              <a:t>z a mentális számegyenes egyre nagyobb számoknál egyre jobban „összenyomódik”</a:t>
            </a:r>
            <a:r>
              <a:rPr lang="en-GB" dirty="0">
                <a:cs typeface="Arial" charset="0"/>
              </a:rPr>
              <a:t>.</a:t>
            </a:r>
            <a:endParaRPr lang="hu-HU" dirty="0">
              <a:cs typeface="Arial" charset="0"/>
            </a:endParaRPr>
          </a:p>
          <a:p>
            <a:r>
              <a:rPr lang="hu-HU" dirty="0">
                <a:cs typeface="Arial" charset="0"/>
              </a:rPr>
              <a:t>A mennyiség érzet a </a:t>
            </a:r>
            <a:r>
              <a:rPr lang="en-GB" dirty="0">
                <a:cs typeface="Arial" charset="0"/>
              </a:rPr>
              <a:t/>
            </a:r>
            <a:br>
              <a:rPr lang="en-GB" dirty="0">
                <a:cs typeface="Arial" charset="0"/>
              </a:rPr>
            </a:br>
            <a:r>
              <a:rPr lang="hu-HU" dirty="0">
                <a:cs typeface="Arial" charset="0"/>
              </a:rPr>
              <a:t>6. érzék</a:t>
            </a:r>
            <a:r>
              <a:rPr lang="en-GB" dirty="0">
                <a:cs typeface="Arial" charset="0"/>
              </a:rPr>
              <a:t>. </a:t>
            </a:r>
            <a:r>
              <a:rPr lang="hu-HU" dirty="0">
                <a:cs typeface="Arial" charset="0"/>
              </a:rPr>
              <a:t>(Harvey et </a:t>
            </a:r>
            <a:r>
              <a:rPr lang="hu-HU" dirty="0" err="1">
                <a:cs typeface="Arial" charset="0"/>
              </a:rPr>
              <a:t>al</a:t>
            </a:r>
            <a:r>
              <a:rPr lang="hu-HU" dirty="0">
                <a:cs typeface="Arial" charset="0"/>
              </a:rPr>
              <a:t>, 2013)</a:t>
            </a:r>
          </a:p>
        </p:txBody>
      </p:sp>
    </p:spTree>
    <p:extLst>
      <p:ext uri="{BB962C8B-B14F-4D97-AF65-F5344CB8AC3E}">
        <p14:creationId xmlns:p14="http://schemas.microsoft.com/office/powerpoint/2010/main" val="2779777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hu-HU" sz="4000"/>
              <a:t>Nagy számok mentális „összenyomása”</a:t>
            </a:r>
          </a:p>
        </p:txBody>
      </p:sp>
      <p:sp>
        <p:nvSpPr>
          <p:cNvPr id="17411" name="Rectangle 3"/>
          <p:cNvSpPr>
            <a:spLocks noGrp="1" noChangeArrowheads="1"/>
          </p:cNvSpPr>
          <p:nvPr>
            <p:ph type="body" sz="half" idx="1"/>
          </p:nvPr>
        </p:nvSpPr>
        <p:spPr>
          <a:xfrm>
            <a:off x="1981200" y="1600200"/>
            <a:ext cx="8147050" cy="3773488"/>
          </a:xfrm>
        </p:spPr>
        <p:txBody>
          <a:bodyPr/>
          <a:lstStyle/>
          <a:p>
            <a:r>
              <a:rPr lang="hu-HU" dirty="0"/>
              <a:t>Fordított kísérlet: Ön szerint melyik számsorozat véletlenszerűbb? </a:t>
            </a:r>
          </a:p>
          <a:p>
            <a:pPr lvl="1">
              <a:buFontTx/>
              <a:buNone/>
            </a:pPr>
            <a:endParaRPr lang="hu-HU" sz="2000" dirty="0"/>
          </a:p>
        </p:txBody>
      </p:sp>
      <p:graphicFrame>
        <p:nvGraphicFramePr>
          <p:cNvPr id="101380" name="Group 4"/>
          <p:cNvGraphicFramePr>
            <a:graphicFrameLocks noGrp="1"/>
          </p:cNvGraphicFramePr>
          <p:nvPr>
            <p:ph sz="half" idx="2"/>
            <p:extLst>
              <p:ext uri="{D42A27DB-BD31-4B8C-83A1-F6EECF244321}">
                <p14:modId xmlns:p14="http://schemas.microsoft.com/office/powerpoint/2010/main" val="3994889220"/>
              </p:ext>
            </p:extLst>
          </p:nvPr>
        </p:nvGraphicFramePr>
        <p:xfrm>
          <a:off x="1726563" y="2980743"/>
          <a:ext cx="8604250" cy="914400"/>
        </p:xfrm>
        <a:graphic>
          <a:graphicData uri="http://schemas.openxmlformats.org/drawingml/2006/table">
            <a:tbl>
              <a:tblPr/>
              <a:tblGrid>
                <a:gridCol w="519113">
                  <a:extLst>
                    <a:ext uri="{9D8B030D-6E8A-4147-A177-3AD203B41FA5}">
                      <a16:colId xmlns="" xmlns:a16="http://schemas.microsoft.com/office/drawing/2014/main" val="20000"/>
                    </a:ext>
                  </a:extLst>
                </a:gridCol>
                <a:gridCol w="809625">
                  <a:extLst>
                    <a:ext uri="{9D8B030D-6E8A-4147-A177-3AD203B41FA5}">
                      <a16:colId xmlns="" xmlns:a16="http://schemas.microsoft.com/office/drawing/2014/main" val="20001"/>
                    </a:ext>
                  </a:extLst>
                </a:gridCol>
                <a:gridCol w="441325">
                  <a:extLst>
                    <a:ext uri="{9D8B030D-6E8A-4147-A177-3AD203B41FA5}">
                      <a16:colId xmlns="" xmlns:a16="http://schemas.microsoft.com/office/drawing/2014/main" val="20002"/>
                    </a:ext>
                  </a:extLst>
                </a:gridCol>
                <a:gridCol w="954087">
                  <a:extLst>
                    <a:ext uri="{9D8B030D-6E8A-4147-A177-3AD203B41FA5}">
                      <a16:colId xmlns="" xmlns:a16="http://schemas.microsoft.com/office/drawing/2014/main" val="20003"/>
                    </a:ext>
                  </a:extLst>
                </a:gridCol>
                <a:gridCol w="881063">
                  <a:extLst>
                    <a:ext uri="{9D8B030D-6E8A-4147-A177-3AD203B41FA5}">
                      <a16:colId xmlns="" xmlns:a16="http://schemas.microsoft.com/office/drawing/2014/main" val="20004"/>
                    </a:ext>
                  </a:extLst>
                </a:gridCol>
                <a:gridCol w="736600">
                  <a:extLst>
                    <a:ext uri="{9D8B030D-6E8A-4147-A177-3AD203B41FA5}">
                      <a16:colId xmlns="" xmlns:a16="http://schemas.microsoft.com/office/drawing/2014/main" val="20005"/>
                    </a:ext>
                  </a:extLst>
                </a:gridCol>
                <a:gridCol w="879475">
                  <a:extLst>
                    <a:ext uri="{9D8B030D-6E8A-4147-A177-3AD203B41FA5}">
                      <a16:colId xmlns="" xmlns:a16="http://schemas.microsoft.com/office/drawing/2014/main" val="20006"/>
                    </a:ext>
                  </a:extLst>
                </a:gridCol>
                <a:gridCol w="885825">
                  <a:extLst>
                    <a:ext uri="{9D8B030D-6E8A-4147-A177-3AD203B41FA5}">
                      <a16:colId xmlns="" xmlns:a16="http://schemas.microsoft.com/office/drawing/2014/main" val="20007"/>
                    </a:ext>
                  </a:extLst>
                </a:gridCol>
                <a:gridCol w="733425">
                  <a:extLst>
                    <a:ext uri="{9D8B030D-6E8A-4147-A177-3AD203B41FA5}">
                      <a16:colId xmlns="" xmlns:a16="http://schemas.microsoft.com/office/drawing/2014/main" val="20008"/>
                    </a:ext>
                  </a:extLst>
                </a:gridCol>
                <a:gridCol w="955675">
                  <a:extLst>
                    <a:ext uri="{9D8B030D-6E8A-4147-A177-3AD203B41FA5}">
                      <a16:colId xmlns="" xmlns:a16="http://schemas.microsoft.com/office/drawing/2014/main" val="20009"/>
                    </a:ext>
                  </a:extLst>
                </a:gridCol>
                <a:gridCol w="808037">
                  <a:extLst>
                    <a:ext uri="{9D8B030D-6E8A-4147-A177-3AD203B41FA5}">
                      <a16:colId xmlns="" xmlns:a16="http://schemas.microsoft.com/office/drawing/2014/main" val="20010"/>
                    </a:ext>
                  </a:extLst>
                </a:gridCol>
              </a:tblGrid>
              <a:tr h="43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dirty="0">
                          <a:ln>
                            <a:noFill/>
                          </a:ln>
                          <a:solidFill>
                            <a:schemeClr val="tx1"/>
                          </a:solidFill>
                          <a:effectLst/>
                          <a:latin typeface="Arial" charset="0"/>
                        </a:rPr>
                        <a:t>A:</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dirty="0">
                          <a:ln>
                            <a:noFill/>
                          </a:ln>
                          <a:solidFill>
                            <a:schemeClr val="tx1"/>
                          </a:solidFill>
                          <a:effectLst/>
                          <a:latin typeface="Arial" charset="0"/>
                        </a:rPr>
                        <a:t>879</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dirty="0">
                          <a:ln>
                            <a:noFill/>
                          </a:ln>
                          <a:solidFill>
                            <a:schemeClr val="tx1"/>
                          </a:solidFill>
                          <a:effectLst/>
                          <a:latin typeface="Arial" charset="0"/>
                        </a:rPr>
                        <a:t>5</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1322</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1987</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212</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1776</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1561</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437</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1098</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663</a:t>
                      </a:r>
                    </a:p>
                  </a:txBody>
                  <a:tcPr horzOverflow="overflow">
                    <a:lnL>
                      <a:noFill/>
                    </a:lnL>
                    <a:lnR cap="flat">
                      <a:noFill/>
                    </a:lnR>
                    <a:lnT cap="flat">
                      <a:noFill/>
                    </a:lnT>
                    <a:lnB>
                      <a:noFill/>
                    </a:lnB>
                    <a:lnTlToBr>
                      <a:noFill/>
                    </a:lnTlToBr>
                    <a:lnBlToTr>
                      <a:noFill/>
                    </a:lnBlToTr>
                    <a:noFill/>
                  </a:tcPr>
                </a:tc>
                <a:extLst>
                  <a:ext uri="{0D108BD9-81ED-4DB2-BD59-A6C34878D82A}">
                    <a16:rowId xmlns="" xmlns:a16="http://schemas.microsoft.com/office/drawing/2014/main" val="10000"/>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B:</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238</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5</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689</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dirty="0">
                          <a:ln>
                            <a:noFill/>
                          </a:ln>
                          <a:solidFill>
                            <a:schemeClr val="tx1"/>
                          </a:solidFill>
                          <a:effectLst/>
                          <a:latin typeface="Arial" charset="0"/>
                        </a:rPr>
                        <a:t>1987</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16</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1446</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1018</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58</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a:ln>
                            <a:noFill/>
                          </a:ln>
                          <a:solidFill>
                            <a:schemeClr val="tx1"/>
                          </a:solidFill>
                          <a:effectLst/>
                          <a:latin typeface="Arial" charset="0"/>
                        </a:rPr>
                        <a:t>421</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u-HU" sz="2400" b="0" i="0" u="none" strike="noStrike" cap="none" normalizeH="0" baseline="0" dirty="0">
                          <a:ln>
                            <a:noFill/>
                          </a:ln>
                          <a:solidFill>
                            <a:schemeClr val="tx1"/>
                          </a:solidFill>
                          <a:effectLst/>
                          <a:latin typeface="Arial" charset="0"/>
                        </a:rPr>
                        <a:t>117</a:t>
                      </a:r>
                    </a:p>
                  </a:txBody>
                  <a:tcPr horzOverflow="overflow">
                    <a:lnL>
                      <a:noFill/>
                    </a:lnL>
                    <a:lnR cap="flat">
                      <a:noFill/>
                    </a:lnR>
                    <a:lnT>
                      <a:noFill/>
                    </a:lnT>
                    <a:lnB cap="flat">
                      <a:noFill/>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 name="Rectangle 1"/>
          <p:cNvSpPr/>
          <p:nvPr/>
        </p:nvSpPr>
        <p:spPr>
          <a:xfrm>
            <a:off x="1981200" y="4536698"/>
            <a:ext cx="8452644" cy="892552"/>
          </a:xfrm>
          <a:prstGeom prst="rect">
            <a:avLst/>
          </a:prstGeom>
        </p:spPr>
        <p:txBody>
          <a:bodyPr wrap="square">
            <a:spAutoFit/>
          </a:bodyPr>
          <a:lstStyle/>
          <a:p>
            <a:pPr marL="266700" indent="-266700">
              <a:buFont typeface="Arial" panose="020B0604020202020204" pitchFamily="34" charset="0"/>
              <a:buChar char="•"/>
              <a:tabLst>
                <a:tab pos="180975" algn="l"/>
              </a:tabLst>
            </a:pPr>
            <a:r>
              <a:rPr lang="hu-HU" sz="2800" dirty="0"/>
              <a:t>Mondjanak véletlenszerűen számokat 1 és 1000 között!</a:t>
            </a:r>
          </a:p>
          <a:p>
            <a:pPr lvl="1">
              <a:buFontTx/>
              <a:buNone/>
            </a:pPr>
            <a:r>
              <a:rPr lang="hu-HU" sz="2400" dirty="0"/>
              <a:t>	A kisebb számok felülreprezentáltak.</a:t>
            </a:r>
          </a:p>
        </p:txBody>
      </p:sp>
    </p:spTree>
    <p:extLst>
      <p:ext uri="{BB962C8B-B14F-4D97-AF65-F5344CB8AC3E}">
        <p14:creationId xmlns:p14="http://schemas.microsoft.com/office/powerpoint/2010/main" val="1747131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138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0" y="365127"/>
            <a:ext cx="9144000" cy="1325563"/>
          </a:xfrm>
        </p:spPr>
        <p:txBody>
          <a:bodyPr/>
          <a:lstStyle/>
          <a:p>
            <a:r>
              <a:rPr lang="hu-HU" b="1" dirty="0"/>
              <a:t>Összehasonlítás más paradigmákkal</a:t>
            </a:r>
          </a:p>
        </p:txBody>
      </p:sp>
      <p:graphicFrame>
        <p:nvGraphicFramePr>
          <p:cNvPr id="3" name="Table 2"/>
          <p:cNvGraphicFramePr>
            <a:graphicFrameLocks noGrp="1"/>
          </p:cNvGraphicFramePr>
          <p:nvPr>
            <p:extLst>
              <p:ext uri="{D42A27DB-BD31-4B8C-83A1-F6EECF244321}">
                <p14:modId xmlns:p14="http://schemas.microsoft.com/office/powerpoint/2010/main" val="3734555186"/>
              </p:ext>
            </p:extLst>
          </p:nvPr>
        </p:nvGraphicFramePr>
        <p:xfrm>
          <a:off x="1524002" y="2000249"/>
          <a:ext cx="9143999" cy="3892416"/>
        </p:xfrm>
        <a:graphic>
          <a:graphicData uri="http://schemas.openxmlformats.org/drawingml/2006/table">
            <a:tbl>
              <a:tblPr firstRow="1" bandRow="1">
                <a:tableStyleId>{073A0DAA-6AF3-43AB-8588-CEC1D06C72B9}</a:tableStyleId>
              </a:tblPr>
              <a:tblGrid>
                <a:gridCol w="2119610">
                  <a:extLst>
                    <a:ext uri="{9D8B030D-6E8A-4147-A177-3AD203B41FA5}">
                      <a16:colId xmlns="" xmlns:a16="http://schemas.microsoft.com/office/drawing/2014/main" val="20000"/>
                    </a:ext>
                  </a:extLst>
                </a:gridCol>
                <a:gridCol w="1793755">
                  <a:extLst>
                    <a:ext uri="{9D8B030D-6E8A-4147-A177-3AD203B41FA5}">
                      <a16:colId xmlns="" xmlns:a16="http://schemas.microsoft.com/office/drawing/2014/main" val="20001"/>
                    </a:ext>
                  </a:extLst>
                </a:gridCol>
                <a:gridCol w="5230634">
                  <a:extLst>
                    <a:ext uri="{9D8B030D-6E8A-4147-A177-3AD203B41FA5}">
                      <a16:colId xmlns="" xmlns:a16="http://schemas.microsoft.com/office/drawing/2014/main" val="20002"/>
                    </a:ext>
                  </a:extLst>
                </a:gridCol>
              </a:tblGrid>
              <a:tr h="723900">
                <a:tc>
                  <a:txBody>
                    <a:bodyPr/>
                    <a:lstStyle/>
                    <a:p>
                      <a:pPr algn="l" fontAlgn="t"/>
                      <a:r>
                        <a:rPr lang="hu-HU" sz="2800" u="none" strike="noStrike" dirty="0">
                          <a:effectLst/>
                        </a:rPr>
                        <a:t> </a:t>
                      </a:r>
                      <a:endParaRPr lang="hu-HU" sz="2800" b="0" i="0" u="none" strike="noStrike" dirty="0">
                        <a:solidFill>
                          <a:srgbClr val="000000"/>
                        </a:solidFill>
                        <a:effectLst/>
                        <a:latin typeface="Arial" panose="020B0604020202020204" pitchFamily="34" charset="0"/>
                      </a:endParaRPr>
                    </a:p>
                  </a:txBody>
                  <a:tcPr marL="6918" marR="6918" marT="6918" marB="0"/>
                </a:tc>
                <a:tc>
                  <a:txBody>
                    <a:bodyPr/>
                    <a:lstStyle/>
                    <a:p>
                      <a:pPr algn="l" rtl="0" fontAlgn="ctr"/>
                      <a:r>
                        <a:rPr lang="hu-HU" sz="2800" u="none" strike="noStrike">
                          <a:effectLst/>
                        </a:rPr>
                        <a:t>módszertan</a:t>
                      </a:r>
                      <a:endParaRPr lang="hu-HU" sz="2800" b="0" i="0" u="none" strike="noStrike">
                        <a:solidFill>
                          <a:srgbClr val="000000"/>
                        </a:solidFill>
                        <a:effectLst/>
                        <a:latin typeface="Calibri" panose="020F0502020204030204" pitchFamily="34" charset="0"/>
                      </a:endParaRPr>
                    </a:p>
                  </a:txBody>
                  <a:tcPr marL="6918" marR="6918" marT="6918" marB="0" anchor="ctr"/>
                </a:tc>
                <a:tc>
                  <a:txBody>
                    <a:bodyPr/>
                    <a:lstStyle/>
                    <a:p>
                      <a:pPr algn="l" rtl="0" fontAlgn="ctr"/>
                      <a:r>
                        <a:rPr lang="en-GB" sz="2800" u="none" strike="noStrike" dirty="0">
                          <a:effectLst/>
                        </a:rPr>
                        <a:t> </a:t>
                      </a:r>
                      <a:r>
                        <a:rPr lang="en-GB" sz="2800" u="none" strike="noStrike" dirty="0" err="1">
                          <a:effectLst/>
                        </a:rPr>
                        <a:t>megismerési</a:t>
                      </a:r>
                      <a:r>
                        <a:rPr lang="en-GB" sz="2800" u="none" strike="noStrike" dirty="0">
                          <a:effectLst/>
                        </a:rPr>
                        <a:t> </a:t>
                      </a:r>
                      <a:r>
                        <a:rPr lang="en-GB" sz="2800" u="none" strike="noStrike" dirty="0" err="1">
                          <a:effectLst/>
                        </a:rPr>
                        <a:t>folyamat</a:t>
                      </a:r>
                      <a:endParaRPr lang="hu-HU" sz="2800" b="0" i="0" u="none" strike="noStrike" dirty="0">
                        <a:solidFill>
                          <a:srgbClr val="000000"/>
                        </a:solidFill>
                        <a:effectLst/>
                        <a:latin typeface="Calibri" panose="020F0502020204030204" pitchFamily="34" charset="0"/>
                      </a:endParaRPr>
                    </a:p>
                  </a:txBody>
                  <a:tcPr marL="6918" marR="6918" marT="6918" marB="0" anchor="ctr"/>
                </a:tc>
                <a:extLst>
                  <a:ext uri="{0D108BD9-81ED-4DB2-BD59-A6C34878D82A}">
                    <a16:rowId xmlns="" xmlns:a16="http://schemas.microsoft.com/office/drawing/2014/main" val="10000"/>
                  </a:ext>
                </a:extLst>
              </a:tr>
              <a:tr h="723900">
                <a:tc>
                  <a:txBody>
                    <a:bodyPr/>
                    <a:lstStyle/>
                    <a:p>
                      <a:pPr algn="l" rtl="0" fontAlgn="ctr"/>
                      <a:r>
                        <a:rPr lang="hu-HU" sz="2800" u="none" strike="noStrike" dirty="0">
                          <a:effectLst/>
                        </a:rPr>
                        <a:t>Analitikus</a:t>
                      </a:r>
                      <a:endParaRPr lang="hu-HU" sz="2800" b="1" i="0" u="none" strike="noStrike" dirty="0">
                        <a:solidFill>
                          <a:srgbClr val="FFFFFF"/>
                        </a:solidFill>
                        <a:effectLst/>
                        <a:latin typeface="Calibri" panose="020F0502020204030204" pitchFamily="34" charset="0"/>
                      </a:endParaRPr>
                    </a:p>
                  </a:txBody>
                  <a:tcPr marL="6918" marR="6918" marT="6918" marB="0" anchor="ctr"/>
                </a:tc>
                <a:tc>
                  <a:txBody>
                    <a:bodyPr/>
                    <a:lstStyle/>
                    <a:p>
                      <a:pPr algn="l" rtl="0" fontAlgn="ctr"/>
                      <a:r>
                        <a:rPr lang="hu-HU" sz="2800" u="none" strike="noStrike" dirty="0">
                          <a:effectLst/>
                        </a:rPr>
                        <a:t>eset- tanulmány</a:t>
                      </a:r>
                      <a:endParaRPr lang="hu-HU" sz="2800" b="0" i="0" u="none" strike="noStrike" dirty="0">
                        <a:solidFill>
                          <a:srgbClr val="000000"/>
                        </a:solidFill>
                        <a:effectLst/>
                        <a:latin typeface="Calibri" panose="020F0502020204030204" pitchFamily="34" charset="0"/>
                      </a:endParaRPr>
                    </a:p>
                  </a:txBody>
                  <a:tcPr marL="6918" marR="6918" marT="6918" marB="0" anchor="ctr"/>
                </a:tc>
                <a:tc>
                  <a:txBody>
                    <a:bodyPr/>
                    <a:lstStyle/>
                    <a:p>
                      <a:pPr algn="l" rtl="0" fontAlgn="ctr"/>
                      <a:r>
                        <a:rPr lang="hu-HU" sz="2800" u="none" strike="noStrike">
                          <a:effectLst/>
                        </a:rPr>
                        <a:t>Ösztön – </a:t>
                      </a:r>
                      <a:r>
                        <a:rPr lang="hu-HU" sz="2800" u="none" strike="noStrike" dirty="0">
                          <a:effectLst/>
                        </a:rPr>
                        <a:t>megküzdés</a:t>
                      </a:r>
                      <a:endParaRPr lang="hu-HU" sz="2800" b="0" i="0" u="none" strike="noStrike" dirty="0">
                        <a:solidFill>
                          <a:srgbClr val="000000"/>
                        </a:solidFill>
                        <a:effectLst/>
                        <a:latin typeface="Calibri" panose="020F0502020204030204" pitchFamily="34" charset="0"/>
                      </a:endParaRPr>
                    </a:p>
                  </a:txBody>
                  <a:tcPr marL="6918" marR="6918" marT="6918" marB="0" anchor="ctr"/>
                </a:tc>
                <a:extLst>
                  <a:ext uri="{0D108BD9-81ED-4DB2-BD59-A6C34878D82A}">
                    <a16:rowId xmlns="" xmlns:a16="http://schemas.microsoft.com/office/drawing/2014/main" val="10001"/>
                  </a:ext>
                </a:extLst>
              </a:tr>
              <a:tr h="723900">
                <a:tc>
                  <a:txBody>
                    <a:bodyPr/>
                    <a:lstStyle/>
                    <a:p>
                      <a:pPr algn="l" rtl="0" fontAlgn="ctr"/>
                      <a:r>
                        <a:rPr lang="hu-HU" sz="2800" u="none" strike="noStrike">
                          <a:effectLst/>
                        </a:rPr>
                        <a:t>Behaviorista</a:t>
                      </a:r>
                      <a:endParaRPr lang="hu-HU" sz="2800" b="1" i="0" u="none" strike="noStrike">
                        <a:solidFill>
                          <a:srgbClr val="FFFFFF"/>
                        </a:solidFill>
                        <a:effectLst/>
                        <a:latin typeface="Calibri" panose="020F0502020204030204" pitchFamily="34" charset="0"/>
                      </a:endParaRPr>
                    </a:p>
                  </a:txBody>
                  <a:tcPr marL="6918" marR="6918" marT="6918" marB="0" anchor="ctr"/>
                </a:tc>
                <a:tc>
                  <a:txBody>
                    <a:bodyPr/>
                    <a:lstStyle/>
                    <a:p>
                      <a:pPr algn="l" rtl="0" fontAlgn="ctr"/>
                      <a:r>
                        <a:rPr lang="hu-HU" sz="2800" u="none" strike="noStrike">
                          <a:effectLst/>
                        </a:rPr>
                        <a:t>kísérlet</a:t>
                      </a:r>
                      <a:endParaRPr lang="hu-HU" sz="2800" b="0" i="0" u="none" strike="noStrike">
                        <a:solidFill>
                          <a:srgbClr val="000000"/>
                        </a:solidFill>
                        <a:effectLst/>
                        <a:latin typeface="Calibri" panose="020F0502020204030204" pitchFamily="34" charset="0"/>
                      </a:endParaRPr>
                    </a:p>
                  </a:txBody>
                  <a:tcPr marL="6918" marR="6918" marT="6918" marB="0" anchor="ctr"/>
                </a:tc>
                <a:tc>
                  <a:txBody>
                    <a:bodyPr/>
                    <a:lstStyle/>
                    <a:p>
                      <a:pPr algn="l" rtl="0" fontAlgn="ctr"/>
                      <a:r>
                        <a:rPr lang="hu-HU" sz="2800" u="none" strike="noStrike" dirty="0">
                          <a:effectLst/>
                        </a:rPr>
                        <a:t>Inger – válasz</a:t>
                      </a:r>
                      <a:endParaRPr lang="hu-HU" sz="2800" b="0" i="0" u="none" strike="noStrike" dirty="0">
                        <a:solidFill>
                          <a:srgbClr val="000000"/>
                        </a:solidFill>
                        <a:effectLst/>
                        <a:latin typeface="Calibri" panose="020F0502020204030204" pitchFamily="34" charset="0"/>
                      </a:endParaRPr>
                    </a:p>
                  </a:txBody>
                  <a:tcPr marL="6918" marR="6918" marT="6918" marB="0" anchor="ctr"/>
                </a:tc>
                <a:extLst>
                  <a:ext uri="{0D108BD9-81ED-4DB2-BD59-A6C34878D82A}">
                    <a16:rowId xmlns="" xmlns:a16="http://schemas.microsoft.com/office/drawing/2014/main" val="10002"/>
                  </a:ext>
                </a:extLst>
              </a:tr>
              <a:tr h="723900">
                <a:tc>
                  <a:txBody>
                    <a:bodyPr/>
                    <a:lstStyle/>
                    <a:p>
                      <a:pPr algn="l" rtl="0" fontAlgn="ctr"/>
                      <a:r>
                        <a:rPr lang="hu-HU" sz="2800" u="none" strike="noStrike">
                          <a:effectLst/>
                        </a:rPr>
                        <a:t>Humanisztikus</a:t>
                      </a:r>
                      <a:endParaRPr lang="hu-HU" sz="2800" b="1" i="0" u="none" strike="noStrike">
                        <a:solidFill>
                          <a:srgbClr val="FFFFFF"/>
                        </a:solidFill>
                        <a:effectLst/>
                        <a:latin typeface="Calibri" panose="020F0502020204030204" pitchFamily="34" charset="0"/>
                      </a:endParaRPr>
                    </a:p>
                  </a:txBody>
                  <a:tcPr marL="6918" marR="6918" marT="6918" marB="0" anchor="ctr"/>
                </a:tc>
                <a:tc>
                  <a:txBody>
                    <a:bodyPr/>
                    <a:lstStyle/>
                    <a:p>
                      <a:pPr algn="l" rtl="0" fontAlgn="ctr"/>
                      <a:r>
                        <a:rPr lang="hu-HU" sz="2800" u="none" strike="noStrike" dirty="0">
                          <a:effectLst/>
                        </a:rPr>
                        <a:t>eset- tanulmány</a:t>
                      </a:r>
                      <a:endParaRPr lang="hu-HU" sz="2800" b="0" i="0" u="none" strike="noStrike" dirty="0">
                        <a:solidFill>
                          <a:srgbClr val="000000"/>
                        </a:solidFill>
                        <a:effectLst/>
                        <a:latin typeface="Calibri" panose="020F0502020204030204" pitchFamily="34" charset="0"/>
                      </a:endParaRPr>
                    </a:p>
                  </a:txBody>
                  <a:tcPr marL="6918" marR="6918" marT="6918" marB="0" anchor="ctr"/>
                </a:tc>
                <a:tc>
                  <a:txBody>
                    <a:bodyPr/>
                    <a:lstStyle/>
                    <a:p>
                      <a:pPr algn="l" rtl="0" fontAlgn="ctr"/>
                      <a:r>
                        <a:rPr lang="hu-HU" sz="2800" u="none" strike="noStrike" dirty="0">
                          <a:effectLst/>
                        </a:rPr>
                        <a:t>Élmény – jelentés</a:t>
                      </a:r>
                      <a:endParaRPr lang="hu-HU" sz="2800" b="0" i="0" u="none" strike="noStrike" dirty="0">
                        <a:solidFill>
                          <a:srgbClr val="000000"/>
                        </a:solidFill>
                        <a:effectLst/>
                        <a:latin typeface="Calibri" panose="020F0502020204030204" pitchFamily="34" charset="0"/>
                      </a:endParaRPr>
                    </a:p>
                  </a:txBody>
                  <a:tcPr marL="6918" marR="6918" marT="6918" marB="0" anchor="ctr"/>
                </a:tc>
                <a:extLst>
                  <a:ext uri="{0D108BD9-81ED-4DB2-BD59-A6C34878D82A}">
                    <a16:rowId xmlns="" xmlns:a16="http://schemas.microsoft.com/office/drawing/2014/main" val="10003"/>
                  </a:ext>
                </a:extLst>
              </a:tr>
              <a:tr h="723900">
                <a:tc>
                  <a:txBody>
                    <a:bodyPr/>
                    <a:lstStyle/>
                    <a:p>
                      <a:pPr algn="l" rtl="0" fontAlgn="ctr"/>
                      <a:r>
                        <a:rPr lang="hu-HU" sz="2800" u="none" strike="noStrike">
                          <a:effectLst/>
                        </a:rPr>
                        <a:t>Kognitív</a:t>
                      </a:r>
                      <a:endParaRPr lang="hu-HU" sz="2800" b="1" i="0" u="none" strike="noStrike">
                        <a:solidFill>
                          <a:srgbClr val="FFFFFF"/>
                        </a:solidFill>
                        <a:effectLst/>
                        <a:latin typeface="Calibri" panose="020F0502020204030204" pitchFamily="34" charset="0"/>
                      </a:endParaRPr>
                    </a:p>
                  </a:txBody>
                  <a:tcPr marL="6918" marR="6918" marT="6918" marB="0" anchor="ctr"/>
                </a:tc>
                <a:tc>
                  <a:txBody>
                    <a:bodyPr/>
                    <a:lstStyle/>
                    <a:p>
                      <a:pPr algn="l" rtl="0" fontAlgn="ctr"/>
                      <a:r>
                        <a:rPr lang="hu-HU" sz="2800" u="none" strike="noStrike">
                          <a:effectLst/>
                        </a:rPr>
                        <a:t>kísérlet</a:t>
                      </a:r>
                      <a:endParaRPr lang="hu-HU" sz="2800" b="0" i="0" u="none" strike="noStrike">
                        <a:solidFill>
                          <a:srgbClr val="000000"/>
                        </a:solidFill>
                        <a:effectLst/>
                        <a:latin typeface="Calibri" panose="020F0502020204030204" pitchFamily="34" charset="0"/>
                      </a:endParaRPr>
                    </a:p>
                  </a:txBody>
                  <a:tcPr marL="6918" marR="6918" marT="6918" marB="0" anchor="ctr"/>
                </a:tc>
                <a:tc>
                  <a:txBody>
                    <a:bodyPr/>
                    <a:lstStyle/>
                    <a:p>
                      <a:pPr algn="l" rtl="0" fontAlgn="ctr"/>
                      <a:r>
                        <a:rPr lang="hu-HU" sz="2800" u="none" strike="noStrike" dirty="0">
                          <a:effectLst/>
                        </a:rPr>
                        <a:t>Információ – mentális reprezentáció</a:t>
                      </a:r>
                      <a:endParaRPr lang="hu-HU" sz="2800" b="0" i="0" u="none" strike="noStrike" dirty="0">
                        <a:solidFill>
                          <a:srgbClr val="000000"/>
                        </a:solidFill>
                        <a:effectLst/>
                        <a:latin typeface="Calibri" panose="020F0502020204030204" pitchFamily="34" charset="0"/>
                      </a:endParaRPr>
                    </a:p>
                  </a:txBody>
                  <a:tcPr marL="6918" marR="6918" marT="6918" marB="0"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0878327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hu-HU" b="1" dirty="0"/>
              <a:t>Sémák</a:t>
            </a:r>
          </a:p>
        </p:txBody>
      </p:sp>
      <p:sp>
        <p:nvSpPr>
          <p:cNvPr id="105475" name="Rectangle 3"/>
          <p:cNvSpPr>
            <a:spLocks noGrp="1" noChangeArrowheads="1"/>
          </p:cNvSpPr>
          <p:nvPr>
            <p:ph idx="1"/>
          </p:nvPr>
        </p:nvSpPr>
        <p:spPr/>
        <p:txBody>
          <a:bodyPr>
            <a:normAutofit/>
          </a:bodyPr>
          <a:lstStyle/>
          <a:p>
            <a:pPr marL="0" indent="0">
              <a:buNone/>
            </a:pPr>
            <a:r>
              <a:rPr lang="en-GB" i="1" dirty="0"/>
              <a:t>A</a:t>
            </a:r>
            <a:r>
              <a:rPr lang="hu-HU" i="1" dirty="0"/>
              <a:t>z információ értelmes mintázata</a:t>
            </a:r>
          </a:p>
          <a:p>
            <a:pPr marL="0" indent="0">
              <a:buNone/>
            </a:pPr>
            <a:endParaRPr lang="hu-HU" dirty="0"/>
          </a:p>
          <a:p>
            <a:pPr marL="0" indent="0">
              <a:buNone/>
            </a:pPr>
            <a:r>
              <a:rPr lang="hu-HU" dirty="0" err="1"/>
              <a:t>Bartlett</a:t>
            </a:r>
            <a:r>
              <a:rPr lang="hu-HU" dirty="0"/>
              <a:t> (1932): A szellemek háborúja (mese)</a:t>
            </a:r>
          </a:p>
          <a:p>
            <a:pPr marL="800100" lvl="2" indent="0">
              <a:buNone/>
            </a:pPr>
            <a:r>
              <a:rPr lang="hu-HU" sz="2800" dirty="0"/>
              <a:t>A nem értelmezhető részeket változtatják, vagy kihagyják.</a:t>
            </a:r>
          </a:p>
          <a:p>
            <a:pPr marL="0" indent="0">
              <a:buNone/>
            </a:pPr>
            <a:r>
              <a:rPr lang="hu-HU" dirty="0" err="1"/>
              <a:t>Rumelhart</a:t>
            </a:r>
            <a:r>
              <a:rPr lang="hu-HU" dirty="0"/>
              <a:t> és Norman: mag és változók, hierarchia, absztrakciók</a:t>
            </a:r>
            <a:r>
              <a:rPr lang="en-GB" dirty="0"/>
              <a:t>.</a:t>
            </a:r>
            <a:endParaRPr lang="hu-HU" dirty="0"/>
          </a:p>
          <a:p>
            <a:pPr marL="0" indent="0">
              <a:buNone/>
            </a:pPr>
            <a:r>
              <a:rPr lang="hu-HU" dirty="0" err="1"/>
              <a:t>Piaget</a:t>
            </a:r>
            <a:r>
              <a:rPr lang="hu-HU" dirty="0"/>
              <a:t>: asszimiláció és akkomodáció</a:t>
            </a:r>
          </a:p>
          <a:p>
            <a:pPr marL="0" indent="0">
              <a:buNone/>
            </a:pPr>
            <a:r>
              <a:rPr lang="hu-HU" dirty="0" err="1"/>
              <a:t>Neisser</a:t>
            </a:r>
            <a:r>
              <a:rPr lang="hu-HU" dirty="0"/>
              <a:t>: Challenger katasztrófa emlékeinek vizsgálata.</a:t>
            </a:r>
          </a:p>
          <a:p>
            <a:pPr marL="0" indent="0">
              <a:buNone/>
            </a:pPr>
            <a:endParaRPr lang="hu-HU" dirty="0"/>
          </a:p>
        </p:txBody>
      </p:sp>
    </p:spTree>
    <p:extLst>
      <p:ext uri="{BB962C8B-B14F-4D97-AF65-F5344CB8AC3E}">
        <p14:creationId xmlns:p14="http://schemas.microsoft.com/office/powerpoint/2010/main" val="3218290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dirty="0" err="1"/>
              <a:t>Bartlett</a:t>
            </a:r>
            <a:r>
              <a:rPr lang="hu-HU" b="1" dirty="0"/>
              <a:t> (1932)</a:t>
            </a:r>
          </a:p>
        </p:txBody>
      </p:sp>
      <p:sp>
        <p:nvSpPr>
          <p:cNvPr id="3" name="Tartalom helye 2"/>
          <p:cNvSpPr>
            <a:spLocks noGrp="1"/>
          </p:cNvSpPr>
          <p:nvPr>
            <p:ph idx="1"/>
          </p:nvPr>
        </p:nvSpPr>
        <p:spPr/>
        <p:txBody>
          <a:bodyPr>
            <a:normAutofit/>
          </a:bodyPr>
          <a:lstStyle/>
          <a:p>
            <a:pPr marL="0" indent="0">
              <a:buNone/>
            </a:pPr>
            <a:r>
              <a:rPr lang="hu-HU" altLang="hu-HU" dirty="0"/>
              <a:t>„Amikor a nap felkelt, a földre zuhant. Valami fekete jött ki a szájából. Arca eltorzul.”</a:t>
            </a:r>
          </a:p>
          <a:p>
            <a:pPr marL="0" indent="0">
              <a:buNone/>
            </a:pPr>
            <a:r>
              <a:rPr lang="hu-HU" altLang="hu-HU" dirty="0"/>
              <a:t>A kísérleti személyek variációi:</a:t>
            </a:r>
          </a:p>
          <a:p>
            <a:r>
              <a:rPr lang="hu-HU" altLang="hu-HU" dirty="0"/>
              <a:t>„Amikor a nap felkelt, a földre zuhant. Felkiáltott, s ahogy kinyitotta a száját, valami fekete dolog szállt ki abból.”</a:t>
            </a:r>
          </a:p>
          <a:p>
            <a:r>
              <a:rPr lang="hu-HU" altLang="hu-HU" dirty="0"/>
              <a:t>„Még élt az éjszaka során s a következő napon, naplementekor azonban meghalt, s lelke eltávozott a száján keresztül.”</a:t>
            </a:r>
          </a:p>
          <a:p>
            <a:r>
              <a:rPr lang="hu-HU" altLang="hu-HU" dirty="0"/>
              <a:t>„Szelleme elhagyta a világot.”</a:t>
            </a:r>
          </a:p>
          <a:p>
            <a:endParaRPr lang="hu-HU" dirty="0"/>
          </a:p>
        </p:txBody>
      </p:sp>
    </p:spTree>
    <p:extLst>
      <p:ext uri="{BB962C8B-B14F-4D97-AF65-F5344CB8AC3E}">
        <p14:creationId xmlns:p14="http://schemas.microsoft.com/office/powerpoint/2010/main" val="71957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487" y="1427887"/>
            <a:ext cx="10427863" cy="1569660"/>
          </a:xfrm>
          <a:prstGeom prst="rect">
            <a:avLst/>
          </a:prstGeom>
        </p:spPr>
        <p:txBody>
          <a:bodyPr wrap="square">
            <a:spAutoFit/>
          </a:bodyPr>
          <a:lstStyle/>
          <a:p>
            <a:r>
              <a:rPr lang="hu-HU" sz="3200" dirty="0"/>
              <a:t>A kognitív szemléletű kutató a megismerési szempontot helyezi előtérbe, s a megismerő modelleket úgy tekinti, mint a környezetet modelláló rendszereket. </a:t>
            </a:r>
          </a:p>
        </p:txBody>
      </p:sp>
    </p:spTree>
    <p:extLst>
      <p:ext uri="{BB962C8B-B14F-4D97-AF65-F5344CB8AC3E}">
        <p14:creationId xmlns:p14="http://schemas.microsoft.com/office/powerpoint/2010/main" val="4085667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hu-HU" b="1" dirty="0" err="1"/>
              <a:t>Bransford</a:t>
            </a:r>
            <a:r>
              <a:rPr lang="hu-HU" b="1" dirty="0"/>
              <a:t> és </a:t>
            </a:r>
            <a:r>
              <a:rPr lang="hu-HU" b="1" dirty="0" err="1"/>
              <a:t>Jonhson</a:t>
            </a:r>
            <a:r>
              <a:rPr lang="hu-HU" b="1" dirty="0"/>
              <a:t> (1972)</a:t>
            </a:r>
          </a:p>
        </p:txBody>
      </p:sp>
      <p:sp>
        <p:nvSpPr>
          <p:cNvPr id="104451" name="Rectangle 3"/>
          <p:cNvSpPr>
            <a:spLocks noGrp="1" noChangeArrowheads="1"/>
          </p:cNvSpPr>
          <p:nvPr>
            <p:ph idx="1"/>
          </p:nvPr>
        </p:nvSpPr>
        <p:spPr/>
        <p:txBody>
          <a:bodyPr/>
          <a:lstStyle/>
          <a:p>
            <a:pPr>
              <a:buFontTx/>
              <a:buNone/>
            </a:pPr>
            <a:r>
              <a:rPr lang="hu-HU"/>
              <a:t>	„Először rendezz mindent különböző csoportokba. Persze egyetlen halom is elég lehet, attól függően, hogy mennyi gyűlt fel az az utóbbi időben. Jobb, ha egyszerre túl kevés kerül bele, mint ha túl sok. Lehet ez nem tűnik fontosnak, de könnyen bonyodalmak adódhatnak. A hibának aztán nagy lehet az ára.”</a:t>
            </a:r>
          </a:p>
        </p:txBody>
      </p:sp>
    </p:spTree>
    <p:extLst>
      <p:ext uri="{BB962C8B-B14F-4D97-AF65-F5344CB8AC3E}">
        <p14:creationId xmlns:p14="http://schemas.microsoft.com/office/powerpoint/2010/main" val="3485272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hu-HU" altLang="hu-HU" smtClean="0"/>
              <a:t>Walter Mischel kognitív személyiségelmélete</a:t>
            </a:r>
          </a:p>
        </p:txBody>
      </p:sp>
      <p:sp>
        <p:nvSpPr>
          <p:cNvPr id="105475" name="Rectangle 3"/>
          <p:cNvSpPr>
            <a:spLocks noGrp="1" noChangeArrowheads="1"/>
          </p:cNvSpPr>
          <p:nvPr>
            <p:ph idx="1"/>
          </p:nvPr>
        </p:nvSpPr>
        <p:spPr/>
        <p:txBody>
          <a:bodyPr/>
          <a:lstStyle/>
          <a:p>
            <a:pPr eaLnBrk="1" hangingPunct="1"/>
            <a:r>
              <a:rPr lang="hu-HU" altLang="hu-HU" smtClean="0"/>
              <a:t>Walter Mischel a kognitív változók öt osztályát veszi figyelembe. </a:t>
            </a:r>
          </a:p>
          <a:p>
            <a:pPr eaLnBrk="1" hangingPunct="1"/>
            <a:r>
              <a:rPr lang="hu-HU" altLang="hu-HU" smtClean="0"/>
              <a:t>Ezek a személyiség részét képezik, és a külvilági tapasztalatokból (tanulás) származnak. </a:t>
            </a:r>
          </a:p>
          <a:p>
            <a:pPr eaLnBrk="1" hangingPunct="1"/>
            <a:r>
              <a:rPr lang="hu-HU" altLang="hu-HU" smtClean="0"/>
              <a:t>Átveszik a vonások szerepét a személyiség meghatározásában.</a:t>
            </a:r>
          </a:p>
          <a:p>
            <a:pPr eaLnBrk="1" hangingPunct="1"/>
            <a:r>
              <a:rPr lang="hu-HU" altLang="hu-HU" smtClean="0"/>
              <a:t>Kölcsönhatásba lépnek meghatározott helyzetekkel, így határozzák meg a konkrét viselkedést. </a:t>
            </a:r>
          </a:p>
          <a:p>
            <a:pPr eaLnBrk="1" hangingPunct="1">
              <a:lnSpc>
                <a:spcPct val="90000"/>
              </a:lnSpc>
              <a:buFontTx/>
              <a:buNone/>
            </a:pPr>
            <a:endParaRPr lang="hu-HU" altLang="hu-HU" smtClean="0"/>
          </a:p>
        </p:txBody>
      </p:sp>
    </p:spTree>
    <p:extLst>
      <p:ext uri="{BB962C8B-B14F-4D97-AF65-F5344CB8AC3E}">
        <p14:creationId xmlns:p14="http://schemas.microsoft.com/office/powerpoint/2010/main" val="2220500910"/>
      </p:ext>
    </p:extLst>
  </p:cSld>
  <p:clrMapOvr>
    <a:masterClrMapping/>
  </p:clrMapOvr>
  <p:transition>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hu-HU" altLang="hu-HU" smtClean="0"/>
              <a:t>Kognitív változók </a:t>
            </a:r>
          </a:p>
        </p:txBody>
      </p:sp>
      <p:sp>
        <p:nvSpPr>
          <p:cNvPr id="27651" name="Rectangle 3"/>
          <p:cNvSpPr>
            <a:spLocks noGrp="1" noChangeArrowheads="1"/>
          </p:cNvSpPr>
          <p:nvPr>
            <p:ph idx="1"/>
          </p:nvPr>
        </p:nvSpPr>
        <p:spPr/>
        <p:txBody>
          <a:bodyPr/>
          <a:lstStyle/>
          <a:p>
            <a:pPr marL="0" indent="0">
              <a:lnSpc>
                <a:spcPct val="80000"/>
              </a:lnSpc>
              <a:buNone/>
              <a:defRPr/>
            </a:pPr>
            <a:endParaRPr lang="hu-HU" altLang="hu-HU" dirty="0" smtClean="0"/>
          </a:p>
          <a:p>
            <a:pPr marL="514350" indent="-514350">
              <a:lnSpc>
                <a:spcPct val="80000"/>
              </a:lnSpc>
              <a:buFontTx/>
              <a:buAutoNum type="arabicPeriod"/>
              <a:defRPr/>
            </a:pPr>
            <a:r>
              <a:rPr lang="hu-HU" altLang="hu-HU" dirty="0" smtClean="0"/>
              <a:t>A </a:t>
            </a:r>
            <a:r>
              <a:rPr lang="hu-HU" altLang="hu-HU" b="1" dirty="0" smtClean="0"/>
              <a:t>személyiség kompetenciái:</a:t>
            </a:r>
            <a:r>
              <a:rPr lang="hu-HU" altLang="hu-HU" dirty="0" smtClean="0"/>
              <a:t> készségek, problémamegoldó stratégiák, amelyek segítségével a világot értelmezzük és befolyásoljuk. </a:t>
            </a:r>
          </a:p>
          <a:p>
            <a:pPr marL="0" indent="0">
              <a:lnSpc>
                <a:spcPct val="80000"/>
              </a:lnSpc>
              <a:buNone/>
              <a:defRPr/>
            </a:pPr>
            <a:endParaRPr lang="hu-HU" altLang="hu-HU" dirty="0" smtClean="0"/>
          </a:p>
          <a:p>
            <a:pPr marL="0" indent="0">
              <a:lnSpc>
                <a:spcPct val="80000"/>
              </a:lnSpc>
              <a:buNone/>
              <a:defRPr/>
            </a:pPr>
            <a:r>
              <a:rPr lang="hu-HU" altLang="hu-HU" dirty="0" smtClean="0">
                <a:solidFill>
                  <a:srgbClr val="FF0000"/>
                </a:solidFill>
              </a:rPr>
              <a:t>Mire vagyunk képesek?</a:t>
            </a:r>
          </a:p>
        </p:txBody>
      </p:sp>
    </p:spTree>
    <p:extLst>
      <p:ext uri="{BB962C8B-B14F-4D97-AF65-F5344CB8AC3E}">
        <p14:creationId xmlns:p14="http://schemas.microsoft.com/office/powerpoint/2010/main" val="41719403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1000"/>
                                        <p:tgtEl>
                                          <p:spTgt spid="27650"/>
                                        </p:tgtEl>
                                      </p:cBhvr>
                                    </p:animEffect>
                                    <p:anim calcmode="lin" valueType="num">
                                      <p:cBhvr>
                                        <p:cTn id="8" dur="1000" fill="hold"/>
                                        <p:tgtEl>
                                          <p:spTgt spid="27650"/>
                                        </p:tgtEl>
                                        <p:attrNameLst>
                                          <p:attrName>ppt_x</p:attrName>
                                        </p:attrNameLst>
                                      </p:cBhvr>
                                      <p:tavLst>
                                        <p:tav tm="0">
                                          <p:val>
                                            <p:strVal val="#ppt_x"/>
                                          </p:val>
                                        </p:tav>
                                        <p:tav tm="100000">
                                          <p:val>
                                            <p:strVal val="#ppt_x"/>
                                          </p:val>
                                        </p:tav>
                                      </p:tavLst>
                                    </p:anim>
                                    <p:anim calcmode="lin" valueType="num">
                                      <p:cBhvr>
                                        <p:cTn id="9" dur="898" decel="100000" fill="hold"/>
                                        <p:tgtEl>
                                          <p:spTgt spid="2765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765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7651">
                                            <p:txEl>
                                              <p:pRg st="1" end="1"/>
                                            </p:txEl>
                                          </p:spTgt>
                                        </p:tgtEl>
                                        <p:attrNameLst>
                                          <p:attrName>style.visibility</p:attrName>
                                        </p:attrNameLst>
                                      </p:cBhvr>
                                      <p:to>
                                        <p:strVal val="visible"/>
                                      </p:to>
                                    </p:set>
                                    <p:animEffect transition="in" filter="fade">
                                      <p:cBhvr>
                                        <p:cTn id="15" dur="1000"/>
                                        <p:tgtEl>
                                          <p:spTgt spid="27651">
                                            <p:txEl>
                                              <p:pRg st="1" end="1"/>
                                            </p:txEl>
                                          </p:spTgt>
                                        </p:tgtEl>
                                      </p:cBhvr>
                                    </p:animEffect>
                                    <p:anim calcmode="lin" valueType="num">
                                      <p:cBhvr>
                                        <p:cTn id="16"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765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765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7651">
                                            <p:txEl>
                                              <p:pRg st="3" end="3"/>
                                            </p:txEl>
                                          </p:spTgt>
                                        </p:tgtEl>
                                        <p:attrNameLst>
                                          <p:attrName>style.visibility</p:attrName>
                                        </p:attrNameLst>
                                      </p:cBhvr>
                                      <p:to>
                                        <p:strVal val="visible"/>
                                      </p:to>
                                    </p:set>
                                    <p:animEffect transition="in" filter="fade">
                                      <p:cBhvr>
                                        <p:cTn id="23" dur="1000"/>
                                        <p:tgtEl>
                                          <p:spTgt spid="27651">
                                            <p:txEl>
                                              <p:pRg st="3" end="3"/>
                                            </p:txEl>
                                          </p:spTgt>
                                        </p:tgtEl>
                                      </p:cBhvr>
                                    </p:animEffect>
                                    <p:anim calcmode="lin" valueType="num">
                                      <p:cBhvr>
                                        <p:cTn id="24" dur="10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7651">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7651">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hu-HU" altLang="hu-HU" smtClean="0"/>
              <a:t>Kognitív változók </a:t>
            </a:r>
          </a:p>
        </p:txBody>
      </p:sp>
      <p:sp>
        <p:nvSpPr>
          <p:cNvPr id="37891" name="Rectangle 3"/>
          <p:cNvSpPr>
            <a:spLocks noGrp="1" noChangeArrowheads="1"/>
          </p:cNvSpPr>
          <p:nvPr>
            <p:ph idx="1"/>
          </p:nvPr>
        </p:nvSpPr>
        <p:spPr/>
        <p:txBody>
          <a:bodyPr/>
          <a:lstStyle/>
          <a:p>
            <a:pPr marL="0" indent="0">
              <a:lnSpc>
                <a:spcPct val="80000"/>
              </a:lnSpc>
              <a:buNone/>
              <a:defRPr/>
            </a:pPr>
            <a:endParaRPr lang="hu-HU" altLang="hu-HU" dirty="0" smtClean="0"/>
          </a:p>
          <a:p>
            <a:pPr marL="0" indent="0">
              <a:lnSpc>
                <a:spcPct val="80000"/>
              </a:lnSpc>
              <a:buNone/>
              <a:defRPr/>
            </a:pPr>
            <a:r>
              <a:rPr lang="hu-HU" altLang="hu-HU" dirty="0" smtClean="0"/>
              <a:t>2. A </a:t>
            </a:r>
            <a:r>
              <a:rPr lang="hu-HU" altLang="hu-HU" b="1" dirty="0" smtClean="0"/>
              <a:t>kódolási stratégiák</a:t>
            </a:r>
            <a:r>
              <a:rPr lang="hu-HU" altLang="hu-HU" dirty="0" smtClean="0"/>
              <a:t> és személyes konstrukciók, amik nem mások, mint a világnak az ember által létrehozott egyedi értelmezései. </a:t>
            </a:r>
          </a:p>
          <a:p>
            <a:pPr marL="0" indent="0">
              <a:lnSpc>
                <a:spcPct val="80000"/>
              </a:lnSpc>
              <a:buNone/>
              <a:defRPr/>
            </a:pPr>
            <a:r>
              <a:rPr lang="hu-HU" altLang="hu-HU" dirty="0" smtClean="0">
                <a:solidFill>
                  <a:srgbClr val="FF0000"/>
                </a:solidFill>
              </a:rPr>
              <a:t>Milyennek látjuk a helyzetet? </a:t>
            </a:r>
          </a:p>
          <a:p>
            <a:pPr marL="0" indent="0">
              <a:lnSpc>
                <a:spcPct val="80000"/>
              </a:lnSpc>
              <a:buNone/>
              <a:defRPr/>
            </a:pPr>
            <a:r>
              <a:rPr lang="hu-HU" altLang="hu-HU" dirty="0" smtClean="0"/>
              <a:t>hogyan szelektáljuk a rendelkezésre álló információt, hogyan csoportosítjuk, kódoljuk az eseményeket.</a:t>
            </a:r>
          </a:p>
          <a:p>
            <a:pPr eaLnBrk="1" hangingPunct="1">
              <a:defRPr/>
            </a:pPr>
            <a:endParaRPr lang="hu-HU" altLang="hu-HU" dirty="0"/>
          </a:p>
        </p:txBody>
      </p:sp>
    </p:spTree>
    <p:extLst>
      <p:ext uri="{BB962C8B-B14F-4D97-AF65-F5344CB8AC3E}">
        <p14:creationId xmlns:p14="http://schemas.microsoft.com/office/powerpoint/2010/main" val="29826823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hu-HU" altLang="hu-HU" smtClean="0"/>
              <a:t>Kognitív változók </a:t>
            </a:r>
          </a:p>
        </p:txBody>
      </p:sp>
      <p:sp>
        <p:nvSpPr>
          <p:cNvPr id="45059" name="Rectangle 3"/>
          <p:cNvSpPr>
            <a:spLocks noGrp="1" noChangeArrowheads="1"/>
          </p:cNvSpPr>
          <p:nvPr>
            <p:ph idx="1"/>
          </p:nvPr>
        </p:nvSpPr>
        <p:spPr/>
        <p:txBody>
          <a:bodyPr/>
          <a:lstStyle/>
          <a:p>
            <a:pPr marL="0" indent="0">
              <a:buNone/>
              <a:defRPr/>
            </a:pPr>
            <a:r>
              <a:rPr lang="hu-HU" altLang="hu-HU" b="1" dirty="0" smtClean="0"/>
              <a:t>3. A személy elvárásai</a:t>
            </a:r>
            <a:endParaRPr lang="hu-HU" altLang="hu-HU" dirty="0" smtClean="0"/>
          </a:p>
          <a:p>
            <a:pPr marL="0" indent="0">
              <a:buNone/>
              <a:defRPr/>
            </a:pPr>
            <a:r>
              <a:rPr lang="hu-HU" altLang="hu-HU" dirty="0" smtClean="0"/>
              <a:t>Feltevés arról, hogy egy eseményt milyen másik esemény fog követni, mi fog történni utána.</a:t>
            </a:r>
          </a:p>
          <a:p>
            <a:pPr marL="0" indent="0">
              <a:buNone/>
              <a:defRPr/>
            </a:pPr>
            <a:r>
              <a:rPr lang="hu-HU" altLang="hu-HU" b="1" dirty="0" smtClean="0"/>
              <a:t>4. Szubjektív érték</a:t>
            </a:r>
            <a:endParaRPr lang="hu-HU" altLang="hu-HU" dirty="0" smtClean="0"/>
          </a:p>
          <a:p>
            <a:pPr marL="0" indent="0">
              <a:buNone/>
              <a:defRPr/>
            </a:pPr>
            <a:r>
              <a:rPr lang="hu-HU" altLang="hu-HU" dirty="0" smtClean="0"/>
              <a:t>Különböző emberek különböző értéket tulajdoníthatnak viselkedés ugyanolyan eredménynek is.</a:t>
            </a:r>
          </a:p>
          <a:p>
            <a:pPr eaLnBrk="1" hangingPunct="1">
              <a:defRPr/>
            </a:pPr>
            <a:endParaRPr lang="hu-HU" altLang="hu-HU" dirty="0" smtClean="0"/>
          </a:p>
        </p:txBody>
      </p:sp>
    </p:spTree>
    <p:extLst>
      <p:ext uri="{BB962C8B-B14F-4D97-AF65-F5344CB8AC3E}">
        <p14:creationId xmlns:p14="http://schemas.microsoft.com/office/powerpoint/2010/main" val="20791483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1000"/>
                                        <p:tgtEl>
                                          <p:spTgt spid="45059">
                                            <p:txEl>
                                              <p:pRg st="0" end="0"/>
                                            </p:txEl>
                                          </p:spTgt>
                                        </p:tgtEl>
                                      </p:cBhvr>
                                    </p:animEffect>
                                    <p:anim calcmode="lin" valueType="num">
                                      <p:cBhvr>
                                        <p:cTn id="8"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0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45059">
                                            <p:txEl>
                                              <p:pRg st="1" end="1"/>
                                            </p:txEl>
                                          </p:spTgt>
                                        </p:tgtEl>
                                        <p:attrNameLst>
                                          <p:attrName>style.visibility</p:attrName>
                                        </p:attrNameLst>
                                      </p:cBhvr>
                                      <p:to>
                                        <p:strVal val="visible"/>
                                      </p:to>
                                    </p:set>
                                    <p:animEffect transition="in" filter="fade">
                                      <p:cBhvr>
                                        <p:cTn id="14" dur="1000"/>
                                        <p:tgtEl>
                                          <p:spTgt spid="45059">
                                            <p:txEl>
                                              <p:pRg st="1" end="1"/>
                                            </p:txEl>
                                          </p:spTgt>
                                        </p:tgtEl>
                                      </p:cBhvr>
                                    </p:animEffect>
                                    <p:anim calcmode="lin" valueType="num">
                                      <p:cBhvr>
                                        <p:cTn id="15" dur="10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5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45059">
                                            <p:txEl>
                                              <p:pRg st="2" end="2"/>
                                            </p:txEl>
                                          </p:spTgt>
                                        </p:tgtEl>
                                        <p:attrNameLst>
                                          <p:attrName>style.visibility</p:attrName>
                                        </p:attrNameLst>
                                      </p:cBhvr>
                                      <p:to>
                                        <p:strVal val="visible"/>
                                      </p:to>
                                    </p:set>
                                    <p:animEffect transition="in" filter="fade">
                                      <p:cBhvr>
                                        <p:cTn id="21" dur="1000"/>
                                        <p:tgtEl>
                                          <p:spTgt spid="45059">
                                            <p:txEl>
                                              <p:pRg st="2" end="2"/>
                                            </p:txEl>
                                          </p:spTgt>
                                        </p:tgtEl>
                                      </p:cBhvr>
                                    </p:animEffect>
                                    <p:anim calcmode="lin" valueType="num">
                                      <p:cBhvr>
                                        <p:cTn id="22" dur="10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50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iterate type="lt">
                                    <p:tmPct val="10000"/>
                                  </p:iterate>
                                  <p:childTnLst>
                                    <p:set>
                                      <p:cBhvr>
                                        <p:cTn id="27" dur="1" fill="hold">
                                          <p:stCondLst>
                                            <p:cond delay="0"/>
                                          </p:stCondLst>
                                        </p:cTn>
                                        <p:tgtEl>
                                          <p:spTgt spid="45059">
                                            <p:txEl>
                                              <p:pRg st="3" end="3"/>
                                            </p:txEl>
                                          </p:spTgt>
                                        </p:tgtEl>
                                        <p:attrNameLst>
                                          <p:attrName>style.visibility</p:attrName>
                                        </p:attrNameLst>
                                      </p:cBhvr>
                                      <p:to>
                                        <p:strVal val="visible"/>
                                      </p:to>
                                    </p:set>
                                    <p:animEffect transition="in" filter="fade">
                                      <p:cBhvr>
                                        <p:cTn id="28" dur="1000"/>
                                        <p:tgtEl>
                                          <p:spTgt spid="45059">
                                            <p:txEl>
                                              <p:pRg st="3" end="3"/>
                                            </p:txEl>
                                          </p:spTgt>
                                        </p:tgtEl>
                                      </p:cBhvr>
                                    </p:animEffect>
                                    <p:anim calcmode="lin" valueType="num">
                                      <p:cBhvr>
                                        <p:cTn id="29" dur="10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50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919288" y="238125"/>
            <a:ext cx="8229600" cy="1143000"/>
          </a:xfrm>
        </p:spPr>
        <p:txBody>
          <a:bodyPr/>
          <a:lstStyle/>
          <a:p>
            <a:pPr eaLnBrk="1" hangingPunct="1"/>
            <a:r>
              <a:rPr lang="hu-HU" altLang="hu-HU" smtClean="0"/>
              <a:t>Kognitív változók </a:t>
            </a:r>
          </a:p>
        </p:txBody>
      </p:sp>
      <p:sp>
        <p:nvSpPr>
          <p:cNvPr id="63491" name="Rectangle 3"/>
          <p:cNvSpPr>
            <a:spLocks noGrp="1" noChangeArrowheads="1"/>
          </p:cNvSpPr>
          <p:nvPr>
            <p:ph idx="1"/>
          </p:nvPr>
        </p:nvSpPr>
        <p:spPr/>
        <p:txBody>
          <a:bodyPr/>
          <a:lstStyle/>
          <a:p>
            <a:pPr marL="0" indent="0">
              <a:buNone/>
            </a:pPr>
            <a:r>
              <a:rPr lang="hu-HU" altLang="hu-HU" b="1"/>
              <a:t>5. Önszabályozó rendszerek</a:t>
            </a:r>
            <a:r>
              <a:rPr lang="hu-HU" altLang="hu-HU"/>
              <a:t> és tervek. </a:t>
            </a:r>
          </a:p>
          <a:p>
            <a:pPr marL="0" indent="0">
              <a:buNone/>
            </a:pPr>
            <a:r>
              <a:rPr lang="hu-HU" altLang="hu-HU"/>
              <a:t>Célok, tervek: Hogyan érhetjük el a céljainkat, milyen viselkedéses szabályokat, normákat fogadunk el, mennyire vagyunk képesek reális terveket kidolgozni </a:t>
            </a:r>
          </a:p>
          <a:p>
            <a:pPr marL="0" indent="0">
              <a:buNone/>
            </a:pPr>
            <a:endParaRPr lang="hu-HU" altLang="hu-HU"/>
          </a:p>
        </p:txBody>
      </p:sp>
    </p:spTree>
    <p:extLst>
      <p:ext uri="{BB962C8B-B14F-4D97-AF65-F5344CB8AC3E}">
        <p14:creationId xmlns:p14="http://schemas.microsoft.com/office/powerpoint/2010/main" val="375870674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1000" fill="hold"/>
                                        <p:tgtEl>
                                          <p:spTgt spid="63490"/>
                                        </p:tgtEl>
                                        <p:attrNameLst>
                                          <p:attrName>ppt_x</p:attrName>
                                        </p:attrNameLst>
                                      </p:cBhvr>
                                      <p:tavLst>
                                        <p:tav tm="0">
                                          <p:val>
                                            <p:strVal val="#ppt_x-.2"/>
                                          </p:val>
                                        </p:tav>
                                        <p:tav tm="100000">
                                          <p:val>
                                            <p:strVal val="#ppt_x"/>
                                          </p:val>
                                        </p:tav>
                                      </p:tavLst>
                                    </p:anim>
                                    <p:anim calcmode="lin" valueType="num">
                                      <p:cBhvr>
                                        <p:cTn id="8" dur="1000" fill="hold"/>
                                        <p:tgtEl>
                                          <p:spTgt spid="634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634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3491">
                                            <p:txEl>
                                              <p:pRg st="0" end="0"/>
                                            </p:txEl>
                                          </p:spTgt>
                                        </p:tgtEl>
                                        <p:attrNameLst>
                                          <p:attrName>style.visibility</p:attrName>
                                        </p:attrNameLst>
                                      </p:cBhvr>
                                      <p:to>
                                        <p:strVal val="visible"/>
                                      </p:to>
                                    </p:set>
                                    <p:animEffect transition="in" filter="fade">
                                      <p:cBhvr>
                                        <p:cTn id="14" dur="500"/>
                                        <p:tgtEl>
                                          <p:spTgt spid="63491">
                                            <p:txEl>
                                              <p:pRg st="0" end="0"/>
                                            </p:txEl>
                                          </p:spTgt>
                                        </p:tgtEl>
                                      </p:cBhvr>
                                    </p:animEffect>
                                    <p:anim calcmode="lin" valueType="num">
                                      <p:cBhvr>
                                        <p:cTn id="15" dur="500" fill="hold"/>
                                        <p:tgtEl>
                                          <p:spTgt spid="634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34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3491">
                                            <p:txEl>
                                              <p:pRg st="1" end="1"/>
                                            </p:txEl>
                                          </p:spTgt>
                                        </p:tgtEl>
                                        <p:attrNameLst>
                                          <p:attrName>style.visibility</p:attrName>
                                        </p:attrNameLst>
                                      </p:cBhvr>
                                      <p:to>
                                        <p:strVal val="visible"/>
                                      </p:to>
                                    </p:set>
                                    <p:animEffect transition="in" filter="fade">
                                      <p:cBhvr>
                                        <p:cTn id="21" dur="500"/>
                                        <p:tgtEl>
                                          <p:spTgt spid="63491">
                                            <p:txEl>
                                              <p:pRg st="1" end="1"/>
                                            </p:txEl>
                                          </p:spTgt>
                                        </p:tgtEl>
                                      </p:cBhvr>
                                    </p:animEffect>
                                    <p:anim calcmode="lin" valueType="num">
                                      <p:cBhvr>
                                        <p:cTn id="22" dur="500" fill="hold"/>
                                        <p:tgtEl>
                                          <p:spTgt spid="634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3491">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hu-HU" altLang="hu-HU" smtClean="0"/>
              <a:t>Összegzés </a:t>
            </a:r>
          </a:p>
        </p:txBody>
      </p:sp>
      <p:sp>
        <p:nvSpPr>
          <p:cNvPr id="77827" name="Rectangle 3"/>
          <p:cNvSpPr>
            <a:spLocks noGrp="1" noChangeArrowheads="1"/>
          </p:cNvSpPr>
          <p:nvPr>
            <p:ph idx="1"/>
          </p:nvPr>
        </p:nvSpPr>
        <p:spPr/>
        <p:txBody>
          <a:bodyPr/>
          <a:lstStyle/>
          <a:p>
            <a:pPr marL="0" indent="0">
              <a:buNone/>
              <a:defRPr/>
            </a:pPr>
            <a:r>
              <a:rPr lang="hu-HU" altLang="hu-HU" dirty="0" smtClean="0"/>
              <a:t>A viselkedés alapjai: </a:t>
            </a:r>
          </a:p>
          <a:p>
            <a:pPr eaLnBrk="1" hangingPunct="1">
              <a:defRPr/>
            </a:pPr>
            <a:r>
              <a:rPr lang="hu-HU" altLang="hu-HU" dirty="0" smtClean="0"/>
              <a:t>Hogyan kezeli és dolgozza fel az információt</a:t>
            </a:r>
          </a:p>
          <a:p>
            <a:pPr eaLnBrk="1" hangingPunct="1">
              <a:defRPr/>
            </a:pPr>
            <a:r>
              <a:rPr lang="hu-HU" altLang="hu-HU" dirty="0" smtClean="0"/>
              <a:t>Legtöbb döntés nem tudatos </a:t>
            </a:r>
          </a:p>
          <a:p>
            <a:pPr marL="0" indent="0">
              <a:buNone/>
              <a:defRPr/>
            </a:pPr>
            <a:r>
              <a:rPr lang="hu-HU" altLang="hu-HU" dirty="0" smtClean="0"/>
              <a:t>– mentális szerveződések </a:t>
            </a:r>
          </a:p>
          <a:p>
            <a:pPr marL="0" indent="0">
              <a:buNone/>
              <a:defRPr/>
            </a:pPr>
            <a:r>
              <a:rPr lang="hu-HU" altLang="hu-HU" dirty="0" smtClean="0"/>
              <a:t>– döntéshozatali folyamatok alkalmazása</a:t>
            </a:r>
          </a:p>
          <a:p>
            <a:pPr eaLnBrk="1" hangingPunct="1">
              <a:defRPr/>
            </a:pPr>
            <a:r>
              <a:rPr lang="hu-HU" altLang="hu-HU" dirty="0" smtClean="0"/>
              <a:t>Célorientáltság</a:t>
            </a:r>
          </a:p>
          <a:p>
            <a:pPr marL="0" indent="0">
              <a:buNone/>
              <a:defRPr/>
            </a:pPr>
            <a:r>
              <a:rPr lang="hu-HU" altLang="hu-HU" dirty="0" smtClean="0"/>
              <a:t> - a cél reprezentációja - közelítése</a:t>
            </a:r>
          </a:p>
          <a:p>
            <a:pPr eaLnBrk="1" hangingPunct="1">
              <a:buFontTx/>
              <a:buChar char="-"/>
              <a:defRPr/>
            </a:pPr>
            <a:endParaRPr lang="hu-HU" altLang="hu-HU" dirty="0" smtClean="0"/>
          </a:p>
          <a:p>
            <a:pPr eaLnBrk="1" hangingPunct="1">
              <a:defRPr/>
            </a:pPr>
            <a:endParaRPr lang="hu-HU" altLang="hu-HU" dirty="0" smtClean="0"/>
          </a:p>
          <a:p>
            <a:pPr eaLnBrk="1" hangingPunct="1">
              <a:defRPr/>
            </a:pPr>
            <a:endParaRPr lang="hu-HU" altLang="hu-HU" dirty="0" smtClean="0"/>
          </a:p>
        </p:txBody>
      </p:sp>
    </p:spTree>
    <p:extLst>
      <p:ext uri="{BB962C8B-B14F-4D97-AF65-F5344CB8AC3E}">
        <p14:creationId xmlns:p14="http://schemas.microsoft.com/office/powerpoint/2010/main" val="18314541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p:tgtEl>
                                          <p:spTgt spid="77826"/>
                                        </p:tgtEl>
                                      </p:cBhvr>
                                    </p:animEffect>
                                    <p:animScale>
                                      <p:cBhvr>
                                        <p:cTn id="7" dur="250" autoRev="1" fill="hold"/>
                                        <p:tgtEl>
                                          <p:spTgt spid="778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r>
              <a:rPr lang="hu-HU" sz="4000" b="1" dirty="0"/>
              <a:t>A kognitív pszichológia gazdasági jelentősége</a:t>
            </a:r>
          </a:p>
        </p:txBody>
      </p:sp>
      <p:sp>
        <p:nvSpPr>
          <p:cNvPr id="110595" name="Rectangle 3"/>
          <p:cNvSpPr>
            <a:spLocks noGrp="1" noChangeArrowheads="1"/>
          </p:cNvSpPr>
          <p:nvPr>
            <p:ph idx="1"/>
          </p:nvPr>
        </p:nvSpPr>
        <p:spPr/>
        <p:txBody>
          <a:bodyPr/>
          <a:lstStyle/>
          <a:p>
            <a:pPr>
              <a:lnSpc>
                <a:spcPct val="90000"/>
              </a:lnSpc>
            </a:pPr>
            <a:r>
              <a:rPr lang="hu-HU" dirty="0"/>
              <a:t>Herbert Simon (1978 Nobel-emlékdíj)</a:t>
            </a:r>
          </a:p>
          <a:p>
            <a:pPr>
              <a:lnSpc>
                <a:spcPct val="90000"/>
              </a:lnSpc>
            </a:pPr>
            <a:r>
              <a:rPr lang="hu-HU" dirty="0" err="1"/>
              <a:t>Tversky</a:t>
            </a:r>
            <a:r>
              <a:rPr lang="hu-HU" dirty="0"/>
              <a:t> &amp; </a:t>
            </a:r>
            <a:r>
              <a:rPr lang="hu-HU" dirty="0" err="1"/>
              <a:t>Kahneman</a:t>
            </a:r>
            <a:r>
              <a:rPr lang="hu-HU" dirty="0"/>
              <a:t> (2001 Nobel-emlékdíj)</a:t>
            </a:r>
          </a:p>
          <a:p>
            <a:pPr marL="457200" lvl="1" indent="0">
              <a:buNone/>
            </a:pPr>
            <a:endParaRPr lang="hu-HU" dirty="0"/>
          </a:p>
          <a:p>
            <a:pPr marL="57150" indent="0">
              <a:buNone/>
            </a:pPr>
            <a:r>
              <a:rPr lang="hu-HU" dirty="0"/>
              <a:t>Heurisztika</a:t>
            </a:r>
            <a:r>
              <a:rPr lang="en-GB" dirty="0"/>
              <a:t>:</a:t>
            </a:r>
            <a:r>
              <a:rPr lang="hu-HU" dirty="0"/>
              <a:t> </a:t>
            </a:r>
            <a:r>
              <a:rPr lang="hu-HU" i="1" dirty="0"/>
              <a:t>mentális döntési eljárás, mely nem feltétlen az optimális megoldást ad, de takarékos a mentális erőforrásokkal</a:t>
            </a:r>
            <a:r>
              <a:rPr lang="en-GB" i="1" dirty="0"/>
              <a:t>.</a:t>
            </a:r>
          </a:p>
          <a:p>
            <a:pPr marL="57150" indent="0">
              <a:buNone/>
            </a:pPr>
            <a:r>
              <a:rPr lang="hu-HU" dirty="0"/>
              <a:t>Elérhetőségi heurisztika: </a:t>
            </a:r>
            <a:r>
              <a:rPr lang="hu-HU" i="1" dirty="0"/>
              <a:t>olyan heurisztika, mely az áttekinthetetlenül nagy halmazok közül azt becsli nagyobbnak, melynek elemeit könnyebb felidézni. </a:t>
            </a:r>
          </a:p>
          <a:p>
            <a:pPr marL="57150" indent="0">
              <a:buNone/>
            </a:pPr>
            <a:endParaRPr lang="hu-HU" i="1" dirty="0"/>
          </a:p>
        </p:txBody>
      </p:sp>
    </p:spTree>
    <p:extLst>
      <p:ext uri="{BB962C8B-B14F-4D97-AF65-F5344CB8AC3E}">
        <p14:creationId xmlns:p14="http://schemas.microsoft.com/office/powerpoint/2010/main" val="3515973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hu-HU"/>
              <a:t>Elérhetőségi heurisztika</a:t>
            </a:r>
          </a:p>
        </p:txBody>
      </p:sp>
      <p:sp>
        <p:nvSpPr>
          <p:cNvPr id="112643" name="Rectangle 3"/>
          <p:cNvSpPr>
            <a:spLocks noGrp="1" noChangeArrowheads="1"/>
          </p:cNvSpPr>
          <p:nvPr>
            <p:ph idx="1"/>
          </p:nvPr>
        </p:nvSpPr>
        <p:spPr/>
        <p:txBody>
          <a:bodyPr/>
          <a:lstStyle/>
          <a:p>
            <a:pPr marL="0" indent="0">
              <a:buNone/>
            </a:pPr>
            <a:r>
              <a:rPr lang="hu-HU" dirty="0" err="1"/>
              <a:t>Tversky</a:t>
            </a:r>
            <a:r>
              <a:rPr lang="hu-HU" dirty="0"/>
              <a:t> – </a:t>
            </a:r>
            <a:r>
              <a:rPr lang="hu-HU" dirty="0" err="1"/>
              <a:t>Kahneman</a:t>
            </a:r>
            <a:r>
              <a:rPr lang="hu-HU" dirty="0"/>
              <a:t> (1972)</a:t>
            </a:r>
          </a:p>
          <a:p>
            <a:pPr marL="0" indent="0">
              <a:buNone/>
            </a:pPr>
            <a:r>
              <a:rPr lang="hu-HU" dirty="0"/>
              <a:t>valószínűségek/gyakoriságok becslése </a:t>
            </a:r>
          </a:p>
          <a:p>
            <a:pPr>
              <a:buFontTx/>
              <a:buNone/>
            </a:pPr>
            <a:endParaRPr lang="hu-HU" sz="2400" dirty="0"/>
          </a:p>
          <a:p>
            <a:pPr>
              <a:buFontTx/>
              <a:buNone/>
            </a:pPr>
            <a:r>
              <a:rPr lang="hu-HU" sz="2400" dirty="0"/>
              <a:t>„Tekintsük az </a:t>
            </a:r>
            <a:r>
              <a:rPr lang="hu-HU" sz="2400" i="1" dirty="0"/>
              <a:t>R</a:t>
            </a:r>
            <a:r>
              <a:rPr lang="hu-HU" sz="2400" dirty="0"/>
              <a:t> betűt!</a:t>
            </a:r>
          </a:p>
          <a:p>
            <a:pPr>
              <a:buFontTx/>
              <a:buNone/>
            </a:pPr>
            <a:r>
              <a:rPr lang="hu-HU" sz="2400" dirty="0"/>
              <a:t>Hol fordul elő valószínűbben az </a:t>
            </a:r>
            <a:r>
              <a:rPr lang="hu-HU" sz="2400" i="1" dirty="0"/>
              <a:t>R</a:t>
            </a:r>
            <a:r>
              <a:rPr lang="hu-HU" sz="2400" dirty="0"/>
              <a:t> betű?</a:t>
            </a:r>
          </a:p>
          <a:p>
            <a:pPr>
              <a:buFontTx/>
              <a:buNone/>
            </a:pPr>
            <a:r>
              <a:rPr lang="hu-HU" sz="2400" dirty="0"/>
              <a:t>	_ a szó első betűjeként. </a:t>
            </a:r>
          </a:p>
          <a:p>
            <a:pPr>
              <a:buFontTx/>
              <a:buNone/>
            </a:pPr>
            <a:r>
              <a:rPr lang="hu-HU" sz="2400" dirty="0"/>
              <a:t>	_ a szó harmadik betűjeként. (jelölje meg az egyiket)</a:t>
            </a:r>
          </a:p>
          <a:p>
            <a:pPr>
              <a:buFontTx/>
              <a:buNone/>
            </a:pPr>
            <a:r>
              <a:rPr lang="hu-HU" sz="2400" dirty="0"/>
              <a:t>Szerintem a két lehetőség gyakoriságának aránya _:1”</a:t>
            </a:r>
          </a:p>
          <a:p>
            <a:pPr algn="ctr">
              <a:buFontTx/>
              <a:buNone/>
            </a:pPr>
            <a:r>
              <a:rPr lang="hu-HU" dirty="0"/>
              <a:t> (</a:t>
            </a:r>
            <a:r>
              <a:rPr lang="hu-HU" i="1" dirty="0"/>
              <a:t>K</a:t>
            </a:r>
            <a:r>
              <a:rPr lang="hu-HU" dirty="0"/>
              <a:t>, </a:t>
            </a:r>
            <a:r>
              <a:rPr lang="hu-HU" i="1" dirty="0"/>
              <a:t>L</a:t>
            </a:r>
            <a:r>
              <a:rPr lang="hu-HU" dirty="0"/>
              <a:t>, </a:t>
            </a:r>
            <a:r>
              <a:rPr lang="hu-HU" i="1" dirty="0"/>
              <a:t>N</a:t>
            </a:r>
            <a:r>
              <a:rPr lang="hu-HU" dirty="0"/>
              <a:t>, </a:t>
            </a:r>
            <a:r>
              <a:rPr lang="hu-HU" i="1" dirty="0"/>
              <a:t>R</a:t>
            </a:r>
            <a:r>
              <a:rPr lang="hu-HU" dirty="0"/>
              <a:t>, </a:t>
            </a:r>
            <a:r>
              <a:rPr lang="hu-HU" i="1" dirty="0"/>
              <a:t>V</a:t>
            </a:r>
            <a:r>
              <a:rPr lang="hu-HU" dirty="0"/>
              <a:t>)</a:t>
            </a:r>
          </a:p>
          <a:p>
            <a:endParaRPr lang="hu-HU" dirty="0"/>
          </a:p>
        </p:txBody>
      </p:sp>
    </p:spTree>
    <p:extLst>
      <p:ext uri="{BB962C8B-B14F-4D97-AF65-F5344CB8AC3E}">
        <p14:creationId xmlns:p14="http://schemas.microsoft.com/office/powerpoint/2010/main" val="895552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hu-HU" b="1" dirty="0"/>
              <a:t>Korlátok és erősségek</a:t>
            </a:r>
          </a:p>
        </p:txBody>
      </p:sp>
      <p:sp>
        <p:nvSpPr>
          <p:cNvPr id="115715" name="Rectangle 3"/>
          <p:cNvSpPr>
            <a:spLocks noGrp="1" noChangeArrowheads="1"/>
          </p:cNvSpPr>
          <p:nvPr>
            <p:ph idx="1"/>
          </p:nvPr>
        </p:nvSpPr>
        <p:spPr/>
        <p:txBody>
          <a:bodyPr/>
          <a:lstStyle/>
          <a:p>
            <a:pPr>
              <a:buFontTx/>
              <a:buNone/>
            </a:pPr>
            <a:r>
              <a:rPr lang="hu-HU" dirty="0"/>
              <a:t>+ tudományos szempontból ma a legerősebb irányzat</a:t>
            </a:r>
          </a:p>
          <a:p>
            <a:pPr>
              <a:buFontTx/>
              <a:buNone/>
            </a:pPr>
            <a:r>
              <a:rPr lang="hu-HU" dirty="0"/>
              <a:t>+ precíz fogalomalkotás</a:t>
            </a:r>
          </a:p>
          <a:p>
            <a:pPr>
              <a:buFontTx/>
              <a:buNone/>
            </a:pPr>
            <a:r>
              <a:rPr lang="hu-HU" dirty="0"/>
              <a:t>+ gyakorlatban könnyen alkalmazható</a:t>
            </a:r>
          </a:p>
          <a:p>
            <a:pPr>
              <a:buFontTx/>
              <a:buNone/>
            </a:pPr>
            <a:r>
              <a:rPr lang="hu-HU" dirty="0"/>
              <a:t>– elmélet és fogalmak arról, ami kísérleti környezetben megragadható</a:t>
            </a:r>
            <a:r>
              <a:rPr lang="en-GB" dirty="0"/>
              <a:t> (</a:t>
            </a:r>
            <a:r>
              <a:rPr lang="hu-HU" dirty="0"/>
              <a:t>kevés tudás az érzelmekről)</a:t>
            </a:r>
          </a:p>
          <a:p>
            <a:pPr>
              <a:buFontTx/>
              <a:buNone/>
            </a:pPr>
            <a:endParaRPr lang="hu-HU" dirty="0"/>
          </a:p>
        </p:txBody>
      </p:sp>
    </p:spTree>
    <p:extLst>
      <p:ext uri="{BB962C8B-B14F-4D97-AF65-F5344CB8AC3E}">
        <p14:creationId xmlns:p14="http://schemas.microsoft.com/office/powerpoint/2010/main" val="982647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p:cNvSpPr>
            <a:spLocks noGrp="1" noChangeArrowheads="1"/>
          </p:cNvSpPr>
          <p:nvPr>
            <p:ph type="title"/>
          </p:nvPr>
        </p:nvSpPr>
        <p:spPr/>
        <p:txBody>
          <a:bodyPr/>
          <a:lstStyle/>
          <a:p>
            <a:pPr eaLnBrk="1" hangingPunct="1"/>
            <a:r>
              <a:rPr lang="hu-HU" altLang="hu-HU" dirty="0" smtClean="0"/>
              <a:t>A kognitív pszichológia…</a:t>
            </a:r>
          </a:p>
        </p:txBody>
      </p:sp>
      <p:sp>
        <p:nvSpPr>
          <p:cNvPr id="63491" name="Rectangle 3"/>
          <p:cNvSpPr>
            <a:spLocks noGrp="1" noChangeArrowheads="1"/>
          </p:cNvSpPr>
          <p:nvPr>
            <p:ph idx="1"/>
          </p:nvPr>
        </p:nvSpPr>
        <p:spPr/>
        <p:txBody>
          <a:bodyPr>
            <a:normAutofit fontScale="92500" lnSpcReduction="10000"/>
          </a:bodyPr>
          <a:lstStyle/>
          <a:p>
            <a:pPr eaLnBrk="1" hangingPunct="1">
              <a:lnSpc>
                <a:spcPct val="80000"/>
              </a:lnSpc>
              <a:defRPr/>
            </a:pPr>
            <a:endParaRPr lang="hu-HU" altLang="hu-HU" dirty="0" smtClean="0"/>
          </a:p>
          <a:p>
            <a:pPr marL="0" indent="0">
              <a:lnSpc>
                <a:spcPct val="80000"/>
              </a:lnSpc>
              <a:buNone/>
              <a:defRPr/>
            </a:pPr>
            <a:r>
              <a:rPr lang="hu-HU" altLang="hu-HU" dirty="0" smtClean="0"/>
              <a:t>…a megismerő folyamatok, a megismerő tevékenység vizsgálatát helyezi kutatása középpontjába.</a:t>
            </a:r>
          </a:p>
          <a:p>
            <a:pPr eaLnBrk="1" hangingPunct="1">
              <a:lnSpc>
                <a:spcPct val="80000"/>
              </a:lnSpc>
              <a:defRPr/>
            </a:pPr>
            <a:endParaRPr lang="hu-HU" altLang="hu-HU" dirty="0" smtClean="0"/>
          </a:p>
          <a:p>
            <a:pPr marL="0" indent="0">
              <a:lnSpc>
                <a:spcPct val="80000"/>
              </a:lnSpc>
              <a:buNone/>
              <a:defRPr/>
            </a:pPr>
            <a:r>
              <a:rPr lang="hu-HU" altLang="hu-HU" dirty="0" smtClean="0"/>
              <a:t>Fő kérdéseik </a:t>
            </a:r>
          </a:p>
          <a:p>
            <a:pPr eaLnBrk="1" hangingPunct="1">
              <a:lnSpc>
                <a:spcPct val="80000"/>
              </a:lnSpc>
              <a:defRPr/>
            </a:pPr>
            <a:r>
              <a:rPr lang="hu-HU" altLang="hu-HU" dirty="0" smtClean="0"/>
              <a:t>az egyén hogyan strukturálja, </a:t>
            </a:r>
          </a:p>
          <a:p>
            <a:pPr eaLnBrk="1" hangingPunct="1">
              <a:lnSpc>
                <a:spcPct val="80000"/>
              </a:lnSpc>
              <a:defRPr/>
            </a:pPr>
            <a:r>
              <a:rPr lang="hu-HU" altLang="hu-HU" dirty="0" smtClean="0"/>
              <a:t>hogyan képezi le tapasztalatait,</a:t>
            </a:r>
          </a:p>
          <a:p>
            <a:pPr eaLnBrk="1" hangingPunct="1">
              <a:lnSpc>
                <a:spcPct val="80000"/>
              </a:lnSpc>
              <a:defRPr/>
            </a:pPr>
            <a:r>
              <a:rPr lang="hu-HU" altLang="hu-HU" dirty="0" smtClean="0"/>
              <a:t>hogyan integrálja, </a:t>
            </a:r>
          </a:p>
          <a:p>
            <a:pPr eaLnBrk="1" hangingPunct="1">
              <a:lnSpc>
                <a:spcPct val="80000"/>
              </a:lnSpc>
              <a:defRPr/>
            </a:pPr>
            <a:r>
              <a:rPr lang="hu-HU" altLang="hu-HU" dirty="0" smtClean="0"/>
              <a:t>rendszerezi a világról, a valóságról szerzett tudását,</a:t>
            </a:r>
          </a:p>
          <a:p>
            <a:pPr eaLnBrk="1" hangingPunct="1">
              <a:lnSpc>
                <a:spcPct val="80000"/>
              </a:lnSpc>
              <a:defRPr/>
            </a:pPr>
            <a:r>
              <a:rPr lang="hu-HU" altLang="hu-HU" dirty="0" smtClean="0"/>
              <a:t>hogyan gondolkodik, </a:t>
            </a:r>
          </a:p>
          <a:p>
            <a:pPr eaLnBrk="1" hangingPunct="1">
              <a:lnSpc>
                <a:spcPct val="80000"/>
              </a:lnSpc>
              <a:defRPr/>
            </a:pPr>
            <a:r>
              <a:rPr lang="hu-HU" altLang="hu-HU" dirty="0" smtClean="0"/>
              <a:t>milyen sémákat használ?</a:t>
            </a:r>
          </a:p>
        </p:txBody>
      </p:sp>
    </p:spTree>
    <p:extLst>
      <p:ext uri="{BB962C8B-B14F-4D97-AF65-F5344CB8AC3E}">
        <p14:creationId xmlns:p14="http://schemas.microsoft.com/office/powerpoint/2010/main" val="3395547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rot="360000">
            <a:off x="4864100" y="3016251"/>
            <a:ext cx="4846638" cy="1598613"/>
          </a:xfrm>
        </p:spPr>
        <p:txBody>
          <a:bodyPr rtlCol="0">
            <a:noAutofit/>
          </a:bodyPr>
          <a:lstStyle/>
          <a:p>
            <a:pPr>
              <a:defRPr/>
            </a:pPr>
            <a:r>
              <a:rPr lang="hu-HU" dirty="0" smtClean="0"/>
              <a:t>Köszönöm a figyelmet!</a:t>
            </a:r>
            <a:endParaRPr lang="hu-HU" dirty="0"/>
          </a:p>
        </p:txBody>
      </p:sp>
      <p:sp>
        <p:nvSpPr>
          <p:cNvPr id="112643" name="Alcím 2"/>
          <p:cNvSpPr>
            <a:spLocks noGrp="1"/>
          </p:cNvSpPr>
          <p:nvPr>
            <p:ph type="subTitle" idx="1"/>
          </p:nvPr>
        </p:nvSpPr>
        <p:spPr>
          <a:xfrm rot="360000">
            <a:off x="4724401" y="4767263"/>
            <a:ext cx="4837113" cy="1039812"/>
          </a:xfrm>
        </p:spPr>
        <p:txBody>
          <a:bodyPr/>
          <a:lstStyle/>
          <a:p>
            <a:pPr eaLnBrk="1" hangingPunct="1"/>
            <a:endParaRPr lang="hu-HU" altLang="hu-HU"/>
          </a:p>
        </p:txBody>
      </p:sp>
    </p:spTree>
    <p:extLst>
      <p:ext uri="{BB962C8B-B14F-4D97-AF65-F5344CB8AC3E}">
        <p14:creationId xmlns:p14="http://schemas.microsoft.com/office/powerpoint/2010/main" val="41523086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p:nvPr>
        </p:nvSpPr>
        <p:spPr>
          <a:xfrm>
            <a:off x="151954" y="5417840"/>
            <a:ext cx="6658279" cy="1440160"/>
          </a:xfrm>
        </p:spPr>
        <p:txBody>
          <a:bodyPr/>
          <a:lstStyle/>
          <a:p>
            <a:r>
              <a:rPr lang="hu-HU" sz="2000" dirty="0"/>
              <a:t>Jelen tananyag </a:t>
            </a:r>
            <a:br>
              <a:rPr lang="hu-HU" sz="2000" dirty="0"/>
            </a:br>
            <a:r>
              <a:rPr lang="hu-HU" sz="2000" dirty="0"/>
              <a:t>a Szegedi Tudományegyetemen készült</a:t>
            </a:r>
            <a:br>
              <a:rPr lang="hu-HU" sz="2000" dirty="0"/>
            </a:br>
            <a:r>
              <a:rPr lang="hu-HU" sz="2000" dirty="0"/>
              <a:t>az Európai Unió támogatásával. </a:t>
            </a:r>
            <a:br>
              <a:rPr lang="hu-HU" sz="2000" dirty="0"/>
            </a:br>
            <a:r>
              <a:rPr lang="hu-HU" sz="2000" dirty="0"/>
              <a:t>Projekt azonosító: EFOP-3.4.3-16-2016-00014</a:t>
            </a:r>
          </a:p>
        </p:txBody>
      </p:sp>
      <p:sp>
        <p:nvSpPr>
          <p:cNvPr id="3" name="Cím 1">
            <a:extLst>
              <a:ext uri="{FF2B5EF4-FFF2-40B4-BE49-F238E27FC236}">
                <a16:creationId xmlns="" xmlns:a16="http://schemas.microsoft.com/office/drawing/2014/main" id="{9B93854D-BB69-4D55-9607-A5D5A37F9570}"/>
              </a:ext>
            </a:extLst>
          </p:cNvPr>
          <p:cNvSpPr txBox="1">
            <a:spLocks/>
          </p:cNvSpPr>
          <p:nvPr/>
        </p:nvSpPr>
        <p:spPr bwMode="auto">
          <a:xfrm>
            <a:off x="1901366" y="323974"/>
            <a:ext cx="8389271" cy="3355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1" fontAlgn="base" hangingPunct="1">
              <a:spcBef>
                <a:spcPct val="0"/>
              </a:spcBef>
              <a:spcAft>
                <a:spcPct val="0"/>
              </a:spcAft>
              <a:defRPr sz="4400" b="1" cap="all" baseline="0">
                <a:solidFill>
                  <a:schemeClr val="bg1"/>
                </a:solidFill>
                <a:latin typeface="Arial"/>
                <a:ea typeface="+mj-ea"/>
                <a:cs typeface="Arial"/>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defTabSz="914377"/>
            <a:endParaRPr lang="hu-HU" sz="2000" kern="0" dirty="0">
              <a:solidFill>
                <a:srgbClr val="FFFFFF"/>
              </a:solidFill>
            </a:endParaRPr>
          </a:p>
          <a:p>
            <a:pPr algn="ctr" defTabSz="914377"/>
            <a:r>
              <a:rPr lang="hu-HU" sz="2000" kern="0" dirty="0">
                <a:solidFill>
                  <a:srgbClr val="FFFFFF"/>
                </a:solidFill>
              </a:rPr>
              <a:t>Szegedi Tudományegyetem</a:t>
            </a:r>
          </a:p>
          <a:p>
            <a:pPr algn="ctr" defTabSz="914377"/>
            <a:r>
              <a:rPr lang="hu-HU" sz="2000" kern="0" dirty="0" err="1">
                <a:solidFill>
                  <a:srgbClr val="FFFFFF"/>
                </a:solidFill>
              </a:rPr>
              <a:t>GazdaságtUDOMÁNYI</a:t>
            </a:r>
            <a:r>
              <a:rPr lang="hu-HU" sz="2000" kern="0" dirty="0">
                <a:solidFill>
                  <a:srgbClr val="FFFFFF"/>
                </a:solidFill>
              </a:rPr>
              <a:t> KAR</a:t>
            </a:r>
          </a:p>
          <a:p>
            <a:pPr algn="ctr" defTabSz="914377"/>
            <a:r>
              <a:rPr lang="hu-HU" sz="2000" kern="0" dirty="0">
                <a:solidFill>
                  <a:srgbClr val="FFFFFF"/>
                </a:solidFill>
              </a:rPr>
              <a:t>Közgazdász  KÉPZÉS</a:t>
            </a:r>
          </a:p>
          <a:p>
            <a:pPr algn="ctr" defTabSz="914377"/>
            <a:r>
              <a:rPr lang="hu-HU" sz="2000" kern="0" dirty="0">
                <a:solidFill>
                  <a:srgbClr val="FFFFFF"/>
                </a:solidFill>
              </a:rPr>
              <a:t>Távoktatási TAGOZAT</a:t>
            </a:r>
          </a:p>
          <a:p>
            <a:pPr algn="ctr" defTabSz="914377"/>
            <a:r>
              <a:rPr lang="hu-HU" sz="2000" kern="0" dirty="0">
                <a:solidFill>
                  <a:srgbClr val="FFFFFF"/>
                </a:solidFill>
              </a:rPr>
              <a:t>LECKESOROZAT</a:t>
            </a:r>
          </a:p>
          <a:p>
            <a:pPr algn="ctr" defTabSz="914377"/>
            <a:r>
              <a:rPr lang="hu-HU" sz="2000" kern="0" dirty="0">
                <a:solidFill>
                  <a:srgbClr val="FFFFFF"/>
                </a:solidFill>
              </a:rPr>
              <a:t>Copyright ©  SZTE GTK 2017/2018</a:t>
            </a:r>
          </a:p>
          <a:p>
            <a:pPr algn="ctr" defTabSz="914377"/>
            <a:endParaRPr lang="hu-HU" sz="2000" kern="0" dirty="0">
              <a:solidFill>
                <a:srgbClr val="FFFFFF"/>
              </a:solidFill>
            </a:endParaRPr>
          </a:p>
          <a:p>
            <a:pPr algn="ctr" defTabSz="914377"/>
            <a:r>
              <a:rPr lang="hu-HU" sz="2000" kern="0" dirty="0">
                <a:solidFill>
                  <a:srgbClr val="FFFFFF"/>
                </a:solidFill>
              </a:rPr>
              <a:t>A LECKE tartalma, illetve alkotó </a:t>
            </a:r>
            <a:r>
              <a:rPr lang="hu-HU" sz="2000" kern="0" dirty="0" err="1">
                <a:solidFill>
                  <a:srgbClr val="FFFFFF"/>
                </a:solidFill>
              </a:rPr>
              <a:t>elemeI</a:t>
            </a:r>
            <a:r>
              <a:rPr lang="hu-HU" sz="2000" kern="0" dirty="0">
                <a:solidFill>
                  <a:srgbClr val="FFFFFF"/>
                </a:solidFill>
              </a:rPr>
              <a:t> előzetes, írásbeli engedély MELLETT használhatók fel.</a:t>
            </a:r>
          </a:p>
        </p:txBody>
      </p:sp>
    </p:spTree>
    <p:extLst>
      <p:ext uri="{BB962C8B-B14F-4D97-AF65-F5344CB8AC3E}">
        <p14:creationId xmlns:p14="http://schemas.microsoft.com/office/powerpoint/2010/main" val="338887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hu-HU" b="1" dirty="0"/>
              <a:t>A kognitív pszichológia témái</a:t>
            </a:r>
          </a:p>
        </p:txBody>
      </p:sp>
      <p:sp>
        <p:nvSpPr>
          <p:cNvPr id="94211" name="Rectangle 3"/>
          <p:cNvSpPr>
            <a:spLocks noGrp="1" noChangeArrowheads="1"/>
          </p:cNvSpPr>
          <p:nvPr>
            <p:ph idx="1"/>
          </p:nvPr>
        </p:nvSpPr>
        <p:spPr/>
        <p:txBody>
          <a:bodyPr numCol="1">
            <a:normAutofit/>
          </a:bodyPr>
          <a:lstStyle/>
          <a:p>
            <a:pPr>
              <a:lnSpc>
                <a:spcPct val="80000"/>
              </a:lnSpc>
            </a:pPr>
            <a:r>
              <a:rPr lang="hu-HU" sz="3200" dirty="0"/>
              <a:t>Észlelés</a:t>
            </a:r>
            <a:r>
              <a:rPr lang="en-GB" sz="3200" dirty="0"/>
              <a:t> (</a:t>
            </a:r>
            <a:r>
              <a:rPr lang="en-GB" sz="3200" dirty="0" err="1"/>
              <a:t>alakfelismerés</a:t>
            </a:r>
            <a:r>
              <a:rPr lang="en-GB" sz="3200" dirty="0"/>
              <a:t>)</a:t>
            </a:r>
            <a:endParaRPr lang="hu-HU" sz="3200" dirty="0"/>
          </a:p>
          <a:p>
            <a:pPr>
              <a:lnSpc>
                <a:spcPct val="80000"/>
              </a:lnSpc>
            </a:pPr>
            <a:r>
              <a:rPr lang="hu-HU" sz="3200" dirty="0"/>
              <a:t>Figyelem</a:t>
            </a:r>
            <a:r>
              <a:rPr lang="en-GB" sz="3200" dirty="0"/>
              <a:t> (</a:t>
            </a:r>
            <a:r>
              <a:rPr lang="en-GB" sz="3200" dirty="0" err="1"/>
              <a:t>minőség</a:t>
            </a:r>
            <a:r>
              <a:rPr lang="en-GB" sz="3200" dirty="0"/>
              <a:t> </a:t>
            </a:r>
            <a:r>
              <a:rPr lang="en-GB" sz="3200" dirty="0" err="1"/>
              <a:t>és</a:t>
            </a:r>
            <a:r>
              <a:rPr lang="en-GB" sz="3200" dirty="0"/>
              <a:t> </a:t>
            </a:r>
            <a:r>
              <a:rPr lang="en-GB" sz="3200" dirty="0" err="1"/>
              <a:t>terjedelem</a:t>
            </a:r>
            <a:r>
              <a:rPr lang="en-GB" sz="3200" dirty="0"/>
              <a:t>)</a:t>
            </a:r>
          </a:p>
          <a:p>
            <a:pPr>
              <a:lnSpc>
                <a:spcPct val="80000"/>
              </a:lnSpc>
            </a:pPr>
            <a:r>
              <a:rPr lang="hu-HU" sz="3200" dirty="0"/>
              <a:t>Emlékezet</a:t>
            </a:r>
            <a:r>
              <a:rPr lang="en-GB" sz="3200" dirty="0"/>
              <a:t> (</a:t>
            </a:r>
            <a:r>
              <a:rPr lang="en-GB" sz="3200" dirty="0" err="1"/>
              <a:t>konstruktív</a:t>
            </a:r>
            <a:r>
              <a:rPr lang="en-GB" sz="3200" dirty="0"/>
              <a:t>)</a:t>
            </a:r>
          </a:p>
          <a:p>
            <a:pPr>
              <a:lnSpc>
                <a:spcPct val="80000"/>
              </a:lnSpc>
            </a:pPr>
            <a:r>
              <a:rPr lang="en-GB" sz="3200" dirty="0" err="1"/>
              <a:t>Probléma</a:t>
            </a:r>
            <a:r>
              <a:rPr lang="en-GB" sz="3200" dirty="0"/>
              <a:t> </a:t>
            </a:r>
            <a:r>
              <a:rPr lang="en-GB" sz="3200" dirty="0" err="1"/>
              <a:t>megoldás</a:t>
            </a:r>
            <a:r>
              <a:rPr lang="en-GB" sz="3200" dirty="0"/>
              <a:t> (</a:t>
            </a:r>
            <a:r>
              <a:rPr lang="en-GB" sz="3200" dirty="0" err="1"/>
              <a:t>játék</a:t>
            </a:r>
            <a:r>
              <a:rPr lang="en-GB" sz="3200" dirty="0"/>
              <a:t> </a:t>
            </a:r>
            <a:r>
              <a:rPr lang="en-GB" sz="3200" dirty="0" err="1"/>
              <a:t>és</a:t>
            </a:r>
            <a:r>
              <a:rPr lang="en-GB" sz="3200" dirty="0"/>
              <a:t> </a:t>
            </a:r>
            <a:r>
              <a:rPr lang="en-GB" sz="3200" dirty="0" err="1"/>
              <a:t>döntéselmélet</a:t>
            </a:r>
            <a:r>
              <a:rPr lang="en-GB" sz="3200" dirty="0"/>
              <a:t>)</a:t>
            </a:r>
            <a:endParaRPr lang="hu-HU" sz="3200" dirty="0"/>
          </a:p>
          <a:p>
            <a:pPr>
              <a:lnSpc>
                <a:spcPct val="80000"/>
              </a:lnSpc>
            </a:pPr>
            <a:r>
              <a:rPr lang="hu-HU" sz="3200" dirty="0"/>
              <a:t>Érzelmek</a:t>
            </a:r>
            <a:r>
              <a:rPr lang="en-GB" sz="3200" dirty="0"/>
              <a:t> (</a:t>
            </a:r>
            <a:r>
              <a:rPr lang="en-GB" sz="3200" dirty="0" err="1"/>
              <a:t>érzelemfelismerés</a:t>
            </a:r>
            <a:r>
              <a:rPr lang="en-GB" sz="3200" dirty="0"/>
              <a:t>)</a:t>
            </a:r>
          </a:p>
          <a:p>
            <a:pPr>
              <a:lnSpc>
                <a:spcPct val="80000"/>
              </a:lnSpc>
            </a:pPr>
            <a:r>
              <a:rPr lang="hu-HU" sz="3200" dirty="0"/>
              <a:t>Nyelv</a:t>
            </a:r>
            <a:r>
              <a:rPr lang="en-GB" sz="3200" dirty="0"/>
              <a:t> (</a:t>
            </a:r>
            <a:r>
              <a:rPr lang="en-GB" sz="3200" dirty="0" err="1"/>
              <a:t>szemantikus</a:t>
            </a:r>
            <a:r>
              <a:rPr lang="en-GB" sz="3200" dirty="0"/>
              <a:t> </a:t>
            </a:r>
            <a:r>
              <a:rPr lang="en-GB" sz="3200" dirty="0" err="1"/>
              <a:t>hálók</a:t>
            </a:r>
            <a:r>
              <a:rPr lang="en-GB" sz="3200" dirty="0"/>
              <a:t>)</a:t>
            </a:r>
            <a:endParaRPr lang="hu-HU" sz="3200" dirty="0"/>
          </a:p>
          <a:p>
            <a:pPr>
              <a:lnSpc>
                <a:spcPct val="80000"/>
              </a:lnSpc>
            </a:pPr>
            <a:r>
              <a:rPr lang="hu-HU" sz="3200" dirty="0"/>
              <a:t>Kognitív </a:t>
            </a:r>
            <a:r>
              <a:rPr lang="hu-HU" sz="3200" dirty="0" err="1"/>
              <a:t>neuropszichológia</a:t>
            </a:r>
            <a:r>
              <a:rPr lang="en-GB" sz="3200" dirty="0"/>
              <a:t> (</a:t>
            </a:r>
            <a:r>
              <a:rPr lang="en-GB" sz="3200" dirty="0" err="1"/>
              <a:t>diagnosztika</a:t>
            </a:r>
            <a:r>
              <a:rPr lang="en-GB" sz="3200" dirty="0"/>
              <a:t>, </a:t>
            </a:r>
            <a:r>
              <a:rPr lang="en-GB" sz="3200" dirty="0" err="1"/>
              <a:t>agyi</a:t>
            </a:r>
            <a:r>
              <a:rPr lang="en-GB" sz="3200" dirty="0"/>
              <a:t> </a:t>
            </a:r>
            <a:r>
              <a:rPr lang="en-GB" sz="3200" dirty="0" err="1"/>
              <a:t>plaszticitás</a:t>
            </a:r>
            <a:r>
              <a:rPr lang="en-GB" sz="3200" dirty="0"/>
              <a:t>)</a:t>
            </a:r>
            <a:endParaRPr lang="hu-HU" sz="3200" dirty="0"/>
          </a:p>
        </p:txBody>
      </p:sp>
    </p:spTree>
    <p:extLst>
      <p:ext uri="{BB962C8B-B14F-4D97-AF65-F5344CB8AC3E}">
        <p14:creationId xmlns:p14="http://schemas.microsoft.com/office/powerpoint/2010/main" val="58085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a:bodyPr>
          <a:lstStyle/>
          <a:p>
            <a:r>
              <a:rPr lang="hu-HU" altLang="hu-HU" b="1" dirty="0" smtClean="0"/>
              <a:t>Kelly személyiségmodellje </a:t>
            </a:r>
            <a:r>
              <a:rPr lang="hu-HU" altLang="hu-HU" dirty="0" smtClean="0"/>
              <a:t>- </a:t>
            </a:r>
            <a:r>
              <a:rPr lang="hu-HU" altLang="hu-HU" sz="4000" b="1" dirty="0"/>
              <a:t>A humanista és a kognitív pszichológia határán</a:t>
            </a:r>
          </a:p>
        </p:txBody>
      </p:sp>
      <p:sp>
        <p:nvSpPr>
          <p:cNvPr id="93187" name="Rectangle 3"/>
          <p:cNvSpPr>
            <a:spLocks noGrp="1" noChangeArrowheads="1"/>
          </p:cNvSpPr>
          <p:nvPr>
            <p:ph idx="1"/>
          </p:nvPr>
        </p:nvSpPr>
        <p:spPr/>
        <p:txBody>
          <a:bodyPr>
            <a:normAutofit/>
          </a:bodyPr>
          <a:lstStyle/>
          <a:p>
            <a:r>
              <a:rPr lang="hu-HU" altLang="hu-HU" dirty="0"/>
              <a:t>Az ember folyamatosan „megteremti” a környezetét</a:t>
            </a:r>
          </a:p>
          <a:p>
            <a:r>
              <a:rPr lang="hu-HU" altLang="hu-HU" dirty="0"/>
              <a:t>Folyamatosan újraértékeli maga körül a világot</a:t>
            </a:r>
          </a:p>
          <a:p>
            <a:r>
              <a:rPr lang="hu-HU" altLang="hu-HU" dirty="0"/>
              <a:t>Az ingerek, tapasztalatok kategóriákba sorolása</a:t>
            </a:r>
          </a:p>
          <a:p>
            <a:r>
              <a:rPr lang="hu-HU" altLang="hu-HU" dirty="0"/>
              <a:t>Az egyén információ feldolgozó stratégiáinak dimenziói</a:t>
            </a:r>
          </a:p>
          <a:p>
            <a:pPr algn="ctr">
              <a:buFontTx/>
              <a:buNone/>
            </a:pPr>
            <a:endParaRPr lang="hu-HU" altLang="hu-HU" dirty="0"/>
          </a:p>
          <a:p>
            <a:pPr algn="ctr">
              <a:buFontTx/>
              <a:buNone/>
            </a:pPr>
            <a:endParaRPr lang="hu-HU" altLang="hu-HU" dirty="0"/>
          </a:p>
          <a:p>
            <a:pPr algn="ctr">
              <a:buFontTx/>
              <a:buNone/>
            </a:pPr>
            <a:r>
              <a:rPr lang="hu-HU" altLang="hu-HU" dirty="0"/>
              <a:t>SZEMÉLYES KONSTRUKTUMOK</a:t>
            </a:r>
          </a:p>
          <a:p>
            <a:endParaRPr lang="hu-HU" altLang="hu-HU" dirty="0"/>
          </a:p>
        </p:txBody>
      </p:sp>
      <p:sp>
        <p:nvSpPr>
          <p:cNvPr id="93188" name="AutoShape 5"/>
          <p:cNvSpPr>
            <a:spLocks noChangeArrowheads="1"/>
          </p:cNvSpPr>
          <p:nvPr/>
        </p:nvSpPr>
        <p:spPr bwMode="auto">
          <a:xfrm>
            <a:off x="5347036" y="3722576"/>
            <a:ext cx="1008062" cy="1156913"/>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95000"/>
              <a:buFont typeface="Rage Italic" pitchFamily="66" charset="0"/>
              <a:buChar char="0"/>
              <a:defRPr sz="2400">
                <a:solidFill>
                  <a:srgbClr val="404040"/>
                </a:solidFill>
                <a:latin typeface="Cambria" pitchFamily="18" charset="0"/>
              </a:defRPr>
            </a:lvl1pPr>
            <a:lvl2pPr marL="742950" indent="-285750" eaLnBrk="0" hangingPunct="0">
              <a:spcBef>
                <a:spcPct val="20000"/>
              </a:spcBef>
              <a:buClr>
                <a:schemeClr val="accent1"/>
              </a:buClr>
              <a:buSzPct val="95000"/>
              <a:buFont typeface="Rage Italic" pitchFamily="66" charset="0"/>
              <a:buChar char="0"/>
              <a:defRPr sz="2200">
                <a:solidFill>
                  <a:srgbClr val="404040"/>
                </a:solidFill>
                <a:latin typeface="Cambria" pitchFamily="18" charset="0"/>
              </a:defRPr>
            </a:lvl2pPr>
            <a:lvl3pPr marL="1143000" indent="-228600" eaLnBrk="0" hangingPunct="0">
              <a:spcBef>
                <a:spcPct val="20000"/>
              </a:spcBef>
              <a:buClr>
                <a:schemeClr val="accent1"/>
              </a:buClr>
              <a:buSzPct val="95000"/>
              <a:buFont typeface="Rage Italic" pitchFamily="66" charset="0"/>
              <a:buChar char="0"/>
              <a:defRPr sz="2000">
                <a:solidFill>
                  <a:srgbClr val="404040"/>
                </a:solidFill>
                <a:latin typeface="Cambria" pitchFamily="18" charset="0"/>
              </a:defRPr>
            </a:lvl3pPr>
            <a:lvl4pPr marL="1600200" indent="-228600" eaLnBrk="0" hangingPunct="0">
              <a:spcBef>
                <a:spcPct val="20000"/>
              </a:spcBef>
              <a:buClr>
                <a:schemeClr val="accent1"/>
              </a:buClr>
              <a:buSzPct val="95000"/>
              <a:buFont typeface="Rage Italic" pitchFamily="66" charset="0"/>
              <a:buChar char="0"/>
              <a:defRPr sz="1600">
                <a:solidFill>
                  <a:srgbClr val="404040"/>
                </a:solidFill>
                <a:latin typeface="Cambria" pitchFamily="18" charset="0"/>
              </a:defRPr>
            </a:lvl4pPr>
            <a:lvl5pPr marL="2057400" indent="-228600" eaLnBrk="0" hangingPunct="0">
              <a:spcBef>
                <a:spcPct val="20000"/>
              </a:spcBef>
              <a:buClr>
                <a:schemeClr val="accent1"/>
              </a:buClr>
              <a:buSzPct val="95000"/>
              <a:buFont typeface="Rage Italic" pitchFamily="66" charset="0"/>
              <a:buChar char="0"/>
              <a:defRPr sz="1400">
                <a:solidFill>
                  <a:srgbClr val="404040"/>
                </a:solidFill>
                <a:latin typeface="Cambria" pitchFamily="18" charset="0"/>
              </a:defRPr>
            </a:lvl5pPr>
            <a:lvl6pPr marL="2514600" indent="-228600" eaLnBrk="0" fontAlgn="base" hangingPunct="0">
              <a:spcBef>
                <a:spcPct val="20000"/>
              </a:spcBef>
              <a:spcAft>
                <a:spcPct val="0"/>
              </a:spcAft>
              <a:buClr>
                <a:schemeClr val="accent1"/>
              </a:buClr>
              <a:buSzPct val="95000"/>
              <a:buFont typeface="Rage Italic" pitchFamily="66" charset="0"/>
              <a:buChar char="0"/>
              <a:defRPr sz="1400">
                <a:solidFill>
                  <a:srgbClr val="404040"/>
                </a:solidFill>
                <a:latin typeface="Cambria" pitchFamily="18" charset="0"/>
              </a:defRPr>
            </a:lvl6pPr>
            <a:lvl7pPr marL="2971800" indent="-228600" eaLnBrk="0" fontAlgn="base" hangingPunct="0">
              <a:spcBef>
                <a:spcPct val="20000"/>
              </a:spcBef>
              <a:spcAft>
                <a:spcPct val="0"/>
              </a:spcAft>
              <a:buClr>
                <a:schemeClr val="accent1"/>
              </a:buClr>
              <a:buSzPct val="95000"/>
              <a:buFont typeface="Rage Italic" pitchFamily="66" charset="0"/>
              <a:buChar char="0"/>
              <a:defRPr sz="1400">
                <a:solidFill>
                  <a:srgbClr val="404040"/>
                </a:solidFill>
                <a:latin typeface="Cambria" pitchFamily="18" charset="0"/>
              </a:defRPr>
            </a:lvl7pPr>
            <a:lvl8pPr marL="3429000" indent="-228600" eaLnBrk="0" fontAlgn="base" hangingPunct="0">
              <a:spcBef>
                <a:spcPct val="20000"/>
              </a:spcBef>
              <a:spcAft>
                <a:spcPct val="0"/>
              </a:spcAft>
              <a:buClr>
                <a:schemeClr val="accent1"/>
              </a:buClr>
              <a:buSzPct val="95000"/>
              <a:buFont typeface="Rage Italic" pitchFamily="66" charset="0"/>
              <a:buChar char="0"/>
              <a:defRPr sz="1400">
                <a:solidFill>
                  <a:srgbClr val="404040"/>
                </a:solidFill>
                <a:latin typeface="Cambria" pitchFamily="18" charset="0"/>
              </a:defRPr>
            </a:lvl8pPr>
            <a:lvl9pPr marL="3886200" indent="-228600" eaLnBrk="0" fontAlgn="base" hangingPunct="0">
              <a:spcBef>
                <a:spcPct val="20000"/>
              </a:spcBef>
              <a:spcAft>
                <a:spcPct val="0"/>
              </a:spcAft>
              <a:buClr>
                <a:schemeClr val="accent1"/>
              </a:buClr>
              <a:buSzPct val="95000"/>
              <a:buFont typeface="Rage Italic" pitchFamily="66" charset="0"/>
              <a:buChar char="0"/>
              <a:defRPr sz="1400">
                <a:solidFill>
                  <a:srgbClr val="404040"/>
                </a:solidFill>
                <a:latin typeface="Cambria" pitchFamily="18" charset="0"/>
              </a:defRPr>
            </a:lvl9pPr>
          </a:lstStyle>
          <a:p>
            <a:pPr eaLnBrk="1" hangingPunct="1">
              <a:spcBef>
                <a:spcPct val="0"/>
              </a:spcBef>
              <a:buClrTx/>
              <a:buSzTx/>
              <a:buFontTx/>
              <a:buNone/>
            </a:pPr>
            <a:endParaRPr lang="hu-HU" altLang="hu-HU" sz="1800">
              <a:solidFill>
                <a:schemeClr val="tx1"/>
              </a:solidFill>
            </a:endParaRPr>
          </a:p>
        </p:txBody>
      </p:sp>
    </p:spTree>
    <p:extLst>
      <p:ext uri="{BB962C8B-B14F-4D97-AF65-F5344CB8AC3E}">
        <p14:creationId xmlns:p14="http://schemas.microsoft.com/office/powerpoint/2010/main" val="53241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hu-HU" altLang="hu-HU" smtClean="0"/>
              <a:t>Kelly személyiségmodellje</a:t>
            </a:r>
          </a:p>
        </p:txBody>
      </p:sp>
      <p:sp>
        <p:nvSpPr>
          <p:cNvPr id="94211" name="Rectangle 3"/>
          <p:cNvSpPr>
            <a:spLocks noGrp="1" noChangeArrowheads="1"/>
          </p:cNvSpPr>
          <p:nvPr>
            <p:ph idx="1"/>
          </p:nvPr>
        </p:nvSpPr>
        <p:spPr/>
        <p:txBody>
          <a:bodyPr/>
          <a:lstStyle/>
          <a:p>
            <a:pPr>
              <a:lnSpc>
                <a:spcPct val="90000"/>
              </a:lnSpc>
            </a:pPr>
            <a:r>
              <a:rPr lang="hu-HU" altLang="hu-HU" smtClean="0"/>
              <a:t>kategóriák – értékelés – reagálás - válaszreakció</a:t>
            </a:r>
          </a:p>
          <a:p>
            <a:pPr>
              <a:lnSpc>
                <a:spcPct val="90000"/>
              </a:lnSpc>
            </a:pPr>
            <a:r>
              <a:rPr lang="hu-HU" altLang="hu-HU" smtClean="0"/>
              <a:t>a világ értelmezése egyedi – a másik megértésének korlátai – nincsenek sablonok</a:t>
            </a:r>
          </a:p>
          <a:p>
            <a:pPr>
              <a:lnSpc>
                <a:spcPct val="90000"/>
              </a:lnSpc>
            </a:pPr>
            <a:r>
              <a:rPr lang="hu-HU" altLang="hu-HU" smtClean="0"/>
              <a:t>Hogyan lehet megérteni a másikat az adott szituációban?</a:t>
            </a:r>
          </a:p>
        </p:txBody>
      </p:sp>
    </p:spTree>
    <p:extLst>
      <p:ext uri="{BB962C8B-B14F-4D97-AF65-F5344CB8AC3E}">
        <p14:creationId xmlns:p14="http://schemas.microsoft.com/office/powerpoint/2010/main" val="4196240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992313" y="333376"/>
            <a:ext cx="8305800" cy="1109663"/>
          </a:xfrm>
        </p:spPr>
        <p:txBody>
          <a:bodyPr/>
          <a:lstStyle/>
          <a:p>
            <a:r>
              <a:rPr lang="hu-HU" altLang="hu-HU" smtClean="0"/>
              <a:t>Szerep-repertoár eljárás</a:t>
            </a:r>
          </a:p>
        </p:txBody>
      </p:sp>
      <p:graphicFrame>
        <p:nvGraphicFramePr>
          <p:cNvPr id="283731" name="Group 83"/>
          <p:cNvGraphicFramePr>
            <a:graphicFrameLocks noGrp="1"/>
          </p:cNvGraphicFramePr>
          <p:nvPr>
            <p:ph type="tbl" idx="1"/>
            <p:extLst>
              <p:ext uri="{D42A27DB-BD31-4B8C-83A1-F6EECF244321}">
                <p14:modId xmlns:p14="http://schemas.microsoft.com/office/powerpoint/2010/main" val="4165588581"/>
              </p:ext>
            </p:extLst>
          </p:nvPr>
        </p:nvGraphicFramePr>
        <p:xfrm>
          <a:off x="2072640" y="1877061"/>
          <a:ext cx="8305800" cy="4508501"/>
        </p:xfrm>
        <a:graphic>
          <a:graphicData uri="http://schemas.openxmlformats.org/drawingml/2006/table">
            <a:tbl>
              <a:tblPr/>
              <a:tblGrid>
                <a:gridCol w="1038225">
                  <a:extLst>
                    <a:ext uri="{9D8B030D-6E8A-4147-A177-3AD203B41FA5}">
                      <a16:colId xmlns="" xmlns:a16="http://schemas.microsoft.com/office/drawing/2014/main" val="20000"/>
                    </a:ext>
                  </a:extLst>
                </a:gridCol>
                <a:gridCol w="1038225">
                  <a:extLst>
                    <a:ext uri="{9D8B030D-6E8A-4147-A177-3AD203B41FA5}">
                      <a16:colId xmlns="" xmlns:a16="http://schemas.microsoft.com/office/drawing/2014/main" val="20001"/>
                    </a:ext>
                  </a:extLst>
                </a:gridCol>
                <a:gridCol w="1038225">
                  <a:extLst>
                    <a:ext uri="{9D8B030D-6E8A-4147-A177-3AD203B41FA5}">
                      <a16:colId xmlns="" xmlns:a16="http://schemas.microsoft.com/office/drawing/2014/main" val="20002"/>
                    </a:ext>
                  </a:extLst>
                </a:gridCol>
                <a:gridCol w="1038225">
                  <a:extLst>
                    <a:ext uri="{9D8B030D-6E8A-4147-A177-3AD203B41FA5}">
                      <a16:colId xmlns="" xmlns:a16="http://schemas.microsoft.com/office/drawing/2014/main" val="20003"/>
                    </a:ext>
                  </a:extLst>
                </a:gridCol>
                <a:gridCol w="1038225">
                  <a:extLst>
                    <a:ext uri="{9D8B030D-6E8A-4147-A177-3AD203B41FA5}">
                      <a16:colId xmlns="" xmlns:a16="http://schemas.microsoft.com/office/drawing/2014/main" val="20004"/>
                    </a:ext>
                  </a:extLst>
                </a:gridCol>
                <a:gridCol w="1038225">
                  <a:extLst>
                    <a:ext uri="{9D8B030D-6E8A-4147-A177-3AD203B41FA5}">
                      <a16:colId xmlns="" xmlns:a16="http://schemas.microsoft.com/office/drawing/2014/main" val="20005"/>
                    </a:ext>
                  </a:extLst>
                </a:gridCol>
                <a:gridCol w="1038225">
                  <a:extLst>
                    <a:ext uri="{9D8B030D-6E8A-4147-A177-3AD203B41FA5}">
                      <a16:colId xmlns="" xmlns:a16="http://schemas.microsoft.com/office/drawing/2014/main" val="20006"/>
                    </a:ext>
                  </a:extLst>
                </a:gridCol>
                <a:gridCol w="1038225">
                  <a:extLst>
                    <a:ext uri="{9D8B030D-6E8A-4147-A177-3AD203B41FA5}">
                      <a16:colId xmlns="" xmlns:a16="http://schemas.microsoft.com/office/drawing/2014/main" val="20007"/>
                    </a:ext>
                  </a:extLst>
                </a:gridCol>
              </a:tblGrid>
              <a:tr h="1381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dirty="0" smtClean="0">
                          <a:ln>
                            <a:noFill/>
                          </a:ln>
                          <a:solidFill>
                            <a:schemeClr val="tx1"/>
                          </a:solidFill>
                          <a:effectLst/>
                          <a:latin typeface="Arial" charset="0"/>
                        </a:rPr>
                        <a:t>én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Part-ner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apa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anya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barát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tanár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Ellen-ség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Kon-struk-tum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522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522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dirty="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u-HU" sz="2800" b="0" i="0" u="none" strike="noStrike" cap="none" normalizeH="0" baseline="0" smtClean="0">
                          <a:ln>
                            <a:noFill/>
                          </a:ln>
                          <a:solidFill>
                            <a:schemeClr val="tx1"/>
                          </a:solidFill>
                          <a:effectLst/>
                          <a:latin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974746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hu-HU" altLang="hu-HU" smtClean="0"/>
              <a:t>Szerep-repertoár eljárás</a:t>
            </a:r>
          </a:p>
        </p:txBody>
      </p:sp>
      <p:sp>
        <p:nvSpPr>
          <p:cNvPr id="96259" name="Rectangle 3"/>
          <p:cNvSpPr>
            <a:spLocks noGrp="1" noChangeArrowheads="1"/>
          </p:cNvSpPr>
          <p:nvPr>
            <p:ph idx="1"/>
          </p:nvPr>
        </p:nvSpPr>
        <p:spPr/>
        <p:txBody>
          <a:bodyPr/>
          <a:lstStyle/>
          <a:p>
            <a:r>
              <a:rPr lang="hu-HU" altLang="hu-HU" smtClean="0"/>
              <a:t>valóságos nevek</a:t>
            </a:r>
          </a:p>
          <a:p>
            <a:r>
              <a:rPr lang="hu-HU" altLang="hu-HU" smtClean="0"/>
              <a:t>kettő miben hasonlít, úgy hogy e tulajdonságban a harmadiktól különböznek = konstruktumok</a:t>
            </a:r>
          </a:p>
          <a:p>
            <a:r>
              <a:rPr lang="hu-HU" altLang="hu-HU" smtClean="0"/>
              <a:t>Hétfokú skálán értékelni a személyeket</a:t>
            </a:r>
          </a:p>
          <a:p>
            <a:endParaRPr lang="hu-HU" altLang="hu-HU" smtClean="0"/>
          </a:p>
        </p:txBody>
      </p:sp>
    </p:spTree>
    <p:extLst>
      <p:ext uri="{BB962C8B-B14F-4D97-AF65-F5344CB8AC3E}">
        <p14:creationId xmlns:p14="http://schemas.microsoft.com/office/powerpoint/2010/main" val="4098549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hu-HU" b="1" dirty="0"/>
              <a:t>Kognitív forradalom</a:t>
            </a:r>
          </a:p>
        </p:txBody>
      </p:sp>
      <p:sp>
        <p:nvSpPr>
          <p:cNvPr id="33795" name="Rectangle 3"/>
          <p:cNvSpPr>
            <a:spLocks noGrp="1" noChangeArrowheads="1"/>
          </p:cNvSpPr>
          <p:nvPr>
            <p:ph idx="1"/>
          </p:nvPr>
        </p:nvSpPr>
        <p:spPr/>
        <p:txBody>
          <a:bodyPr/>
          <a:lstStyle/>
          <a:p>
            <a:pPr marL="0" indent="0">
              <a:buNone/>
            </a:pPr>
            <a:r>
              <a:rPr lang="en-GB" dirty="0" err="1"/>
              <a:t>Az</a:t>
            </a:r>
            <a:r>
              <a:rPr lang="en-GB" dirty="0"/>
              <a:t> </a:t>
            </a:r>
            <a:r>
              <a:rPr lang="hu-HU" dirty="0"/>
              <a:t>1950-es 60-as évek fordulóján a </a:t>
            </a:r>
            <a:r>
              <a:rPr lang="hu-HU" dirty="0" err="1"/>
              <a:t>behaviorizmust</a:t>
            </a:r>
            <a:r>
              <a:rPr lang="hu-HU" dirty="0"/>
              <a:t> a saját eszközével „szorítják meg”</a:t>
            </a:r>
            <a:r>
              <a:rPr lang="en-GB" dirty="0"/>
              <a:t>.</a:t>
            </a:r>
          </a:p>
          <a:p>
            <a:pPr marL="0" indent="0">
              <a:buNone/>
            </a:pPr>
            <a:endParaRPr lang="en-GB" dirty="0"/>
          </a:p>
          <a:p>
            <a:pPr marL="0" indent="0">
              <a:buNone/>
            </a:pPr>
            <a:r>
              <a:rPr lang="hu-HU" dirty="0"/>
              <a:t>Módszertani hagyomány folytatása</a:t>
            </a:r>
            <a:r>
              <a:rPr lang="en-GB" dirty="0"/>
              <a:t>, de a </a:t>
            </a:r>
            <a:r>
              <a:rPr lang="hu-HU" dirty="0"/>
              <a:t>tudat</a:t>
            </a:r>
            <a:r>
              <a:rPr lang="en-GB" dirty="0"/>
              <a:t>, a </a:t>
            </a:r>
            <a:r>
              <a:rPr lang="hu-HU" dirty="0"/>
              <a:t>mentális folyamatok tanulmányozásával</a:t>
            </a:r>
            <a:r>
              <a:rPr lang="en-GB" dirty="0"/>
              <a:t>.</a:t>
            </a:r>
          </a:p>
          <a:p>
            <a:pPr marL="0" indent="0">
              <a:buNone/>
            </a:pPr>
            <a:endParaRPr lang="hu-HU" dirty="0"/>
          </a:p>
          <a:p>
            <a:pPr marL="0" indent="0">
              <a:buNone/>
            </a:pPr>
            <a:r>
              <a:rPr lang="hu-HU" dirty="0"/>
              <a:t>Számítógép metafora</a:t>
            </a:r>
            <a:r>
              <a:rPr lang="en-GB" dirty="0"/>
              <a:t> </a:t>
            </a:r>
            <a:r>
              <a:rPr lang="en-GB" dirty="0" err="1"/>
              <a:t>és</a:t>
            </a:r>
            <a:r>
              <a:rPr lang="hu-HU" dirty="0"/>
              <a:t> kibernetika</a:t>
            </a:r>
            <a:r>
              <a:rPr lang="en-GB" dirty="0"/>
              <a:t>.</a:t>
            </a:r>
          </a:p>
          <a:p>
            <a:pPr eaLnBrk="1" hangingPunct="1"/>
            <a:endParaRPr lang="hu-HU" dirty="0"/>
          </a:p>
          <a:p>
            <a:pPr marL="0" indent="0">
              <a:buNone/>
            </a:pPr>
            <a:r>
              <a:rPr lang="hu-HU" dirty="0"/>
              <a:t>Ulrich </a:t>
            </a:r>
            <a:r>
              <a:rPr lang="hu-HU" dirty="0" err="1"/>
              <a:t>Neisser</a:t>
            </a:r>
            <a:r>
              <a:rPr lang="en-GB" dirty="0"/>
              <a:t> (1967)</a:t>
            </a:r>
            <a:r>
              <a:rPr lang="hu-HU" dirty="0"/>
              <a:t>: </a:t>
            </a:r>
            <a:r>
              <a:rPr lang="hu-HU" dirty="0" err="1"/>
              <a:t>Cognitive</a:t>
            </a:r>
            <a:r>
              <a:rPr lang="hu-HU" dirty="0"/>
              <a:t> </a:t>
            </a:r>
            <a:r>
              <a:rPr lang="hu-HU" dirty="0" err="1"/>
              <a:t>Psychology</a:t>
            </a:r>
            <a:endParaRPr lang="hu-HU" dirty="0"/>
          </a:p>
        </p:txBody>
      </p:sp>
    </p:spTree>
    <p:extLst>
      <p:ext uri="{BB962C8B-B14F-4D97-AF65-F5344CB8AC3E}">
        <p14:creationId xmlns:p14="http://schemas.microsoft.com/office/powerpoint/2010/main" val="4092917395"/>
      </p:ext>
    </p:extLst>
  </p:cSld>
  <p:clrMapOvr>
    <a:masterClrMapping/>
  </p:clrMapOvr>
</p:sld>
</file>

<file path=ppt/theme/theme1.xml><?xml version="1.0" encoding="utf-8"?>
<a:theme xmlns:a="http://schemas.openxmlformats.org/drawingml/2006/main" name="Office Theme">
  <a:themeElements>
    <a:clrScheme name="Office-té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ZTE">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ZTE" id="{16AFD42C-3CB9-49E3-A10B-5BC11A1E63F8}" vid="{BDC7B3DF-2A2F-4402-B00A-F3E9F62ED550}"/>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1040</Words>
  <Application>Microsoft Office PowerPoint</Application>
  <PresentationFormat>Egyéni</PresentationFormat>
  <Paragraphs>232</Paragraphs>
  <Slides>31</Slides>
  <Notes>1</Notes>
  <HiddenSlides>0</HiddenSlides>
  <MMClips>0</MMClips>
  <ScaleCrop>false</ScaleCrop>
  <HeadingPairs>
    <vt:vector size="4" baseType="variant">
      <vt:variant>
        <vt:lpstr>Téma</vt:lpstr>
      </vt:variant>
      <vt:variant>
        <vt:i4>2</vt:i4>
      </vt:variant>
      <vt:variant>
        <vt:lpstr>Diacímek</vt:lpstr>
      </vt:variant>
      <vt:variant>
        <vt:i4>31</vt:i4>
      </vt:variant>
    </vt:vector>
  </HeadingPairs>
  <TitlesOfParts>
    <vt:vector size="33" baseType="lpstr">
      <vt:lpstr>Office Theme</vt:lpstr>
      <vt:lpstr>1_SZTE</vt:lpstr>
      <vt:lpstr>PowerPoint bemutató</vt:lpstr>
      <vt:lpstr>PowerPoint bemutató</vt:lpstr>
      <vt:lpstr>A kognitív pszichológia…</vt:lpstr>
      <vt:lpstr>A kognitív pszichológia témái</vt:lpstr>
      <vt:lpstr>Kelly személyiségmodellje - A humanista és a kognitív pszichológia határán</vt:lpstr>
      <vt:lpstr>Kelly személyiségmodellje</vt:lpstr>
      <vt:lpstr>Szerep-repertoár eljárás</vt:lpstr>
      <vt:lpstr>Szerep-repertoár eljárás</vt:lpstr>
      <vt:lpstr>Kognitív forradalom</vt:lpstr>
      <vt:lpstr>PowerPoint bemutató</vt:lpstr>
      <vt:lpstr>Mentális reprezentáció</vt:lpstr>
      <vt:lpstr>Bruner és Goodman (1947)</vt:lpstr>
      <vt:lpstr>Bruner és Goodman (1947)</vt:lpstr>
      <vt:lpstr>Moyer és Landauer (1967)</vt:lpstr>
      <vt:lpstr>Moyer és Landauer (1967)</vt:lpstr>
      <vt:lpstr>Nagy számok mentális „összenyomása”</vt:lpstr>
      <vt:lpstr>Összehasonlítás más paradigmákkal</vt:lpstr>
      <vt:lpstr>Sémák</vt:lpstr>
      <vt:lpstr>Bartlett (1932)</vt:lpstr>
      <vt:lpstr>Bransford és Jonhson (1972)</vt:lpstr>
      <vt:lpstr>Walter Mischel kognitív személyiségelmélete</vt:lpstr>
      <vt:lpstr>Kognitív változók </vt:lpstr>
      <vt:lpstr>Kognitív változók </vt:lpstr>
      <vt:lpstr>Kognitív változók </vt:lpstr>
      <vt:lpstr>Kognitív változók </vt:lpstr>
      <vt:lpstr>Összegzés </vt:lpstr>
      <vt:lpstr>A kognitív pszichológia gazdasági jelentősége</vt:lpstr>
      <vt:lpstr>Elérhetőségi heurisztika</vt:lpstr>
      <vt:lpstr>Korlátok és erősségek</vt:lpstr>
      <vt:lpstr>Köszönöm a figyelmet!</vt:lpstr>
      <vt:lpstr>Jelen tananyag  a Szegedi Tudományegyetemen készült az Európai Unió támogatásával.  Projekt azonosító: EFOP-3.4.3-16-2016-00014</vt:lpstr>
    </vt:vector>
  </TitlesOfParts>
  <Company>SZTE GTK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Gergely Farkas</dc:creator>
  <cp:lastModifiedBy>Farkas Zsoka</cp:lastModifiedBy>
  <cp:revision>17</cp:revision>
  <dcterms:created xsi:type="dcterms:W3CDTF">2014-09-15T10:44:17Z</dcterms:created>
  <dcterms:modified xsi:type="dcterms:W3CDTF">2018-12-14T10:14:03Z</dcterms:modified>
</cp:coreProperties>
</file>