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4" r:id="rId2"/>
  </p:sldMasterIdLst>
  <p:notesMasterIdLst>
    <p:notesMasterId r:id="rId47"/>
  </p:notesMasterIdLst>
  <p:sldIdLst>
    <p:sldId id="256" r:id="rId3"/>
    <p:sldId id="378" r:id="rId4"/>
    <p:sldId id="410" r:id="rId5"/>
    <p:sldId id="373" r:id="rId6"/>
    <p:sldId id="275" r:id="rId7"/>
    <p:sldId id="376" r:id="rId8"/>
    <p:sldId id="279" r:id="rId9"/>
    <p:sldId id="374" r:id="rId10"/>
    <p:sldId id="280" r:id="rId11"/>
    <p:sldId id="278" r:id="rId12"/>
    <p:sldId id="281" r:id="rId13"/>
    <p:sldId id="282" r:id="rId14"/>
    <p:sldId id="284" r:id="rId15"/>
    <p:sldId id="380" r:id="rId16"/>
    <p:sldId id="381" r:id="rId17"/>
    <p:sldId id="347" r:id="rId18"/>
    <p:sldId id="459" r:id="rId19"/>
    <p:sldId id="46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3" r:id="rId32"/>
    <p:sldId id="454" r:id="rId33"/>
    <p:sldId id="455" r:id="rId34"/>
    <p:sldId id="456" r:id="rId35"/>
    <p:sldId id="457" r:id="rId36"/>
    <p:sldId id="458" r:id="rId37"/>
    <p:sldId id="364" r:id="rId38"/>
    <p:sldId id="407" r:id="rId39"/>
    <p:sldId id="408" r:id="rId40"/>
    <p:sldId id="409" r:id="rId41"/>
    <p:sldId id="421" r:id="rId42"/>
    <p:sldId id="461" r:id="rId43"/>
    <p:sldId id="462" r:id="rId44"/>
    <p:sldId id="440" r:id="rId45"/>
    <p:sldId id="414" r:id="rId4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435" autoAdjust="0"/>
  </p:normalViewPr>
  <p:slideViewPr>
    <p:cSldViewPr>
      <p:cViewPr varScale="1">
        <p:scale>
          <a:sx n="40" d="100"/>
          <a:sy n="40" d="100"/>
        </p:scale>
        <p:origin x="-13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ECC17-01E1-4B80-9452-B0A06B935B1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3EF28AE-27C1-4A9D-A447-55D3265E7911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 smtClean="0"/>
            <a:t>Extraverzió</a:t>
          </a:r>
          <a:endParaRPr lang="hu-HU" dirty="0"/>
        </a:p>
      </dgm:t>
    </dgm:pt>
    <dgm:pt modelId="{CC712FA0-FC49-4668-844F-4BC1BE4013C7}" type="parTrans" cxnId="{D3A3CA49-8F6A-4E59-B653-28F7D2F7F423}">
      <dgm:prSet/>
      <dgm:spPr/>
      <dgm:t>
        <a:bodyPr/>
        <a:lstStyle/>
        <a:p>
          <a:endParaRPr lang="hu-HU"/>
        </a:p>
      </dgm:t>
    </dgm:pt>
    <dgm:pt modelId="{EAFCD88E-9A83-4EB4-9ED0-FEB858CCB5A8}" type="sibTrans" cxnId="{D3A3CA49-8F6A-4E59-B653-28F7D2F7F423}">
      <dgm:prSet/>
      <dgm:spPr/>
      <dgm:t>
        <a:bodyPr/>
        <a:lstStyle/>
        <a:p>
          <a:endParaRPr lang="hu-HU"/>
        </a:p>
      </dgm:t>
    </dgm:pt>
    <dgm:pt modelId="{8D233A73-BE51-4C32-A277-256D6824AB19}">
      <dgm:prSet phldrT="[Szöveg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 smtClean="0"/>
            <a:t>Barátságosság</a:t>
          </a:r>
          <a:endParaRPr lang="hu-HU" dirty="0"/>
        </a:p>
      </dgm:t>
    </dgm:pt>
    <dgm:pt modelId="{0A724068-D399-4026-A1B7-77AF5D977F61}" type="parTrans" cxnId="{811A63B5-B6D5-418D-9181-9A118CE1870F}">
      <dgm:prSet/>
      <dgm:spPr/>
      <dgm:t>
        <a:bodyPr/>
        <a:lstStyle/>
        <a:p>
          <a:endParaRPr lang="hu-HU"/>
        </a:p>
      </dgm:t>
    </dgm:pt>
    <dgm:pt modelId="{6876EC82-F7D0-47B1-8DA8-412478FD8EB1}" type="sibTrans" cxnId="{811A63B5-B6D5-418D-9181-9A118CE1870F}">
      <dgm:prSet/>
      <dgm:spPr/>
      <dgm:t>
        <a:bodyPr/>
        <a:lstStyle/>
        <a:p>
          <a:endParaRPr lang="hu-HU"/>
        </a:p>
      </dgm:t>
    </dgm:pt>
    <dgm:pt modelId="{10000C1F-8E97-48BC-AC4B-AC2568E47BE6}">
      <dgm:prSet phldrT="[Szöveg]"/>
      <dgm:spPr/>
      <dgm:t>
        <a:bodyPr/>
        <a:lstStyle/>
        <a:p>
          <a:r>
            <a:rPr lang="hu-HU" dirty="0" smtClean="0"/>
            <a:t>Lelkiismeretesség</a:t>
          </a:r>
          <a:endParaRPr lang="hu-HU" dirty="0"/>
        </a:p>
      </dgm:t>
    </dgm:pt>
    <dgm:pt modelId="{7C333E87-AD85-49BD-8F1A-D1CD53A18437}" type="parTrans" cxnId="{68801390-4894-4371-9902-678EF5FC73CD}">
      <dgm:prSet/>
      <dgm:spPr/>
      <dgm:t>
        <a:bodyPr/>
        <a:lstStyle/>
        <a:p>
          <a:endParaRPr lang="hu-HU"/>
        </a:p>
      </dgm:t>
    </dgm:pt>
    <dgm:pt modelId="{8B7AF6D9-FC85-4855-B815-8DE288B7A8A6}" type="sibTrans" cxnId="{68801390-4894-4371-9902-678EF5FC73CD}">
      <dgm:prSet/>
      <dgm:spPr/>
      <dgm:t>
        <a:bodyPr/>
        <a:lstStyle/>
        <a:p>
          <a:endParaRPr lang="hu-HU"/>
        </a:p>
      </dgm:t>
    </dgm:pt>
    <dgm:pt modelId="{F6AF4C0D-0D69-4731-AB45-C6717D4DBB9E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 err="1" smtClean="0"/>
            <a:t>Neurocitás</a:t>
          </a:r>
          <a:endParaRPr lang="hu-HU" dirty="0"/>
        </a:p>
      </dgm:t>
    </dgm:pt>
    <dgm:pt modelId="{7E8DC1BC-3162-453B-A275-67A1D577DC41}" type="parTrans" cxnId="{BB9D3092-ECB2-4593-92F8-8135487C05EF}">
      <dgm:prSet/>
      <dgm:spPr/>
      <dgm:t>
        <a:bodyPr/>
        <a:lstStyle/>
        <a:p>
          <a:endParaRPr lang="hu-HU"/>
        </a:p>
      </dgm:t>
    </dgm:pt>
    <dgm:pt modelId="{8E96CC5E-E9DE-42FB-A269-676CBF07ABB9}" type="sibTrans" cxnId="{BB9D3092-ECB2-4593-92F8-8135487C05EF}">
      <dgm:prSet/>
      <dgm:spPr/>
      <dgm:t>
        <a:bodyPr/>
        <a:lstStyle/>
        <a:p>
          <a:endParaRPr lang="hu-HU"/>
        </a:p>
      </dgm:t>
    </dgm:pt>
    <dgm:pt modelId="{10F5796A-2822-4198-80F6-BF2D5D5748C9}">
      <dgm:prSet phldrT="[Szöveg]"/>
      <dgm:spPr>
        <a:solidFill>
          <a:srgbClr val="FF0000"/>
        </a:solidFill>
      </dgm:spPr>
      <dgm:t>
        <a:bodyPr/>
        <a:lstStyle/>
        <a:p>
          <a:r>
            <a:rPr lang="hu-HU" dirty="0" smtClean="0"/>
            <a:t>Nyitottság</a:t>
          </a:r>
          <a:endParaRPr lang="hu-HU" dirty="0"/>
        </a:p>
      </dgm:t>
    </dgm:pt>
    <dgm:pt modelId="{62BA2EB0-FE37-485C-A7CB-5B6E50F82A65}" type="parTrans" cxnId="{E1F59769-BC30-40AC-974E-FB520ED13CDA}">
      <dgm:prSet/>
      <dgm:spPr/>
      <dgm:t>
        <a:bodyPr/>
        <a:lstStyle/>
        <a:p>
          <a:endParaRPr lang="hu-HU"/>
        </a:p>
      </dgm:t>
    </dgm:pt>
    <dgm:pt modelId="{FA022A02-6AE6-47D4-A34A-C04BBE3F3FAC}" type="sibTrans" cxnId="{E1F59769-BC30-40AC-974E-FB520ED13CDA}">
      <dgm:prSet/>
      <dgm:spPr/>
      <dgm:t>
        <a:bodyPr/>
        <a:lstStyle/>
        <a:p>
          <a:endParaRPr lang="hu-HU"/>
        </a:p>
      </dgm:t>
    </dgm:pt>
    <dgm:pt modelId="{0818BA76-1E5B-4D62-B6F4-36C2C696A5EA}" type="pres">
      <dgm:prSet presAssocID="{962ECC17-01E1-4B80-9452-B0A06B935B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20544D-11EB-4B79-8704-7C126AFD0D1C}" type="pres">
      <dgm:prSet presAssocID="{A3EF28AE-27C1-4A9D-A447-55D3265E7911}" presName="parentLin" presStyleCnt="0"/>
      <dgm:spPr/>
    </dgm:pt>
    <dgm:pt modelId="{D009B4C9-93AD-4313-8599-C7589BD3E8A3}" type="pres">
      <dgm:prSet presAssocID="{A3EF28AE-27C1-4A9D-A447-55D3265E7911}" presName="parentLeftMargin" presStyleLbl="node1" presStyleIdx="0" presStyleCnt="5"/>
      <dgm:spPr/>
      <dgm:t>
        <a:bodyPr/>
        <a:lstStyle/>
        <a:p>
          <a:endParaRPr lang="hu-HU"/>
        </a:p>
      </dgm:t>
    </dgm:pt>
    <dgm:pt modelId="{1F373DA8-ECB9-4A7D-B4C9-A6C6C209D87B}" type="pres">
      <dgm:prSet presAssocID="{A3EF28AE-27C1-4A9D-A447-55D3265E791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8A50FD-5D52-4B63-89CE-5972F396EA3F}" type="pres">
      <dgm:prSet presAssocID="{A3EF28AE-27C1-4A9D-A447-55D3265E7911}" presName="negativeSpace" presStyleCnt="0"/>
      <dgm:spPr/>
    </dgm:pt>
    <dgm:pt modelId="{EB6E2DD1-E545-4121-8952-1F12E32E58E2}" type="pres">
      <dgm:prSet presAssocID="{A3EF28AE-27C1-4A9D-A447-55D3265E7911}" presName="childText" presStyleLbl="conFgAcc1" presStyleIdx="0" presStyleCnt="5">
        <dgm:presLayoutVars>
          <dgm:bulletEnabled val="1"/>
        </dgm:presLayoutVars>
      </dgm:prSet>
      <dgm:spPr/>
    </dgm:pt>
    <dgm:pt modelId="{E9B8EE6A-AF1C-4B21-8F8B-5E155D5DBFCF}" type="pres">
      <dgm:prSet presAssocID="{EAFCD88E-9A83-4EB4-9ED0-FEB858CCB5A8}" presName="spaceBetweenRectangles" presStyleCnt="0"/>
      <dgm:spPr/>
    </dgm:pt>
    <dgm:pt modelId="{30069BC1-88B6-4678-A5E1-DE5C0C0E5F93}" type="pres">
      <dgm:prSet presAssocID="{8D233A73-BE51-4C32-A277-256D6824AB19}" presName="parentLin" presStyleCnt="0"/>
      <dgm:spPr/>
    </dgm:pt>
    <dgm:pt modelId="{B027BA02-D660-4AD7-941C-09B514D143A7}" type="pres">
      <dgm:prSet presAssocID="{8D233A73-BE51-4C32-A277-256D6824AB19}" presName="parentLeftMargin" presStyleLbl="node1" presStyleIdx="0" presStyleCnt="5"/>
      <dgm:spPr/>
      <dgm:t>
        <a:bodyPr/>
        <a:lstStyle/>
        <a:p>
          <a:endParaRPr lang="hu-HU"/>
        </a:p>
      </dgm:t>
    </dgm:pt>
    <dgm:pt modelId="{87CCD647-6DCC-461D-B592-CB7CE640E8B5}" type="pres">
      <dgm:prSet presAssocID="{8D233A73-BE51-4C32-A277-256D6824AB1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AC509A-68E9-4848-BC26-A997051F76B5}" type="pres">
      <dgm:prSet presAssocID="{8D233A73-BE51-4C32-A277-256D6824AB19}" presName="negativeSpace" presStyleCnt="0"/>
      <dgm:spPr/>
    </dgm:pt>
    <dgm:pt modelId="{DE2E5B57-FA72-4EA0-A906-960EE2457F76}" type="pres">
      <dgm:prSet presAssocID="{8D233A73-BE51-4C32-A277-256D6824AB19}" presName="childText" presStyleLbl="conFgAcc1" presStyleIdx="1" presStyleCnt="5">
        <dgm:presLayoutVars>
          <dgm:bulletEnabled val="1"/>
        </dgm:presLayoutVars>
      </dgm:prSet>
      <dgm:spPr/>
    </dgm:pt>
    <dgm:pt modelId="{1350D707-8B6A-491C-8B8D-5D529DA78F4F}" type="pres">
      <dgm:prSet presAssocID="{6876EC82-F7D0-47B1-8DA8-412478FD8EB1}" presName="spaceBetweenRectangles" presStyleCnt="0"/>
      <dgm:spPr/>
    </dgm:pt>
    <dgm:pt modelId="{166A9E37-0DC3-4009-9FC9-C7ED82FC155C}" type="pres">
      <dgm:prSet presAssocID="{10000C1F-8E97-48BC-AC4B-AC2568E47BE6}" presName="parentLin" presStyleCnt="0"/>
      <dgm:spPr/>
    </dgm:pt>
    <dgm:pt modelId="{AE2043EC-843E-45C0-AECD-3FD2D0DD6B64}" type="pres">
      <dgm:prSet presAssocID="{10000C1F-8E97-48BC-AC4B-AC2568E47BE6}" presName="parentLeftMargin" presStyleLbl="node1" presStyleIdx="1" presStyleCnt="5"/>
      <dgm:spPr/>
      <dgm:t>
        <a:bodyPr/>
        <a:lstStyle/>
        <a:p>
          <a:endParaRPr lang="hu-HU"/>
        </a:p>
      </dgm:t>
    </dgm:pt>
    <dgm:pt modelId="{695A95E2-5AEA-461E-A7AE-07E9378792A0}" type="pres">
      <dgm:prSet presAssocID="{10000C1F-8E97-48BC-AC4B-AC2568E47B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198966-05F5-431C-A2E5-7CC576050B6E}" type="pres">
      <dgm:prSet presAssocID="{10000C1F-8E97-48BC-AC4B-AC2568E47BE6}" presName="negativeSpace" presStyleCnt="0"/>
      <dgm:spPr/>
    </dgm:pt>
    <dgm:pt modelId="{5B858DFD-17B4-4C3A-A527-67E37D53CF35}" type="pres">
      <dgm:prSet presAssocID="{10000C1F-8E97-48BC-AC4B-AC2568E47BE6}" presName="childText" presStyleLbl="conFgAcc1" presStyleIdx="2" presStyleCnt="5">
        <dgm:presLayoutVars>
          <dgm:bulletEnabled val="1"/>
        </dgm:presLayoutVars>
      </dgm:prSet>
      <dgm:spPr/>
    </dgm:pt>
    <dgm:pt modelId="{8B4D8521-1507-4F5E-A214-3F3942EED6A8}" type="pres">
      <dgm:prSet presAssocID="{8B7AF6D9-FC85-4855-B815-8DE288B7A8A6}" presName="spaceBetweenRectangles" presStyleCnt="0"/>
      <dgm:spPr/>
    </dgm:pt>
    <dgm:pt modelId="{0747EB1E-93E9-49A8-B1AC-6D3AC28EDDB0}" type="pres">
      <dgm:prSet presAssocID="{F6AF4C0D-0D69-4731-AB45-C6717D4DBB9E}" presName="parentLin" presStyleCnt="0"/>
      <dgm:spPr/>
    </dgm:pt>
    <dgm:pt modelId="{64197690-1588-499E-BFF2-58C0C22777EC}" type="pres">
      <dgm:prSet presAssocID="{F6AF4C0D-0D69-4731-AB45-C6717D4DBB9E}" presName="parentLeftMargin" presStyleLbl="node1" presStyleIdx="2" presStyleCnt="5"/>
      <dgm:spPr/>
      <dgm:t>
        <a:bodyPr/>
        <a:lstStyle/>
        <a:p>
          <a:endParaRPr lang="hu-HU"/>
        </a:p>
      </dgm:t>
    </dgm:pt>
    <dgm:pt modelId="{C56F9FF1-A0D6-4854-84B9-7C63E4D167EC}" type="pres">
      <dgm:prSet presAssocID="{F6AF4C0D-0D69-4731-AB45-C6717D4DBB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83D577-1534-4891-9F47-6186C158CD37}" type="pres">
      <dgm:prSet presAssocID="{F6AF4C0D-0D69-4731-AB45-C6717D4DBB9E}" presName="negativeSpace" presStyleCnt="0"/>
      <dgm:spPr/>
    </dgm:pt>
    <dgm:pt modelId="{46E189B1-B545-42A9-AF97-9C95DF956101}" type="pres">
      <dgm:prSet presAssocID="{F6AF4C0D-0D69-4731-AB45-C6717D4DBB9E}" presName="childText" presStyleLbl="conFgAcc1" presStyleIdx="3" presStyleCnt="5">
        <dgm:presLayoutVars>
          <dgm:bulletEnabled val="1"/>
        </dgm:presLayoutVars>
      </dgm:prSet>
      <dgm:spPr/>
    </dgm:pt>
    <dgm:pt modelId="{848C6D17-4787-4BDB-A644-866900369461}" type="pres">
      <dgm:prSet presAssocID="{8E96CC5E-E9DE-42FB-A269-676CBF07ABB9}" presName="spaceBetweenRectangles" presStyleCnt="0"/>
      <dgm:spPr/>
    </dgm:pt>
    <dgm:pt modelId="{0388C0F7-06AB-4E2D-A24A-EF5F839A7B09}" type="pres">
      <dgm:prSet presAssocID="{10F5796A-2822-4198-80F6-BF2D5D5748C9}" presName="parentLin" presStyleCnt="0"/>
      <dgm:spPr/>
    </dgm:pt>
    <dgm:pt modelId="{B7BFC767-30B1-4D67-AF09-AF0DE4A44263}" type="pres">
      <dgm:prSet presAssocID="{10F5796A-2822-4198-80F6-BF2D5D5748C9}" presName="parentLeftMargin" presStyleLbl="node1" presStyleIdx="3" presStyleCnt="5"/>
      <dgm:spPr/>
      <dgm:t>
        <a:bodyPr/>
        <a:lstStyle/>
        <a:p>
          <a:endParaRPr lang="hu-HU"/>
        </a:p>
      </dgm:t>
    </dgm:pt>
    <dgm:pt modelId="{210F0939-C30D-4816-86B7-57DBF1891208}" type="pres">
      <dgm:prSet presAssocID="{10F5796A-2822-4198-80F6-BF2D5D5748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9C04B9-E582-48B2-91FA-343B53D7A826}" type="pres">
      <dgm:prSet presAssocID="{10F5796A-2822-4198-80F6-BF2D5D5748C9}" presName="negativeSpace" presStyleCnt="0"/>
      <dgm:spPr/>
    </dgm:pt>
    <dgm:pt modelId="{126E5B6A-FE09-4A42-ACDC-D59C08903B3C}" type="pres">
      <dgm:prSet presAssocID="{10F5796A-2822-4198-80F6-BF2D5D5748C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F59769-BC30-40AC-974E-FB520ED13CDA}" srcId="{962ECC17-01E1-4B80-9452-B0A06B935B16}" destId="{10F5796A-2822-4198-80F6-BF2D5D5748C9}" srcOrd="4" destOrd="0" parTransId="{62BA2EB0-FE37-485C-A7CB-5B6E50F82A65}" sibTransId="{FA022A02-6AE6-47D4-A34A-C04BBE3F3FAC}"/>
    <dgm:cxn modelId="{37D29859-94D0-49C7-B417-7751D3FE8C5C}" type="presOf" srcId="{10F5796A-2822-4198-80F6-BF2D5D5748C9}" destId="{210F0939-C30D-4816-86B7-57DBF1891208}" srcOrd="1" destOrd="0" presId="urn:microsoft.com/office/officeart/2005/8/layout/list1"/>
    <dgm:cxn modelId="{08AC7C64-25B9-4A34-B3AC-45A996D5B20E}" type="presOf" srcId="{F6AF4C0D-0D69-4731-AB45-C6717D4DBB9E}" destId="{C56F9FF1-A0D6-4854-84B9-7C63E4D167EC}" srcOrd="1" destOrd="0" presId="urn:microsoft.com/office/officeart/2005/8/layout/list1"/>
    <dgm:cxn modelId="{EB2838C5-3A1C-46C1-B69C-FC8AB4EF512E}" type="presOf" srcId="{10000C1F-8E97-48BC-AC4B-AC2568E47BE6}" destId="{695A95E2-5AEA-461E-A7AE-07E9378792A0}" srcOrd="1" destOrd="0" presId="urn:microsoft.com/office/officeart/2005/8/layout/list1"/>
    <dgm:cxn modelId="{C16AC896-D426-456A-9E9D-889FBC9EA326}" type="presOf" srcId="{10000C1F-8E97-48BC-AC4B-AC2568E47BE6}" destId="{AE2043EC-843E-45C0-AECD-3FD2D0DD6B64}" srcOrd="0" destOrd="0" presId="urn:microsoft.com/office/officeart/2005/8/layout/list1"/>
    <dgm:cxn modelId="{0F12B773-D87E-4D13-9239-F024A72B7C3D}" type="presOf" srcId="{8D233A73-BE51-4C32-A277-256D6824AB19}" destId="{87CCD647-6DCC-461D-B592-CB7CE640E8B5}" srcOrd="1" destOrd="0" presId="urn:microsoft.com/office/officeart/2005/8/layout/list1"/>
    <dgm:cxn modelId="{BB9D3092-ECB2-4593-92F8-8135487C05EF}" srcId="{962ECC17-01E1-4B80-9452-B0A06B935B16}" destId="{F6AF4C0D-0D69-4731-AB45-C6717D4DBB9E}" srcOrd="3" destOrd="0" parTransId="{7E8DC1BC-3162-453B-A275-67A1D577DC41}" sibTransId="{8E96CC5E-E9DE-42FB-A269-676CBF07ABB9}"/>
    <dgm:cxn modelId="{428F37A6-0463-4DAE-9431-7F81E2E0056A}" type="presOf" srcId="{A3EF28AE-27C1-4A9D-A447-55D3265E7911}" destId="{1F373DA8-ECB9-4A7D-B4C9-A6C6C209D87B}" srcOrd="1" destOrd="0" presId="urn:microsoft.com/office/officeart/2005/8/layout/list1"/>
    <dgm:cxn modelId="{D3A3CA49-8F6A-4E59-B653-28F7D2F7F423}" srcId="{962ECC17-01E1-4B80-9452-B0A06B935B16}" destId="{A3EF28AE-27C1-4A9D-A447-55D3265E7911}" srcOrd="0" destOrd="0" parTransId="{CC712FA0-FC49-4668-844F-4BC1BE4013C7}" sibTransId="{EAFCD88E-9A83-4EB4-9ED0-FEB858CCB5A8}"/>
    <dgm:cxn modelId="{D89F013D-FC75-4593-BA58-82158ED97FCC}" type="presOf" srcId="{8D233A73-BE51-4C32-A277-256D6824AB19}" destId="{B027BA02-D660-4AD7-941C-09B514D143A7}" srcOrd="0" destOrd="0" presId="urn:microsoft.com/office/officeart/2005/8/layout/list1"/>
    <dgm:cxn modelId="{65A34994-0478-48FA-A650-F0143186E347}" type="presOf" srcId="{962ECC17-01E1-4B80-9452-B0A06B935B16}" destId="{0818BA76-1E5B-4D62-B6F4-36C2C696A5EA}" srcOrd="0" destOrd="0" presId="urn:microsoft.com/office/officeart/2005/8/layout/list1"/>
    <dgm:cxn modelId="{E8D570AE-507F-4087-8B36-80A0A1EF3043}" type="presOf" srcId="{F6AF4C0D-0D69-4731-AB45-C6717D4DBB9E}" destId="{64197690-1588-499E-BFF2-58C0C22777EC}" srcOrd="0" destOrd="0" presId="urn:microsoft.com/office/officeart/2005/8/layout/list1"/>
    <dgm:cxn modelId="{68801390-4894-4371-9902-678EF5FC73CD}" srcId="{962ECC17-01E1-4B80-9452-B0A06B935B16}" destId="{10000C1F-8E97-48BC-AC4B-AC2568E47BE6}" srcOrd="2" destOrd="0" parTransId="{7C333E87-AD85-49BD-8F1A-D1CD53A18437}" sibTransId="{8B7AF6D9-FC85-4855-B815-8DE288B7A8A6}"/>
    <dgm:cxn modelId="{DB7837BD-8820-4458-8694-BB6F9A3647A2}" type="presOf" srcId="{10F5796A-2822-4198-80F6-BF2D5D5748C9}" destId="{B7BFC767-30B1-4D67-AF09-AF0DE4A44263}" srcOrd="0" destOrd="0" presId="urn:microsoft.com/office/officeart/2005/8/layout/list1"/>
    <dgm:cxn modelId="{2B06D999-C0A9-4334-84C9-36F61987C2F9}" type="presOf" srcId="{A3EF28AE-27C1-4A9D-A447-55D3265E7911}" destId="{D009B4C9-93AD-4313-8599-C7589BD3E8A3}" srcOrd="0" destOrd="0" presId="urn:microsoft.com/office/officeart/2005/8/layout/list1"/>
    <dgm:cxn modelId="{811A63B5-B6D5-418D-9181-9A118CE1870F}" srcId="{962ECC17-01E1-4B80-9452-B0A06B935B16}" destId="{8D233A73-BE51-4C32-A277-256D6824AB19}" srcOrd="1" destOrd="0" parTransId="{0A724068-D399-4026-A1B7-77AF5D977F61}" sibTransId="{6876EC82-F7D0-47B1-8DA8-412478FD8EB1}"/>
    <dgm:cxn modelId="{E1B7E1C1-D9B8-4DFD-ACD1-186AE8723830}" type="presParOf" srcId="{0818BA76-1E5B-4D62-B6F4-36C2C696A5EA}" destId="{2C20544D-11EB-4B79-8704-7C126AFD0D1C}" srcOrd="0" destOrd="0" presId="urn:microsoft.com/office/officeart/2005/8/layout/list1"/>
    <dgm:cxn modelId="{21CE572D-F5CD-4D5F-AAEE-583F3946EDFD}" type="presParOf" srcId="{2C20544D-11EB-4B79-8704-7C126AFD0D1C}" destId="{D009B4C9-93AD-4313-8599-C7589BD3E8A3}" srcOrd="0" destOrd="0" presId="urn:microsoft.com/office/officeart/2005/8/layout/list1"/>
    <dgm:cxn modelId="{6EC1C430-8ACD-4867-95EC-7203304DA033}" type="presParOf" srcId="{2C20544D-11EB-4B79-8704-7C126AFD0D1C}" destId="{1F373DA8-ECB9-4A7D-B4C9-A6C6C209D87B}" srcOrd="1" destOrd="0" presId="urn:microsoft.com/office/officeart/2005/8/layout/list1"/>
    <dgm:cxn modelId="{F7376B08-AA99-462A-AB61-272751577D3C}" type="presParOf" srcId="{0818BA76-1E5B-4D62-B6F4-36C2C696A5EA}" destId="{8C8A50FD-5D52-4B63-89CE-5972F396EA3F}" srcOrd="1" destOrd="0" presId="urn:microsoft.com/office/officeart/2005/8/layout/list1"/>
    <dgm:cxn modelId="{281D7E13-B8DC-47AF-B592-58E8B771D16B}" type="presParOf" srcId="{0818BA76-1E5B-4D62-B6F4-36C2C696A5EA}" destId="{EB6E2DD1-E545-4121-8952-1F12E32E58E2}" srcOrd="2" destOrd="0" presId="urn:microsoft.com/office/officeart/2005/8/layout/list1"/>
    <dgm:cxn modelId="{8456A283-EF06-4E4F-AF9E-A9AA0D0B218E}" type="presParOf" srcId="{0818BA76-1E5B-4D62-B6F4-36C2C696A5EA}" destId="{E9B8EE6A-AF1C-4B21-8F8B-5E155D5DBFCF}" srcOrd="3" destOrd="0" presId="urn:microsoft.com/office/officeart/2005/8/layout/list1"/>
    <dgm:cxn modelId="{26CDB3B1-E43C-430E-B853-DE0C1C346F0B}" type="presParOf" srcId="{0818BA76-1E5B-4D62-B6F4-36C2C696A5EA}" destId="{30069BC1-88B6-4678-A5E1-DE5C0C0E5F93}" srcOrd="4" destOrd="0" presId="urn:microsoft.com/office/officeart/2005/8/layout/list1"/>
    <dgm:cxn modelId="{CCA4A6C9-DDCE-460F-A1E4-29C72A87D4CF}" type="presParOf" srcId="{30069BC1-88B6-4678-A5E1-DE5C0C0E5F93}" destId="{B027BA02-D660-4AD7-941C-09B514D143A7}" srcOrd="0" destOrd="0" presId="urn:microsoft.com/office/officeart/2005/8/layout/list1"/>
    <dgm:cxn modelId="{2ADC1501-9299-4A36-AA3A-4A9A5F88D451}" type="presParOf" srcId="{30069BC1-88B6-4678-A5E1-DE5C0C0E5F93}" destId="{87CCD647-6DCC-461D-B592-CB7CE640E8B5}" srcOrd="1" destOrd="0" presId="urn:microsoft.com/office/officeart/2005/8/layout/list1"/>
    <dgm:cxn modelId="{8E88BF9F-EE66-4A9E-A77C-F77521CA3667}" type="presParOf" srcId="{0818BA76-1E5B-4D62-B6F4-36C2C696A5EA}" destId="{FCAC509A-68E9-4848-BC26-A997051F76B5}" srcOrd="5" destOrd="0" presId="urn:microsoft.com/office/officeart/2005/8/layout/list1"/>
    <dgm:cxn modelId="{892C71C8-1A7B-444A-AA2A-D1D77FD975B4}" type="presParOf" srcId="{0818BA76-1E5B-4D62-B6F4-36C2C696A5EA}" destId="{DE2E5B57-FA72-4EA0-A906-960EE2457F76}" srcOrd="6" destOrd="0" presId="urn:microsoft.com/office/officeart/2005/8/layout/list1"/>
    <dgm:cxn modelId="{46BE640E-D724-4659-99B6-0EA87F67D04E}" type="presParOf" srcId="{0818BA76-1E5B-4D62-B6F4-36C2C696A5EA}" destId="{1350D707-8B6A-491C-8B8D-5D529DA78F4F}" srcOrd="7" destOrd="0" presId="urn:microsoft.com/office/officeart/2005/8/layout/list1"/>
    <dgm:cxn modelId="{ADDE3BED-50C1-4E80-824D-816E23CD2617}" type="presParOf" srcId="{0818BA76-1E5B-4D62-B6F4-36C2C696A5EA}" destId="{166A9E37-0DC3-4009-9FC9-C7ED82FC155C}" srcOrd="8" destOrd="0" presId="urn:microsoft.com/office/officeart/2005/8/layout/list1"/>
    <dgm:cxn modelId="{E61FD2D0-5955-4B38-8B58-DA78CE0564F2}" type="presParOf" srcId="{166A9E37-0DC3-4009-9FC9-C7ED82FC155C}" destId="{AE2043EC-843E-45C0-AECD-3FD2D0DD6B64}" srcOrd="0" destOrd="0" presId="urn:microsoft.com/office/officeart/2005/8/layout/list1"/>
    <dgm:cxn modelId="{F159A6F0-70D4-4CD1-982B-359857C07C14}" type="presParOf" srcId="{166A9E37-0DC3-4009-9FC9-C7ED82FC155C}" destId="{695A95E2-5AEA-461E-A7AE-07E9378792A0}" srcOrd="1" destOrd="0" presId="urn:microsoft.com/office/officeart/2005/8/layout/list1"/>
    <dgm:cxn modelId="{62EC485F-F038-42DE-9D40-8022D4338464}" type="presParOf" srcId="{0818BA76-1E5B-4D62-B6F4-36C2C696A5EA}" destId="{57198966-05F5-431C-A2E5-7CC576050B6E}" srcOrd="9" destOrd="0" presId="urn:microsoft.com/office/officeart/2005/8/layout/list1"/>
    <dgm:cxn modelId="{C7327650-FA02-49D8-95CF-CAED8B237C00}" type="presParOf" srcId="{0818BA76-1E5B-4D62-B6F4-36C2C696A5EA}" destId="{5B858DFD-17B4-4C3A-A527-67E37D53CF35}" srcOrd="10" destOrd="0" presId="urn:microsoft.com/office/officeart/2005/8/layout/list1"/>
    <dgm:cxn modelId="{91609B64-FA18-4AF4-83F0-08FE1EF043AA}" type="presParOf" srcId="{0818BA76-1E5B-4D62-B6F4-36C2C696A5EA}" destId="{8B4D8521-1507-4F5E-A214-3F3942EED6A8}" srcOrd="11" destOrd="0" presId="urn:microsoft.com/office/officeart/2005/8/layout/list1"/>
    <dgm:cxn modelId="{68DEAE70-D8D5-4390-9B8E-58437D43D2DC}" type="presParOf" srcId="{0818BA76-1E5B-4D62-B6F4-36C2C696A5EA}" destId="{0747EB1E-93E9-49A8-B1AC-6D3AC28EDDB0}" srcOrd="12" destOrd="0" presId="urn:microsoft.com/office/officeart/2005/8/layout/list1"/>
    <dgm:cxn modelId="{F319FAF1-5F5E-4963-96C2-4F85821E206B}" type="presParOf" srcId="{0747EB1E-93E9-49A8-B1AC-6D3AC28EDDB0}" destId="{64197690-1588-499E-BFF2-58C0C22777EC}" srcOrd="0" destOrd="0" presId="urn:microsoft.com/office/officeart/2005/8/layout/list1"/>
    <dgm:cxn modelId="{94C19A9A-53E4-42E2-AE1C-DD1EB1E059AB}" type="presParOf" srcId="{0747EB1E-93E9-49A8-B1AC-6D3AC28EDDB0}" destId="{C56F9FF1-A0D6-4854-84B9-7C63E4D167EC}" srcOrd="1" destOrd="0" presId="urn:microsoft.com/office/officeart/2005/8/layout/list1"/>
    <dgm:cxn modelId="{10167468-550D-4483-A469-F1C6E173B07D}" type="presParOf" srcId="{0818BA76-1E5B-4D62-B6F4-36C2C696A5EA}" destId="{3F83D577-1534-4891-9F47-6186C158CD37}" srcOrd="13" destOrd="0" presId="urn:microsoft.com/office/officeart/2005/8/layout/list1"/>
    <dgm:cxn modelId="{8363B4FB-0AEE-4A0E-9758-991054E37415}" type="presParOf" srcId="{0818BA76-1E5B-4D62-B6F4-36C2C696A5EA}" destId="{46E189B1-B545-42A9-AF97-9C95DF956101}" srcOrd="14" destOrd="0" presId="urn:microsoft.com/office/officeart/2005/8/layout/list1"/>
    <dgm:cxn modelId="{90D508EF-B41C-443A-88BD-8FAD8097BE1B}" type="presParOf" srcId="{0818BA76-1E5B-4D62-B6F4-36C2C696A5EA}" destId="{848C6D17-4787-4BDB-A644-866900369461}" srcOrd="15" destOrd="0" presId="urn:microsoft.com/office/officeart/2005/8/layout/list1"/>
    <dgm:cxn modelId="{1B607A0D-131B-4337-98CC-CE1506BE7582}" type="presParOf" srcId="{0818BA76-1E5B-4D62-B6F4-36C2C696A5EA}" destId="{0388C0F7-06AB-4E2D-A24A-EF5F839A7B09}" srcOrd="16" destOrd="0" presId="urn:microsoft.com/office/officeart/2005/8/layout/list1"/>
    <dgm:cxn modelId="{0B577F98-9E1C-4780-81CB-303BC9E587ED}" type="presParOf" srcId="{0388C0F7-06AB-4E2D-A24A-EF5F839A7B09}" destId="{B7BFC767-30B1-4D67-AF09-AF0DE4A44263}" srcOrd="0" destOrd="0" presId="urn:microsoft.com/office/officeart/2005/8/layout/list1"/>
    <dgm:cxn modelId="{DDD48FF0-496E-48C5-9ED1-F3B0C43E9A3B}" type="presParOf" srcId="{0388C0F7-06AB-4E2D-A24A-EF5F839A7B09}" destId="{210F0939-C30D-4816-86B7-57DBF1891208}" srcOrd="1" destOrd="0" presId="urn:microsoft.com/office/officeart/2005/8/layout/list1"/>
    <dgm:cxn modelId="{2EEE8A45-2A6B-4472-BF55-1327211B1408}" type="presParOf" srcId="{0818BA76-1E5B-4D62-B6F4-36C2C696A5EA}" destId="{789C04B9-E582-48B2-91FA-343B53D7A826}" srcOrd="17" destOrd="0" presId="urn:microsoft.com/office/officeart/2005/8/layout/list1"/>
    <dgm:cxn modelId="{A8EF7A58-DD6C-4917-8460-970C813AFB77}" type="presParOf" srcId="{0818BA76-1E5B-4D62-B6F4-36C2C696A5EA}" destId="{126E5B6A-FE09-4A42-ACDC-D59C08903B3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1D487-6D93-457A-80A4-02905A1705D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1FFFE7B-17E0-4344-B644-1D45C68B2B90}">
      <dgm:prSet phldrT="[Szöveg]" custT="1"/>
      <dgm:spPr>
        <a:solidFill>
          <a:srgbClr val="00B050"/>
        </a:solidFill>
      </dgm:spPr>
      <dgm:t>
        <a:bodyPr/>
        <a:lstStyle/>
        <a:p>
          <a:r>
            <a:rPr lang="hu-HU" sz="2800" dirty="0"/>
            <a:t>Kapcsolat</a:t>
          </a:r>
        </a:p>
      </dgm:t>
    </dgm:pt>
    <dgm:pt modelId="{1638EF36-7DD0-46C5-9A4B-10FDADA2D81B}" type="parTrans" cxnId="{0D9D6BB9-1D48-4EC1-ACB7-A4983EE37113}">
      <dgm:prSet/>
      <dgm:spPr/>
      <dgm:t>
        <a:bodyPr/>
        <a:lstStyle/>
        <a:p>
          <a:endParaRPr lang="hu-HU"/>
        </a:p>
      </dgm:t>
    </dgm:pt>
    <dgm:pt modelId="{E07277C6-CBBB-43F6-8A5D-3B7C64A449F4}" type="sibTrans" cxnId="{0D9D6BB9-1D48-4EC1-ACB7-A4983EE37113}">
      <dgm:prSet/>
      <dgm:spPr/>
      <dgm:t>
        <a:bodyPr/>
        <a:lstStyle/>
        <a:p>
          <a:endParaRPr lang="hu-HU"/>
        </a:p>
      </dgm:t>
    </dgm:pt>
    <dgm:pt modelId="{F9578C4F-CA46-4B4F-B48C-59C6694A0907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2800" dirty="0"/>
            <a:t>Teljesítmény</a:t>
          </a:r>
        </a:p>
      </dgm:t>
    </dgm:pt>
    <dgm:pt modelId="{AAB771CC-E9D5-4735-9564-86BAF5DF8CD3}" type="parTrans" cxnId="{4CEE277A-F3C9-4FF1-A8BE-F2D2CFE6EC6A}">
      <dgm:prSet/>
      <dgm:spPr/>
      <dgm:t>
        <a:bodyPr/>
        <a:lstStyle/>
        <a:p>
          <a:endParaRPr lang="hu-HU"/>
        </a:p>
      </dgm:t>
    </dgm:pt>
    <dgm:pt modelId="{78B57A39-B852-448F-8E6A-948C2CB9AF5D}" type="sibTrans" cxnId="{4CEE277A-F3C9-4FF1-A8BE-F2D2CFE6EC6A}">
      <dgm:prSet/>
      <dgm:spPr/>
      <dgm:t>
        <a:bodyPr/>
        <a:lstStyle/>
        <a:p>
          <a:endParaRPr lang="hu-HU"/>
        </a:p>
      </dgm:t>
    </dgm:pt>
    <dgm:pt modelId="{1FADD305-36DB-46E3-8FD3-90A9EB2A7BFB}">
      <dgm:prSet phldrT="[Szöveg]" custT="1"/>
      <dgm:spPr>
        <a:solidFill>
          <a:srgbClr val="FF5050"/>
        </a:solidFill>
      </dgm:spPr>
      <dgm:t>
        <a:bodyPr/>
        <a:lstStyle/>
        <a:p>
          <a:r>
            <a:rPr lang="hu-HU" sz="2800" dirty="0"/>
            <a:t>Hatalom</a:t>
          </a:r>
        </a:p>
      </dgm:t>
    </dgm:pt>
    <dgm:pt modelId="{4923DD57-A658-4757-9869-F6592C915FE3}" type="parTrans" cxnId="{BC5AF664-D5C3-48E9-B396-F95A1CCF7650}">
      <dgm:prSet/>
      <dgm:spPr/>
      <dgm:t>
        <a:bodyPr/>
        <a:lstStyle/>
        <a:p>
          <a:endParaRPr lang="hu-HU"/>
        </a:p>
      </dgm:t>
    </dgm:pt>
    <dgm:pt modelId="{7A2FE3BB-021E-4D2C-B1DB-7CD410A947B8}" type="sibTrans" cxnId="{BC5AF664-D5C3-48E9-B396-F95A1CCF7650}">
      <dgm:prSet/>
      <dgm:spPr/>
      <dgm:t>
        <a:bodyPr/>
        <a:lstStyle/>
        <a:p>
          <a:endParaRPr lang="hu-HU"/>
        </a:p>
      </dgm:t>
    </dgm:pt>
    <dgm:pt modelId="{9B341EA0-7729-412D-8CC5-BB7EA0E7E8E0}" type="pres">
      <dgm:prSet presAssocID="{B161D487-6D93-457A-80A4-02905A1705DA}" presName="compositeShape" presStyleCnt="0">
        <dgm:presLayoutVars>
          <dgm:chMax val="7"/>
          <dgm:dir/>
          <dgm:resizeHandles val="exact"/>
        </dgm:presLayoutVars>
      </dgm:prSet>
      <dgm:spPr/>
    </dgm:pt>
    <dgm:pt modelId="{0784B65A-51EB-4358-9BAC-7AAAED400A79}" type="pres">
      <dgm:prSet presAssocID="{B161D487-6D93-457A-80A4-02905A1705DA}" presName="wedge1" presStyleLbl="node1" presStyleIdx="0" presStyleCnt="3" custScaleX="121702" custScaleY="104483" custLinFactNeighborX="-4756" custLinFactNeighborY="3004"/>
      <dgm:spPr/>
      <dgm:t>
        <a:bodyPr/>
        <a:lstStyle/>
        <a:p>
          <a:endParaRPr lang="hu-HU"/>
        </a:p>
      </dgm:t>
    </dgm:pt>
    <dgm:pt modelId="{89B2CB57-D790-482A-91A5-E883075F9DBC}" type="pres">
      <dgm:prSet presAssocID="{B161D487-6D93-457A-80A4-02905A1705D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CA7653-84D9-4232-A097-E3BC623F8CBC}" type="pres">
      <dgm:prSet presAssocID="{B161D487-6D93-457A-80A4-02905A1705DA}" presName="wedge2" presStyleLbl="node1" presStyleIdx="1" presStyleCnt="3" custScaleX="121087" custScaleY="112147"/>
      <dgm:spPr/>
      <dgm:t>
        <a:bodyPr/>
        <a:lstStyle/>
        <a:p>
          <a:endParaRPr lang="hu-HU"/>
        </a:p>
      </dgm:t>
    </dgm:pt>
    <dgm:pt modelId="{CC1E13CF-E363-49ED-B86A-3C23ACCD0E8C}" type="pres">
      <dgm:prSet presAssocID="{B161D487-6D93-457A-80A4-02905A1705D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8A9A7F-1E49-48FA-A261-9B03BCC63A29}" type="pres">
      <dgm:prSet presAssocID="{B161D487-6D93-457A-80A4-02905A1705DA}" presName="wedge3" presStyleLbl="node1" presStyleIdx="2" presStyleCnt="3" custScaleX="125722" custScaleY="102630"/>
      <dgm:spPr/>
      <dgm:t>
        <a:bodyPr/>
        <a:lstStyle/>
        <a:p>
          <a:endParaRPr lang="hu-HU"/>
        </a:p>
      </dgm:t>
    </dgm:pt>
    <dgm:pt modelId="{A3056297-0C41-490F-A1A2-9A503CF82BC9}" type="pres">
      <dgm:prSet presAssocID="{B161D487-6D93-457A-80A4-02905A1705D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D6B8B4B-6F1C-41EF-96EF-685954C1F9E2}" type="presOf" srcId="{F1FFFE7B-17E0-4344-B644-1D45C68B2B90}" destId="{0784B65A-51EB-4358-9BAC-7AAAED400A79}" srcOrd="0" destOrd="0" presId="urn:microsoft.com/office/officeart/2005/8/layout/chart3"/>
    <dgm:cxn modelId="{4CEE277A-F3C9-4FF1-A8BE-F2D2CFE6EC6A}" srcId="{B161D487-6D93-457A-80A4-02905A1705DA}" destId="{F9578C4F-CA46-4B4F-B48C-59C6694A0907}" srcOrd="1" destOrd="0" parTransId="{AAB771CC-E9D5-4735-9564-86BAF5DF8CD3}" sibTransId="{78B57A39-B852-448F-8E6A-948C2CB9AF5D}"/>
    <dgm:cxn modelId="{3048856D-791B-4709-811A-D0EFAD19C471}" type="presOf" srcId="{1FADD305-36DB-46E3-8FD3-90A9EB2A7BFB}" destId="{238A9A7F-1E49-48FA-A261-9B03BCC63A29}" srcOrd="0" destOrd="0" presId="urn:microsoft.com/office/officeart/2005/8/layout/chart3"/>
    <dgm:cxn modelId="{BAFF67A5-7A00-48D5-8D58-479987A603AB}" type="presOf" srcId="{F9578C4F-CA46-4B4F-B48C-59C6694A0907}" destId="{CC1E13CF-E363-49ED-B86A-3C23ACCD0E8C}" srcOrd="1" destOrd="0" presId="urn:microsoft.com/office/officeart/2005/8/layout/chart3"/>
    <dgm:cxn modelId="{7992463A-0854-49B7-A32A-07D5970848B8}" type="presOf" srcId="{F1FFFE7B-17E0-4344-B644-1D45C68B2B90}" destId="{89B2CB57-D790-482A-91A5-E883075F9DBC}" srcOrd="1" destOrd="0" presId="urn:microsoft.com/office/officeart/2005/8/layout/chart3"/>
    <dgm:cxn modelId="{BC5AF664-D5C3-48E9-B396-F95A1CCF7650}" srcId="{B161D487-6D93-457A-80A4-02905A1705DA}" destId="{1FADD305-36DB-46E3-8FD3-90A9EB2A7BFB}" srcOrd="2" destOrd="0" parTransId="{4923DD57-A658-4757-9869-F6592C915FE3}" sibTransId="{7A2FE3BB-021E-4D2C-B1DB-7CD410A947B8}"/>
    <dgm:cxn modelId="{0D9D6BB9-1D48-4EC1-ACB7-A4983EE37113}" srcId="{B161D487-6D93-457A-80A4-02905A1705DA}" destId="{F1FFFE7B-17E0-4344-B644-1D45C68B2B90}" srcOrd="0" destOrd="0" parTransId="{1638EF36-7DD0-46C5-9A4B-10FDADA2D81B}" sibTransId="{E07277C6-CBBB-43F6-8A5D-3B7C64A449F4}"/>
    <dgm:cxn modelId="{7BBE2D25-A535-4246-9AAE-6132200DF111}" type="presOf" srcId="{B161D487-6D93-457A-80A4-02905A1705DA}" destId="{9B341EA0-7729-412D-8CC5-BB7EA0E7E8E0}" srcOrd="0" destOrd="0" presId="urn:microsoft.com/office/officeart/2005/8/layout/chart3"/>
    <dgm:cxn modelId="{73646E21-2EF6-45FC-97F0-20ABB444BA06}" type="presOf" srcId="{1FADD305-36DB-46E3-8FD3-90A9EB2A7BFB}" destId="{A3056297-0C41-490F-A1A2-9A503CF82BC9}" srcOrd="1" destOrd="0" presId="urn:microsoft.com/office/officeart/2005/8/layout/chart3"/>
    <dgm:cxn modelId="{1B65A65A-FCB2-4F55-ACED-C38DCD549467}" type="presOf" srcId="{F9578C4F-CA46-4B4F-B48C-59C6694A0907}" destId="{96CA7653-84D9-4232-A097-E3BC623F8CBC}" srcOrd="0" destOrd="0" presId="urn:microsoft.com/office/officeart/2005/8/layout/chart3"/>
    <dgm:cxn modelId="{24C7202D-2E25-489F-9A0D-417D7A61C3A2}" type="presParOf" srcId="{9B341EA0-7729-412D-8CC5-BB7EA0E7E8E0}" destId="{0784B65A-51EB-4358-9BAC-7AAAED400A79}" srcOrd="0" destOrd="0" presId="urn:microsoft.com/office/officeart/2005/8/layout/chart3"/>
    <dgm:cxn modelId="{7E39A2A6-F7E0-4AD7-9094-B9586E1150B0}" type="presParOf" srcId="{9B341EA0-7729-412D-8CC5-BB7EA0E7E8E0}" destId="{89B2CB57-D790-482A-91A5-E883075F9DBC}" srcOrd="1" destOrd="0" presId="urn:microsoft.com/office/officeart/2005/8/layout/chart3"/>
    <dgm:cxn modelId="{C4C25991-0009-4AEB-A85E-D31C7F53D9C5}" type="presParOf" srcId="{9B341EA0-7729-412D-8CC5-BB7EA0E7E8E0}" destId="{96CA7653-84D9-4232-A097-E3BC623F8CBC}" srcOrd="2" destOrd="0" presId="urn:microsoft.com/office/officeart/2005/8/layout/chart3"/>
    <dgm:cxn modelId="{DC599468-7BEE-407D-91FB-4C4CF5A788EE}" type="presParOf" srcId="{9B341EA0-7729-412D-8CC5-BB7EA0E7E8E0}" destId="{CC1E13CF-E363-49ED-B86A-3C23ACCD0E8C}" srcOrd="3" destOrd="0" presId="urn:microsoft.com/office/officeart/2005/8/layout/chart3"/>
    <dgm:cxn modelId="{D8A92FCA-63C5-4EA6-8D6B-35C6B939E9E9}" type="presParOf" srcId="{9B341EA0-7729-412D-8CC5-BB7EA0E7E8E0}" destId="{238A9A7F-1E49-48FA-A261-9B03BCC63A29}" srcOrd="4" destOrd="0" presId="urn:microsoft.com/office/officeart/2005/8/layout/chart3"/>
    <dgm:cxn modelId="{25ACAE40-31E1-4BBD-9BB8-6519838E2C9D}" type="presParOf" srcId="{9B341EA0-7729-412D-8CC5-BB7EA0E7E8E0}" destId="{A3056297-0C41-490F-A1A2-9A503CF82BC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1D487-6D93-457A-80A4-02905A1705D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1FFFE7B-17E0-4344-B644-1D45C68B2B90}">
      <dgm:prSet phldrT="[Szöveg]" custT="1"/>
      <dgm:spPr>
        <a:solidFill>
          <a:srgbClr val="00B050"/>
        </a:solidFill>
      </dgm:spPr>
      <dgm:t>
        <a:bodyPr/>
        <a:lstStyle/>
        <a:p>
          <a:r>
            <a:rPr lang="hu-HU" sz="2800" dirty="0"/>
            <a:t>Kapcsolat</a:t>
          </a:r>
        </a:p>
      </dgm:t>
    </dgm:pt>
    <dgm:pt modelId="{1638EF36-7DD0-46C5-9A4B-10FDADA2D81B}" type="parTrans" cxnId="{0D9D6BB9-1D48-4EC1-ACB7-A4983EE37113}">
      <dgm:prSet/>
      <dgm:spPr/>
      <dgm:t>
        <a:bodyPr/>
        <a:lstStyle/>
        <a:p>
          <a:endParaRPr lang="hu-HU"/>
        </a:p>
      </dgm:t>
    </dgm:pt>
    <dgm:pt modelId="{E07277C6-CBBB-43F6-8A5D-3B7C64A449F4}" type="sibTrans" cxnId="{0D9D6BB9-1D48-4EC1-ACB7-A4983EE37113}">
      <dgm:prSet/>
      <dgm:spPr/>
      <dgm:t>
        <a:bodyPr/>
        <a:lstStyle/>
        <a:p>
          <a:endParaRPr lang="hu-HU"/>
        </a:p>
      </dgm:t>
    </dgm:pt>
    <dgm:pt modelId="{F9578C4F-CA46-4B4F-B48C-59C6694A0907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2800" dirty="0"/>
            <a:t>Teljesítmény</a:t>
          </a:r>
        </a:p>
      </dgm:t>
    </dgm:pt>
    <dgm:pt modelId="{AAB771CC-E9D5-4735-9564-86BAF5DF8CD3}" type="parTrans" cxnId="{4CEE277A-F3C9-4FF1-A8BE-F2D2CFE6EC6A}">
      <dgm:prSet/>
      <dgm:spPr/>
      <dgm:t>
        <a:bodyPr/>
        <a:lstStyle/>
        <a:p>
          <a:endParaRPr lang="hu-HU"/>
        </a:p>
      </dgm:t>
    </dgm:pt>
    <dgm:pt modelId="{78B57A39-B852-448F-8E6A-948C2CB9AF5D}" type="sibTrans" cxnId="{4CEE277A-F3C9-4FF1-A8BE-F2D2CFE6EC6A}">
      <dgm:prSet/>
      <dgm:spPr/>
      <dgm:t>
        <a:bodyPr/>
        <a:lstStyle/>
        <a:p>
          <a:endParaRPr lang="hu-HU"/>
        </a:p>
      </dgm:t>
    </dgm:pt>
    <dgm:pt modelId="{1FADD305-36DB-46E3-8FD3-90A9EB2A7BFB}">
      <dgm:prSet phldrT="[Szöveg]" custT="1"/>
      <dgm:spPr>
        <a:solidFill>
          <a:srgbClr val="FF5050"/>
        </a:solidFill>
      </dgm:spPr>
      <dgm:t>
        <a:bodyPr/>
        <a:lstStyle/>
        <a:p>
          <a:r>
            <a:rPr lang="hu-HU" sz="2800" dirty="0"/>
            <a:t>Hatalom</a:t>
          </a:r>
        </a:p>
      </dgm:t>
    </dgm:pt>
    <dgm:pt modelId="{4923DD57-A658-4757-9869-F6592C915FE3}" type="parTrans" cxnId="{BC5AF664-D5C3-48E9-B396-F95A1CCF7650}">
      <dgm:prSet/>
      <dgm:spPr/>
      <dgm:t>
        <a:bodyPr/>
        <a:lstStyle/>
        <a:p>
          <a:endParaRPr lang="hu-HU"/>
        </a:p>
      </dgm:t>
    </dgm:pt>
    <dgm:pt modelId="{7A2FE3BB-021E-4D2C-B1DB-7CD410A947B8}" type="sibTrans" cxnId="{BC5AF664-D5C3-48E9-B396-F95A1CCF7650}">
      <dgm:prSet/>
      <dgm:spPr/>
      <dgm:t>
        <a:bodyPr/>
        <a:lstStyle/>
        <a:p>
          <a:endParaRPr lang="hu-HU"/>
        </a:p>
      </dgm:t>
    </dgm:pt>
    <dgm:pt modelId="{9B341EA0-7729-412D-8CC5-BB7EA0E7E8E0}" type="pres">
      <dgm:prSet presAssocID="{B161D487-6D93-457A-80A4-02905A1705DA}" presName="compositeShape" presStyleCnt="0">
        <dgm:presLayoutVars>
          <dgm:chMax val="7"/>
          <dgm:dir/>
          <dgm:resizeHandles val="exact"/>
        </dgm:presLayoutVars>
      </dgm:prSet>
      <dgm:spPr/>
    </dgm:pt>
    <dgm:pt modelId="{0784B65A-51EB-4358-9BAC-7AAAED400A79}" type="pres">
      <dgm:prSet presAssocID="{B161D487-6D93-457A-80A4-02905A1705DA}" presName="wedge1" presStyleLbl="node1" presStyleIdx="0" presStyleCnt="3" custScaleX="121702" custScaleY="104483" custLinFactNeighborX="-4756" custLinFactNeighborY="3004"/>
      <dgm:spPr/>
      <dgm:t>
        <a:bodyPr/>
        <a:lstStyle/>
        <a:p>
          <a:endParaRPr lang="hu-HU"/>
        </a:p>
      </dgm:t>
    </dgm:pt>
    <dgm:pt modelId="{89B2CB57-D790-482A-91A5-E883075F9DBC}" type="pres">
      <dgm:prSet presAssocID="{B161D487-6D93-457A-80A4-02905A1705D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CA7653-84D9-4232-A097-E3BC623F8CBC}" type="pres">
      <dgm:prSet presAssocID="{B161D487-6D93-457A-80A4-02905A1705DA}" presName="wedge2" presStyleLbl="node1" presStyleIdx="1" presStyleCnt="3" custScaleX="121087" custScaleY="112147"/>
      <dgm:spPr/>
      <dgm:t>
        <a:bodyPr/>
        <a:lstStyle/>
        <a:p>
          <a:endParaRPr lang="hu-HU"/>
        </a:p>
      </dgm:t>
    </dgm:pt>
    <dgm:pt modelId="{CC1E13CF-E363-49ED-B86A-3C23ACCD0E8C}" type="pres">
      <dgm:prSet presAssocID="{B161D487-6D93-457A-80A4-02905A1705D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8A9A7F-1E49-48FA-A261-9B03BCC63A29}" type="pres">
      <dgm:prSet presAssocID="{B161D487-6D93-457A-80A4-02905A1705DA}" presName="wedge3" presStyleLbl="node1" presStyleIdx="2" presStyleCnt="3" custScaleX="125722" custScaleY="102630"/>
      <dgm:spPr/>
      <dgm:t>
        <a:bodyPr/>
        <a:lstStyle/>
        <a:p>
          <a:endParaRPr lang="hu-HU"/>
        </a:p>
      </dgm:t>
    </dgm:pt>
    <dgm:pt modelId="{A3056297-0C41-490F-A1A2-9A503CF82BC9}" type="pres">
      <dgm:prSet presAssocID="{B161D487-6D93-457A-80A4-02905A1705D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CEE277A-F3C9-4FF1-A8BE-F2D2CFE6EC6A}" srcId="{B161D487-6D93-457A-80A4-02905A1705DA}" destId="{F9578C4F-CA46-4B4F-B48C-59C6694A0907}" srcOrd="1" destOrd="0" parTransId="{AAB771CC-E9D5-4735-9564-86BAF5DF8CD3}" sibTransId="{78B57A39-B852-448F-8E6A-948C2CB9AF5D}"/>
    <dgm:cxn modelId="{DCA9F3F2-26BB-4412-9364-7E668606960E}" type="presOf" srcId="{F1FFFE7B-17E0-4344-B644-1D45C68B2B90}" destId="{0784B65A-51EB-4358-9BAC-7AAAED400A79}" srcOrd="0" destOrd="0" presId="urn:microsoft.com/office/officeart/2005/8/layout/chart3"/>
    <dgm:cxn modelId="{F5C8DB63-E1D6-4ABA-A06D-42DAE53F634F}" type="presOf" srcId="{1FADD305-36DB-46E3-8FD3-90A9EB2A7BFB}" destId="{238A9A7F-1E49-48FA-A261-9B03BCC63A29}" srcOrd="0" destOrd="0" presId="urn:microsoft.com/office/officeart/2005/8/layout/chart3"/>
    <dgm:cxn modelId="{43B33062-6F03-4277-8FC6-E088C1F3FAD8}" type="presOf" srcId="{B161D487-6D93-457A-80A4-02905A1705DA}" destId="{9B341EA0-7729-412D-8CC5-BB7EA0E7E8E0}" srcOrd="0" destOrd="0" presId="urn:microsoft.com/office/officeart/2005/8/layout/chart3"/>
    <dgm:cxn modelId="{BC5AF664-D5C3-48E9-B396-F95A1CCF7650}" srcId="{B161D487-6D93-457A-80A4-02905A1705DA}" destId="{1FADD305-36DB-46E3-8FD3-90A9EB2A7BFB}" srcOrd="2" destOrd="0" parTransId="{4923DD57-A658-4757-9869-F6592C915FE3}" sibTransId="{7A2FE3BB-021E-4D2C-B1DB-7CD410A947B8}"/>
    <dgm:cxn modelId="{776593FF-7580-4D08-B154-B3C76FFAEC6B}" type="presOf" srcId="{F9578C4F-CA46-4B4F-B48C-59C6694A0907}" destId="{CC1E13CF-E363-49ED-B86A-3C23ACCD0E8C}" srcOrd="1" destOrd="0" presId="urn:microsoft.com/office/officeart/2005/8/layout/chart3"/>
    <dgm:cxn modelId="{9922131C-2818-47B2-AC94-1E8A2FCB1321}" type="presOf" srcId="{F1FFFE7B-17E0-4344-B644-1D45C68B2B90}" destId="{89B2CB57-D790-482A-91A5-E883075F9DBC}" srcOrd="1" destOrd="0" presId="urn:microsoft.com/office/officeart/2005/8/layout/chart3"/>
    <dgm:cxn modelId="{0D9D6BB9-1D48-4EC1-ACB7-A4983EE37113}" srcId="{B161D487-6D93-457A-80A4-02905A1705DA}" destId="{F1FFFE7B-17E0-4344-B644-1D45C68B2B90}" srcOrd="0" destOrd="0" parTransId="{1638EF36-7DD0-46C5-9A4B-10FDADA2D81B}" sibTransId="{E07277C6-CBBB-43F6-8A5D-3B7C64A449F4}"/>
    <dgm:cxn modelId="{DC61416B-B37F-4174-A8AC-7E930CCDBD14}" type="presOf" srcId="{1FADD305-36DB-46E3-8FD3-90A9EB2A7BFB}" destId="{A3056297-0C41-490F-A1A2-9A503CF82BC9}" srcOrd="1" destOrd="0" presId="urn:microsoft.com/office/officeart/2005/8/layout/chart3"/>
    <dgm:cxn modelId="{4134F669-2A9B-43AE-90BD-47FC1A9A2DA2}" type="presOf" srcId="{F9578C4F-CA46-4B4F-B48C-59C6694A0907}" destId="{96CA7653-84D9-4232-A097-E3BC623F8CBC}" srcOrd="0" destOrd="0" presId="urn:microsoft.com/office/officeart/2005/8/layout/chart3"/>
    <dgm:cxn modelId="{4C09EBF3-E3E6-4DD5-887A-D386DF1948A1}" type="presParOf" srcId="{9B341EA0-7729-412D-8CC5-BB7EA0E7E8E0}" destId="{0784B65A-51EB-4358-9BAC-7AAAED400A79}" srcOrd="0" destOrd="0" presId="urn:microsoft.com/office/officeart/2005/8/layout/chart3"/>
    <dgm:cxn modelId="{4B1077D9-A69E-42C9-AD77-B1C729BE625A}" type="presParOf" srcId="{9B341EA0-7729-412D-8CC5-BB7EA0E7E8E0}" destId="{89B2CB57-D790-482A-91A5-E883075F9DBC}" srcOrd="1" destOrd="0" presId="urn:microsoft.com/office/officeart/2005/8/layout/chart3"/>
    <dgm:cxn modelId="{BC9F3C7A-342F-4E37-A4B8-5D3970D7E8B8}" type="presParOf" srcId="{9B341EA0-7729-412D-8CC5-BB7EA0E7E8E0}" destId="{96CA7653-84D9-4232-A097-E3BC623F8CBC}" srcOrd="2" destOrd="0" presId="urn:microsoft.com/office/officeart/2005/8/layout/chart3"/>
    <dgm:cxn modelId="{DB33608B-76B7-47FE-9015-4814FE87202A}" type="presParOf" srcId="{9B341EA0-7729-412D-8CC5-BB7EA0E7E8E0}" destId="{CC1E13CF-E363-49ED-B86A-3C23ACCD0E8C}" srcOrd="3" destOrd="0" presId="urn:microsoft.com/office/officeart/2005/8/layout/chart3"/>
    <dgm:cxn modelId="{6E7DFC6D-EA8C-4033-A5F0-CBC5C62F2FDD}" type="presParOf" srcId="{9B341EA0-7729-412D-8CC5-BB7EA0E7E8E0}" destId="{238A9A7F-1E49-48FA-A261-9B03BCC63A29}" srcOrd="4" destOrd="0" presId="urn:microsoft.com/office/officeart/2005/8/layout/chart3"/>
    <dgm:cxn modelId="{98150256-436E-4C5C-B249-B665C9158B0C}" type="presParOf" srcId="{9B341EA0-7729-412D-8CC5-BB7EA0E7E8E0}" destId="{A3056297-0C41-490F-A1A2-9A503CF82BC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E2DD1-E545-4121-8952-1F12E32E58E2}">
      <dsp:nvSpPr>
        <dsp:cNvPr id="0" name=""/>
        <dsp:cNvSpPr/>
      </dsp:nvSpPr>
      <dsp:spPr>
        <a:xfrm>
          <a:off x="0" y="309256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73DA8-ECB9-4A7D-B4C9-A6C6C209D87B}">
      <dsp:nvSpPr>
        <dsp:cNvPr id="0" name=""/>
        <dsp:cNvSpPr/>
      </dsp:nvSpPr>
      <dsp:spPr>
        <a:xfrm>
          <a:off x="201930" y="14056"/>
          <a:ext cx="2827020" cy="59040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Extraverzió</a:t>
          </a:r>
          <a:endParaRPr lang="hu-HU" sz="2000" kern="1200" dirty="0"/>
        </a:p>
      </dsp:txBody>
      <dsp:txXfrm>
        <a:off x="230751" y="42877"/>
        <a:ext cx="2769378" cy="532758"/>
      </dsp:txXfrm>
    </dsp:sp>
    <dsp:sp modelId="{DE2E5B57-FA72-4EA0-A906-960EE2457F76}">
      <dsp:nvSpPr>
        <dsp:cNvPr id="0" name=""/>
        <dsp:cNvSpPr/>
      </dsp:nvSpPr>
      <dsp:spPr>
        <a:xfrm>
          <a:off x="0" y="1216456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CD647-6DCC-461D-B592-CB7CE640E8B5}">
      <dsp:nvSpPr>
        <dsp:cNvPr id="0" name=""/>
        <dsp:cNvSpPr/>
      </dsp:nvSpPr>
      <dsp:spPr>
        <a:xfrm>
          <a:off x="201930" y="921256"/>
          <a:ext cx="2827020" cy="590400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Barátságosság</a:t>
          </a:r>
          <a:endParaRPr lang="hu-HU" sz="2000" kern="1200" dirty="0"/>
        </a:p>
      </dsp:txBody>
      <dsp:txXfrm>
        <a:off x="230751" y="950077"/>
        <a:ext cx="2769378" cy="532758"/>
      </dsp:txXfrm>
    </dsp:sp>
    <dsp:sp modelId="{5B858DFD-17B4-4C3A-A527-67E37D53CF35}">
      <dsp:nvSpPr>
        <dsp:cNvPr id="0" name=""/>
        <dsp:cNvSpPr/>
      </dsp:nvSpPr>
      <dsp:spPr>
        <a:xfrm>
          <a:off x="0" y="2123656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A95E2-5AEA-461E-A7AE-07E9378792A0}">
      <dsp:nvSpPr>
        <dsp:cNvPr id="0" name=""/>
        <dsp:cNvSpPr/>
      </dsp:nvSpPr>
      <dsp:spPr>
        <a:xfrm>
          <a:off x="201930" y="1828456"/>
          <a:ext cx="28270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Lelkiismeretesség</a:t>
          </a:r>
          <a:endParaRPr lang="hu-HU" sz="2000" kern="1200" dirty="0"/>
        </a:p>
      </dsp:txBody>
      <dsp:txXfrm>
        <a:off x="230751" y="1857277"/>
        <a:ext cx="2769378" cy="532758"/>
      </dsp:txXfrm>
    </dsp:sp>
    <dsp:sp modelId="{46E189B1-B545-42A9-AF97-9C95DF956101}">
      <dsp:nvSpPr>
        <dsp:cNvPr id="0" name=""/>
        <dsp:cNvSpPr/>
      </dsp:nvSpPr>
      <dsp:spPr>
        <a:xfrm>
          <a:off x="0" y="3030856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F9FF1-A0D6-4854-84B9-7C63E4D167EC}">
      <dsp:nvSpPr>
        <dsp:cNvPr id="0" name=""/>
        <dsp:cNvSpPr/>
      </dsp:nvSpPr>
      <dsp:spPr>
        <a:xfrm>
          <a:off x="201930" y="2735656"/>
          <a:ext cx="2827020" cy="590400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/>
            <a:t>Neurocitás</a:t>
          </a:r>
          <a:endParaRPr lang="hu-HU" sz="2000" kern="1200" dirty="0"/>
        </a:p>
      </dsp:txBody>
      <dsp:txXfrm>
        <a:off x="230751" y="2764477"/>
        <a:ext cx="2769378" cy="532758"/>
      </dsp:txXfrm>
    </dsp:sp>
    <dsp:sp modelId="{126E5B6A-FE09-4A42-ACDC-D59C08903B3C}">
      <dsp:nvSpPr>
        <dsp:cNvPr id="0" name=""/>
        <dsp:cNvSpPr/>
      </dsp:nvSpPr>
      <dsp:spPr>
        <a:xfrm>
          <a:off x="0" y="3938056"/>
          <a:ext cx="4038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F0939-C30D-4816-86B7-57DBF1891208}">
      <dsp:nvSpPr>
        <dsp:cNvPr id="0" name=""/>
        <dsp:cNvSpPr/>
      </dsp:nvSpPr>
      <dsp:spPr>
        <a:xfrm>
          <a:off x="201930" y="3642856"/>
          <a:ext cx="2827020" cy="59040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Nyitottság</a:t>
          </a:r>
          <a:endParaRPr lang="hu-HU" sz="2000" kern="1200" dirty="0"/>
        </a:p>
      </dsp:txBody>
      <dsp:txXfrm>
        <a:off x="230751" y="3671677"/>
        <a:ext cx="27693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4B65A-51EB-4358-9BAC-7AAAED400A79}">
      <dsp:nvSpPr>
        <dsp:cNvPr id="0" name=""/>
        <dsp:cNvSpPr/>
      </dsp:nvSpPr>
      <dsp:spPr>
        <a:xfrm>
          <a:off x="2777367" y="320624"/>
          <a:ext cx="5337902" cy="4582669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Kapcsolat</a:t>
          </a:r>
        </a:p>
      </dsp:txBody>
      <dsp:txXfrm>
        <a:off x="5679534" y="1166236"/>
        <a:ext cx="1811073" cy="1527556"/>
      </dsp:txXfrm>
    </dsp:sp>
    <dsp:sp modelId="{96CA7653-84D9-4232-A097-E3BC623F8CBC}">
      <dsp:nvSpPr>
        <dsp:cNvPr id="0" name=""/>
        <dsp:cNvSpPr/>
      </dsp:nvSpPr>
      <dsp:spPr>
        <a:xfrm>
          <a:off x="2773364" y="151332"/>
          <a:ext cx="5310928" cy="4918815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Teljesítmény</a:t>
          </a:r>
        </a:p>
      </dsp:txBody>
      <dsp:txXfrm>
        <a:off x="4227547" y="3254870"/>
        <a:ext cx="2402562" cy="1522490"/>
      </dsp:txXfrm>
    </dsp:sp>
    <dsp:sp modelId="{238A9A7F-1E49-48FA-A261-9B03BCC63A29}">
      <dsp:nvSpPr>
        <dsp:cNvPr id="0" name=""/>
        <dsp:cNvSpPr/>
      </dsp:nvSpPr>
      <dsp:spPr>
        <a:xfrm>
          <a:off x="2671718" y="360041"/>
          <a:ext cx="5514221" cy="4501396"/>
        </a:xfrm>
        <a:prstGeom prst="pie">
          <a:avLst>
            <a:gd name="adj1" fmla="val 9000000"/>
            <a:gd name="adj2" fmla="val 16200000"/>
          </a:avLst>
        </a:prstGeom>
        <a:solidFill>
          <a:srgbClr val="FF5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/>
            <a:t>Hatalom</a:t>
          </a:r>
        </a:p>
      </dsp:txBody>
      <dsp:txXfrm>
        <a:off x="3262527" y="1244244"/>
        <a:ext cx="1870896" cy="1500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4C640-085E-4871-8066-07EE2761F517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F0DFC-C6B7-43B3-A5A7-22D0086008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28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Let’ start to know the different approaches of psychology about personality. In this topic we will deal with models which are relevant from the viewpoint of organizational behavior.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167FE-7E7E-4569-AFEA-B1AE4DF2B1D8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4155A-46BA-4EE7-AA9C-3B25C00B4120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6E08-07B5-4C45-AAE9-D342CC1BCDA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61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4E3E-9B49-4DFE-BDFA-0D6F04DFC2B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45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Low</a:t>
            </a:r>
            <a:r>
              <a:rPr lang="hu-HU" dirty="0" smtClean="0"/>
              <a:t>: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act</a:t>
            </a:r>
            <a:r>
              <a:rPr lang="hu-HU" dirty="0" smtClean="0"/>
              <a:t> </a:t>
            </a:r>
            <a:r>
              <a:rPr lang="hu-HU" dirty="0" err="1" smtClean="0"/>
              <a:t>bored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meeting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president</a:t>
            </a:r>
            <a:r>
              <a:rPr lang="hu-HU" dirty="0" smtClean="0"/>
              <a:t> of an </a:t>
            </a:r>
            <a:r>
              <a:rPr lang="hu-HU" dirty="0" err="1" smtClean="0"/>
              <a:t>organization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4E3E-9B49-4DFE-BDFA-0D6F04DFC2B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13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6E08-07B5-4C45-AAE9-D342CC1BCDA4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067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6E08-07B5-4C45-AAE9-D342CC1BCDA4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02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Low</a:t>
            </a:r>
            <a:r>
              <a:rPr lang="hu-HU" dirty="0" smtClean="0"/>
              <a:t>: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act</a:t>
            </a:r>
            <a:r>
              <a:rPr lang="hu-HU" dirty="0" smtClean="0"/>
              <a:t> </a:t>
            </a:r>
            <a:r>
              <a:rPr lang="hu-HU" dirty="0" err="1" smtClean="0"/>
              <a:t>bored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meeting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president</a:t>
            </a:r>
            <a:r>
              <a:rPr lang="hu-HU" dirty="0" smtClean="0"/>
              <a:t> of an </a:t>
            </a:r>
            <a:r>
              <a:rPr lang="hu-HU" dirty="0" err="1" smtClean="0"/>
              <a:t>organization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4E3E-9B49-4DFE-BDFA-0D6F04DFC2B6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13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6E08-07B5-4C45-AAE9-D342CC1BCDA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36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74107-3329-47E0-94B5-AEC937153CF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6E08-07B5-4C45-AAE9-D342CC1BCDA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1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17636-8183-47CD-B5F6-B502A6BE2200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Amazonról mindenki tudja, hogy az online kereskedelem homokozójában övék a legnagyobb lapát, és nagyjából azt csinálnak, amit csak akarnak.</a:t>
            </a:r>
          </a:p>
          <a:p>
            <a:pPr algn="l"/>
            <a:r>
              <a:rPr lang="hu-HU" dirty="0" err="1" smtClean="0"/>
              <a:t>Jeff</a:t>
            </a:r>
            <a:r>
              <a:rPr lang="hu-HU" dirty="0" smtClean="0"/>
              <a:t> </a:t>
            </a:r>
            <a:r>
              <a:rPr lang="hu-HU" dirty="0" err="1" smtClean="0"/>
              <a:t>Bezos</a:t>
            </a:r>
            <a:r>
              <a:rPr lang="hu-HU" dirty="0" smtClean="0"/>
              <a:t> vállalatbirodalma az amerikai e-kereskedelmi szektor királya, </a:t>
            </a:r>
          </a:p>
          <a:p>
            <a:pPr algn="l"/>
            <a:r>
              <a:rPr lang="hu-HU" dirty="0" smtClean="0"/>
              <a:t>pályáját épp azzal kezdte, hogy gyökeresen megváltoztatott valamit, amiről mindenki azt hitte, innovációnak ott helye nincs. </a:t>
            </a:r>
          </a:p>
          <a:p>
            <a:pPr algn="l"/>
            <a:r>
              <a:rPr lang="hu-HU" dirty="0" smtClean="0"/>
              <a:t>Könyveket kezdett árulni – az interneten.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F0DFC-C6B7-43B3-A5A7-22D0086008B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05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C62A3-3453-4BAD-95EC-0311BF77E51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51FF4-1D0D-497C-9CAA-0BE221E2D1D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451DC-F741-4ADA-AB30-4C931A33C5D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34F6-DFEB-43BA-8E26-E9E4A4C713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6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93C8-D852-4841-B66D-A2AA1091F4C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7005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7988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9898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98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61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4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02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94400" y="3886200"/>
            <a:ext cx="5791200" cy="914400"/>
          </a:xfrm>
        </p:spPr>
        <p:txBody>
          <a:bodyPr/>
          <a:lstStyle>
            <a:lvl1pPr marL="514338" indent="-514338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703181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38" indent="-514338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274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20" y="1628802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3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295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914377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914377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171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435CCD4-C521-42DB-B77A-5FCB4CD0BF4B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0B21D0-11F0-40F3-B4FA-4BFA9B98A22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189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189"/>
              <a:t>2018.12.14.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189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189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189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aLxqhs6L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brian_little_who_are_you_really_the_puzzle_of_personality?language=hu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VCGEmkJs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bes.hu/uzlet/minden-tud-majd-rolunk-az-amazon-brutalis-amire-kepesek-leszne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4000" dirty="0"/>
              <a:t>15. 05. Szervezeti viselkedés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Vonáselméletek </a:t>
            </a:r>
          </a:p>
        </p:txBody>
      </p:sp>
    </p:spTree>
    <p:extLst>
      <p:ext uri="{BB962C8B-B14F-4D97-AF65-F5344CB8AC3E}">
        <p14:creationId xmlns:p14="http://schemas.microsoft.com/office/powerpoint/2010/main" val="254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4400" dirty="0">
                <a:solidFill>
                  <a:srgbClr val="FF0000"/>
                </a:solidFill>
              </a:rPr>
              <a:t>Neurotikusság</a:t>
            </a:r>
            <a:r>
              <a:rPr lang="hu-HU" sz="4400" dirty="0"/>
              <a:t/>
            </a:r>
            <a:br>
              <a:rPr lang="hu-HU" sz="4400" dirty="0"/>
            </a:br>
            <a:endParaRPr lang="hu-HU" dirty="0"/>
          </a:p>
        </p:txBody>
      </p:sp>
      <p:sp>
        <p:nvSpPr>
          <p:cNvPr id="7680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 altLang="hu-HU" dirty="0" smtClean="0"/>
          </a:p>
          <a:p>
            <a:r>
              <a:rPr lang="hu-HU" altLang="hu-HU" dirty="0" smtClean="0"/>
              <a:t>Stabil</a:t>
            </a:r>
          </a:p>
          <a:p>
            <a:r>
              <a:rPr lang="hu-HU" altLang="hu-HU" dirty="0" smtClean="0"/>
              <a:t>Nyugodt</a:t>
            </a:r>
          </a:p>
          <a:p>
            <a:r>
              <a:rPr lang="hu-HU" altLang="hu-HU" dirty="0" smtClean="0"/>
              <a:t>Magabiztos</a:t>
            </a:r>
          </a:p>
          <a:p>
            <a:r>
              <a:rPr lang="hu-HU" altLang="hu-HU" dirty="0" smtClean="0"/>
              <a:t>Biztonságos</a:t>
            </a:r>
          </a:p>
          <a:p>
            <a:r>
              <a:rPr lang="hu-HU" altLang="hu-HU" dirty="0" smtClean="0"/>
              <a:t>Elégedett </a:t>
            </a:r>
          </a:p>
          <a:p>
            <a:endParaRPr lang="hu-HU" alt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990600" lvl="1" indent="-533400"/>
            <a:r>
              <a:rPr lang="hu-HU" altLang="hu-HU" dirty="0" smtClean="0"/>
              <a:t>Instabil </a:t>
            </a:r>
            <a:endParaRPr lang="hu-HU" altLang="hu-HU" dirty="0"/>
          </a:p>
          <a:p>
            <a:pPr marL="990600" lvl="1" indent="-533400"/>
            <a:r>
              <a:rPr lang="hu-HU" altLang="hu-HU" dirty="0"/>
              <a:t>Ellenséges érzelem</a:t>
            </a:r>
          </a:p>
          <a:p>
            <a:pPr marL="990600" lvl="1" indent="-533400"/>
            <a:r>
              <a:rPr lang="hu-HU" altLang="hu-HU" dirty="0"/>
              <a:t>Rosszindulat</a:t>
            </a:r>
          </a:p>
          <a:p>
            <a:pPr marL="990600" lvl="1" indent="-533400"/>
            <a:r>
              <a:rPr lang="hu-HU" altLang="hu-HU" dirty="0"/>
              <a:t>Depresszió</a:t>
            </a:r>
          </a:p>
          <a:p>
            <a:pPr marL="990600" lvl="1" indent="-533400"/>
            <a:r>
              <a:rPr lang="hu-HU" altLang="hu-HU" dirty="0"/>
              <a:t>Sebezhetőség</a:t>
            </a:r>
          </a:p>
          <a:p>
            <a:pPr marL="990600" lvl="1" indent="-533400"/>
            <a:r>
              <a:rPr lang="hu-HU" altLang="hu-HU" dirty="0"/>
              <a:t>Impulzivitás</a:t>
            </a:r>
          </a:p>
          <a:p>
            <a:endParaRPr lang="hu-HU" altLang="hu-HU" dirty="0"/>
          </a:p>
          <a:p>
            <a:endParaRPr lang="hu-HU" dirty="0"/>
          </a:p>
        </p:txBody>
      </p:sp>
      <p:sp>
        <p:nvSpPr>
          <p:cNvPr id="76804" name="Szövegdoboz 4"/>
          <p:cNvSpPr txBox="1">
            <a:spLocks noChangeArrowheads="1"/>
          </p:cNvSpPr>
          <p:nvPr/>
        </p:nvSpPr>
        <p:spPr bwMode="auto">
          <a:xfrm>
            <a:off x="7896226" y="0"/>
            <a:ext cx="1958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Neurotikusság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E</a:t>
            </a:r>
            <a:r>
              <a:rPr lang="hu-HU" altLang="hu-HU" sz="1800">
                <a:solidFill>
                  <a:schemeClr val="tx1"/>
                </a:solidFill>
              </a:rPr>
              <a:t>xtraverzió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FF0000"/>
                </a:solidFill>
              </a:rPr>
              <a:t>Ny</a:t>
            </a:r>
            <a:r>
              <a:rPr lang="hu-HU" altLang="hu-HU" sz="1800">
                <a:solidFill>
                  <a:schemeClr val="tx1"/>
                </a:solidFill>
              </a:rPr>
              <a:t>itottság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E</a:t>
            </a:r>
            <a:r>
              <a:rPr lang="hu-HU" altLang="hu-HU" sz="1800">
                <a:solidFill>
                  <a:schemeClr val="tx1"/>
                </a:solidFill>
              </a:rPr>
              <a:t>gyüttműködés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L</a:t>
            </a:r>
            <a:r>
              <a:rPr lang="hu-HU" altLang="hu-HU" sz="1800">
                <a:solidFill>
                  <a:schemeClr val="tx1"/>
                </a:solidFill>
              </a:rPr>
              <a:t>elkiismeretesség</a:t>
            </a:r>
            <a:endParaRPr lang="hu-HU" altLang="hu-HU" sz="18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8" name="Balra-jobbra nyíl 7"/>
          <p:cNvSpPr/>
          <p:nvPr/>
        </p:nvSpPr>
        <p:spPr>
          <a:xfrm>
            <a:off x="2208214" y="1477963"/>
            <a:ext cx="8229917" cy="438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Felfelé nyíl 8"/>
          <p:cNvSpPr/>
          <p:nvPr/>
        </p:nvSpPr>
        <p:spPr>
          <a:xfrm>
            <a:off x="9508246" y="1696294"/>
            <a:ext cx="574675" cy="79216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Felfelé nyíl 10"/>
          <p:cNvSpPr/>
          <p:nvPr/>
        </p:nvSpPr>
        <p:spPr>
          <a:xfrm>
            <a:off x="2711625" y="1696294"/>
            <a:ext cx="574675" cy="79216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4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3" grpId="0" build="p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4400" dirty="0">
                <a:solidFill>
                  <a:srgbClr val="FF0000"/>
                </a:solidFill>
              </a:rPr>
              <a:t>Együttműködés/</a:t>
            </a:r>
            <a:br>
              <a:rPr lang="hu-HU" sz="4400" dirty="0">
                <a:solidFill>
                  <a:srgbClr val="FF0000"/>
                </a:solidFill>
              </a:rPr>
            </a:br>
            <a:r>
              <a:rPr lang="hu-HU" sz="4400" dirty="0">
                <a:solidFill>
                  <a:srgbClr val="FF0000"/>
                </a:solidFill>
              </a:rPr>
              <a:t>barátságosság </a:t>
            </a:r>
            <a:br>
              <a:rPr lang="hu-HU" sz="4400" dirty="0">
                <a:solidFill>
                  <a:srgbClr val="FF0000"/>
                </a:solidFill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9875" name="Tartalom helye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hu-HU" altLang="hu-HU" dirty="0" smtClean="0"/>
          </a:p>
          <a:p>
            <a:pPr marL="228600" lvl="1"/>
            <a:r>
              <a:rPr lang="hu-HU" altLang="hu-HU" dirty="0"/>
              <a:t>E</a:t>
            </a:r>
            <a:r>
              <a:rPr lang="hu-HU" altLang="hu-HU" dirty="0" smtClean="0"/>
              <a:t>llenségesség</a:t>
            </a:r>
            <a:endParaRPr lang="hu-HU" altLang="hu-HU" dirty="0"/>
          </a:p>
          <a:p>
            <a:pPr marL="228600" lvl="1"/>
            <a:r>
              <a:rPr lang="hu-HU" altLang="hu-HU" dirty="0"/>
              <a:t>É</a:t>
            </a:r>
            <a:r>
              <a:rPr lang="hu-HU" altLang="hu-HU" dirty="0" smtClean="0"/>
              <a:t>rzelmi hidegség</a:t>
            </a:r>
          </a:p>
          <a:p>
            <a:pPr marL="228600" lvl="1"/>
            <a:r>
              <a:rPr lang="hu-HU" altLang="hu-HU" dirty="0"/>
              <a:t>B</a:t>
            </a:r>
            <a:r>
              <a:rPr lang="hu-HU" altLang="hu-HU" dirty="0" smtClean="0"/>
              <a:t>izalmatlanság</a:t>
            </a:r>
            <a:endParaRPr lang="hu-HU" altLang="hu-HU" dirty="0"/>
          </a:p>
          <a:p>
            <a:pPr marL="228600" lvl="1"/>
            <a:endParaRPr lang="hu-HU" altLang="hu-HU" dirty="0"/>
          </a:p>
          <a:p>
            <a:endParaRPr lang="hu-HU" altLang="hu-HU" dirty="0" smtClean="0"/>
          </a:p>
        </p:txBody>
      </p:sp>
      <p:sp>
        <p:nvSpPr>
          <p:cNvPr id="79877" name="Szövegdoboz 6"/>
          <p:cNvSpPr txBox="1">
            <a:spLocks noChangeArrowheads="1"/>
          </p:cNvSpPr>
          <p:nvPr/>
        </p:nvSpPr>
        <p:spPr bwMode="auto">
          <a:xfrm>
            <a:off x="8256589" y="4763"/>
            <a:ext cx="1958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N</a:t>
            </a:r>
            <a:r>
              <a:rPr lang="hu-HU" altLang="hu-HU" sz="1800" dirty="0">
                <a:solidFill>
                  <a:schemeClr val="tx1"/>
                </a:solidFill>
              </a:rPr>
              <a:t>eurotikusság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E</a:t>
            </a:r>
            <a:r>
              <a:rPr lang="hu-HU" altLang="hu-HU" sz="1800" dirty="0">
                <a:solidFill>
                  <a:schemeClr val="tx1"/>
                </a:solidFill>
              </a:rPr>
              <a:t>xtraverzió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>
                <a:solidFill>
                  <a:srgbClr val="FF0000"/>
                </a:solidFill>
              </a:rPr>
              <a:t>Ny</a:t>
            </a:r>
            <a:r>
              <a:rPr lang="hu-HU" altLang="hu-HU" sz="1800" dirty="0">
                <a:solidFill>
                  <a:schemeClr val="tx1"/>
                </a:solidFill>
              </a:rPr>
              <a:t>itottság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Együttműködés</a:t>
            </a:r>
            <a:r>
              <a:rPr lang="hu-HU" altLang="hu-HU" sz="1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L</a:t>
            </a:r>
            <a:r>
              <a:rPr lang="hu-HU" altLang="hu-HU" sz="1800" dirty="0">
                <a:solidFill>
                  <a:schemeClr val="tx1"/>
                </a:solidFill>
              </a:rPr>
              <a:t>elkiismeretesség</a:t>
            </a:r>
            <a:endParaRPr lang="hu-HU" altLang="hu-HU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15" name="Balra-jobbra nyíl 14"/>
          <p:cNvSpPr/>
          <p:nvPr/>
        </p:nvSpPr>
        <p:spPr>
          <a:xfrm>
            <a:off x="1524000" y="1389833"/>
            <a:ext cx="8820472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9398582" y="1549043"/>
            <a:ext cx="576263" cy="80645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4"/>
          </p:nvPr>
        </p:nvSpPr>
        <p:spPr>
          <a:xfrm>
            <a:off x="5873018" y="2000886"/>
            <a:ext cx="3066923" cy="3950208"/>
          </a:xfrm>
        </p:spPr>
        <p:txBody>
          <a:bodyPr/>
          <a:lstStyle/>
          <a:p>
            <a:pPr marL="661416" indent="-533400"/>
            <a:endParaRPr lang="hu-HU" altLang="hu-HU" dirty="0" smtClean="0"/>
          </a:p>
          <a:p>
            <a:pPr marL="990600" lvl="1" indent="-533400"/>
            <a:r>
              <a:rPr lang="hu-HU" altLang="hu-HU" dirty="0" smtClean="0"/>
              <a:t>Barátságosság</a:t>
            </a:r>
          </a:p>
          <a:p>
            <a:pPr marL="990600" lvl="1" indent="-533400"/>
            <a:r>
              <a:rPr lang="hu-HU" altLang="hu-HU" dirty="0" smtClean="0"/>
              <a:t>Bizalom</a:t>
            </a:r>
          </a:p>
          <a:p>
            <a:pPr marL="990600" lvl="1" indent="-533400"/>
            <a:r>
              <a:rPr lang="hu-HU" altLang="hu-HU" dirty="0" smtClean="0"/>
              <a:t>Gondoskodás</a:t>
            </a:r>
            <a:endParaRPr lang="hu-HU" altLang="hu-HU" dirty="0"/>
          </a:p>
          <a:p>
            <a:pPr marL="990600" lvl="1" indent="-533400"/>
            <a:r>
              <a:rPr lang="hu-HU" altLang="hu-HU" dirty="0" smtClean="0"/>
              <a:t>Őszinteség</a:t>
            </a:r>
            <a:endParaRPr lang="hu-HU" altLang="hu-HU" dirty="0"/>
          </a:p>
          <a:p>
            <a:endParaRPr lang="hu-HU" dirty="0"/>
          </a:p>
        </p:txBody>
      </p:sp>
      <p:sp>
        <p:nvSpPr>
          <p:cNvPr id="12" name="Felfelé nyíl 11"/>
          <p:cNvSpPr/>
          <p:nvPr/>
        </p:nvSpPr>
        <p:spPr>
          <a:xfrm>
            <a:off x="2063553" y="1549043"/>
            <a:ext cx="576263" cy="80645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1464" y="267882"/>
            <a:ext cx="8041440" cy="14426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4400" dirty="0">
                <a:solidFill>
                  <a:srgbClr val="FF0000"/>
                </a:solidFill>
              </a:rPr>
              <a:t>Lelkiismeretesség</a:t>
            </a:r>
            <a:r>
              <a:rPr lang="hu-HU" sz="4400" dirty="0"/>
              <a:t> </a:t>
            </a:r>
            <a:br>
              <a:rPr lang="hu-HU" sz="4400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sz="2800" dirty="0"/>
          </a:p>
          <a:p>
            <a:pPr>
              <a:buFont typeface="Wingdings" pitchFamily="2" charset="2"/>
              <a:buChar char="ü"/>
            </a:pPr>
            <a:r>
              <a:rPr lang="hu-HU" sz="2200" dirty="0"/>
              <a:t>Megbízhatatlanság </a:t>
            </a:r>
            <a:endParaRPr lang="en-US" sz="2200" dirty="0"/>
          </a:p>
          <a:p>
            <a:pPr>
              <a:buFont typeface="Wingdings" pitchFamily="2" charset="2"/>
              <a:buChar char="ü"/>
            </a:pPr>
            <a:r>
              <a:rPr lang="hu-HU" sz="2200" dirty="0"/>
              <a:t>Szervezetlenség </a:t>
            </a:r>
            <a:r>
              <a:rPr lang="en-US" sz="22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hu-HU" sz="2200" dirty="0"/>
              <a:t>Következetlenség</a:t>
            </a:r>
          </a:p>
          <a:p>
            <a:pPr>
              <a:buFont typeface="Wingdings" pitchFamily="2" charset="2"/>
              <a:buChar char="ü"/>
            </a:pPr>
            <a:r>
              <a:rPr lang="hu-HU" sz="2200" dirty="0"/>
              <a:t>Lezserség </a:t>
            </a:r>
          </a:p>
          <a:p>
            <a:pPr>
              <a:buFont typeface="Wingdings" pitchFamily="2" charset="2"/>
              <a:buChar char="ü"/>
            </a:pPr>
            <a:r>
              <a:rPr lang="hu-HU" sz="2200" dirty="0"/>
              <a:t>Gondatlanság</a:t>
            </a:r>
            <a:endParaRPr lang="en-US" sz="2200" dirty="0"/>
          </a:p>
          <a:p>
            <a:pPr>
              <a:defRPr/>
            </a:pPr>
            <a:endParaRPr lang="hu-HU" sz="2800" dirty="0"/>
          </a:p>
          <a:p>
            <a:pPr>
              <a:defRPr/>
            </a:pPr>
            <a:endParaRPr lang="hu-HU" sz="2800" dirty="0"/>
          </a:p>
          <a:p>
            <a:pPr>
              <a:defRPr/>
            </a:pPr>
            <a:endParaRPr lang="hu-HU" sz="2800" b="1" dirty="0">
              <a:solidFill>
                <a:schemeClr val="accent1"/>
              </a:solidFill>
            </a:endParaRPr>
          </a:p>
        </p:txBody>
      </p:sp>
      <p:sp>
        <p:nvSpPr>
          <p:cNvPr id="80901" name="Szövegdoboz 4"/>
          <p:cNvSpPr txBox="1">
            <a:spLocks noChangeArrowheads="1"/>
          </p:cNvSpPr>
          <p:nvPr/>
        </p:nvSpPr>
        <p:spPr bwMode="auto">
          <a:xfrm>
            <a:off x="7491803" y="0"/>
            <a:ext cx="317048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N</a:t>
            </a:r>
            <a:r>
              <a:rPr lang="hu-HU" altLang="hu-HU" sz="1800" dirty="0">
                <a:solidFill>
                  <a:schemeClr val="tx1"/>
                </a:solidFill>
              </a:rPr>
              <a:t>eurotikusság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E</a:t>
            </a:r>
            <a:r>
              <a:rPr lang="hu-HU" altLang="hu-HU" sz="1800" dirty="0">
                <a:solidFill>
                  <a:schemeClr val="tx1"/>
                </a:solidFill>
              </a:rPr>
              <a:t>xtraverzió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>
                <a:solidFill>
                  <a:srgbClr val="FF0000"/>
                </a:solidFill>
              </a:rPr>
              <a:t>Ny</a:t>
            </a:r>
            <a:r>
              <a:rPr lang="hu-HU" altLang="hu-HU" sz="1800" dirty="0">
                <a:solidFill>
                  <a:schemeClr val="tx1"/>
                </a:solidFill>
              </a:rPr>
              <a:t>itottság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E</a:t>
            </a:r>
            <a:r>
              <a:rPr lang="hu-HU" altLang="hu-HU" sz="1800" dirty="0">
                <a:solidFill>
                  <a:schemeClr val="tx1"/>
                </a:solidFill>
              </a:rPr>
              <a:t>gyüttműködés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FF0000"/>
                </a:solidFill>
              </a:rPr>
              <a:t>Lelkiismeretesség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6" name="Balra-jobbra nyíl 5"/>
          <p:cNvSpPr/>
          <p:nvPr/>
        </p:nvSpPr>
        <p:spPr>
          <a:xfrm>
            <a:off x="1992313" y="1511698"/>
            <a:ext cx="8568183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Felfelé nyíl 7"/>
          <p:cNvSpPr/>
          <p:nvPr/>
        </p:nvSpPr>
        <p:spPr>
          <a:xfrm>
            <a:off x="9598026" y="1684655"/>
            <a:ext cx="504825" cy="86518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6248939" y="1944290"/>
            <a:ext cx="3657600" cy="3950208"/>
          </a:xfrm>
        </p:spPr>
        <p:txBody>
          <a:bodyPr/>
          <a:lstStyle/>
          <a:p>
            <a:pPr marL="990600" lvl="1" indent="-533400">
              <a:defRPr/>
            </a:pPr>
            <a:r>
              <a:rPr lang="hu-HU" altLang="hu-HU" dirty="0" smtClean="0"/>
              <a:t>Beszabályozottság</a:t>
            </a:r>
            <a:endParaRPr lang="hu-HU" altLang="hu-HU" dirty="0"/>
          </a:p>
          <a:p>
            <a:pPr marL="990600" lvl="1" indent="-533400">
              <a:defRPr/>
            </a:pPr>
            <a:r>
              <a:rPr lang="hu-HU" altLang="hu-HU" dirty="0" smtClean="0"/>
              <a:t>Felelősségtudat</a:t>
            </a:r>
            <a:endParaRPr lang="hu-HU" altLang="hu-HU" dirty="0"/>
          </a:p>
          <a:p>
            <a:pPr marL="990600" lvl="1" indent="-533400">
              <a:defRPr/>
            </a:pPr>
            <a:r>
              <a:rPr lang="hu-HU" altLang="hu-HU" dirty="0"/>
              <a:t>Tervezés, célokért való küzdelem</a:t>
            </a:r>
          </a:p>
          <a:p>
            <a:pPr marL="990600" lvl="1" indent="-533400">
              <a:defRPr/>
            </a:pPr>
            <a:r>
              <a:rPr lang="hu-HU" altLang="hu-HU" dirty="0"/>
              <a:t>Kötelességtudat</a:t>
            </a:r>
          </a:p>
          <a:p>
            <a:pPr marL="990600" lvl="1" indent="-533400">
              <a:defRPr/>
            </a:pPr>
            <a:r>
              <a:rPr lang="hu-HU" altLang="hu-HU" dirty="0"/>
              <a:t>Engedelmesség</a:t>
            </a:r>
          </a:p>
          <a:p>
            <a:pPr marL="990600" lvl="1" indent="-533400">
              <a:defRPr/>
            </a:pPr>
            <a:r>
              <a:rPr lang="hu-HU" altLang="hu-HU" dirty="0"/>
              <a:t>Önfegyelem, Megfontoltság</a:t>
            </a:r>
          </a:p>
          <a:p>
            <a:endParaRPr lang="hu-HU" dirty="0"/>
          </a:p>
        </p:txBody>
      </p:sp>
      <p:sp>
        <p:nvSpPr>
          <p:cNvPr id="9" name="Felfelé nyíl 8"/>
          <p:cNvSpPr/>
          <p:nvPr/>
        </p:nvSpPr>
        <p:spPr>
          <a:xfrm>
            <a:off x="2703494" y="1752621"/>
            <a:ext cx="504825" cy="86518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847529" y="6324203"/>
            <a:ext cx="52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https://www.youtube.com/watch?v=POaLxqhs6LA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07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4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</a:t>
            </a:r>
            <a:r>
              <a:rPr lang="hu-HU" altLang="hu-HU" dirty="0" err="1" smtClean="0"/>
              <a:t>big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five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etszt</a:t>
            </a:r>
            <a:endParaRPr lang="hu-HU" altLang="hu-HU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8600" cy="5257800"/>
          </a:xfrm>
        </p:spPr>
        <p:txBody>
          <a:bodyPr/>
          <a:lstStyle/>
          <a:p>
            <a:pPr lvl="1" eaLnBrk="1" hangingPunct="1"/>
            <a:r>
              <a:rPr lang="hu-HU" altLang="hu-HU" sz="2400" b="1" dirty="0"/>
              <a:t>önjellemző kérdőív</a:t>
            </a:r>
          </a:p>
          <a:p>
            <a:pPr lvl="2" eaLnBrk="1" hangingPunct="1"/>
            <a:r>
              <a:rPr lang="hu-HU" altLang="hu-HU" dirty="0" smtClean="0"/>
              <a:t>személyiségprofil</a:t>
            </a:r>
          </a:p>
          <a:p>
            <a:pPr lvl="1" eaLnBrk="1" hangingPunct="1"/>
            <a:r>
              <a:rPr lang="hu-HU" altLang="hu-HU" sz="2400" b="1" dirty="0"/>
              <a:t>cél</a:t>
            </a:r>
            <a:endParaRPr lang="hu-HU" altLang="hu-HU" sz="2400" dirty="0"/>
          </a:p>
          <a:p>
            <a:pPr lvl="2" eaLnBrk="1" hangingPunct="1"/>
            <a:r>
              <a:rPr lang="hu-HU" altLang="hu-HU" dirty="0" smtClean="0"/>
              <a:t>viselkedés bejóslása</a:t>
            </a:r>
          </a:p>
          <a:p>
            <a:pPr lvl="1" eaLnBrk="1" hangingPunct="1"/>
            <a:r>
              <a:rPr lang="hu-HU" altLang="hu-HU" sz="2400" b="1" dirty="0"/>
              <a:t>probléma</a:t>
            </a:r>
          </a:p>
          <a:p>
            <a:pPr lvl="2" eaLnBrk="1" hangingPunct="1"/>
            <a:r>
              <a:rPr lang="hu-HU" altLang="hu-HU" dirty="0" smtClean="0"/>
              <a:t>az önjellemzés alapján nem mindig bejósolható a személy viselkedése </a:t>
            </a: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1189925"/>
              </p:ext>
            </p:extLst>
          </p:nvPr>
        </p:nvGraphicFramePr>
        <p:xfrm>
          <a:off x="6172200" y="1600201"/>
          <a:ext cx="40386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zis 2"/>
          <p:cNvSpPr/>
          <p:nvPr/>
        </p:nvSpPr>
        <p:spPr>
          <a:xfrm>
            <a:off x="6782318" y="2033856"/>
            <a:ext cx="457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519120" y="3056580"/>
            <a:ext cx="457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488600" y="4779652"/>
            <a:ext cx="457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628173" y="3913450"/>
            <a:ext cx="457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6557910" y="5774109"/>
            <a:ext cx="457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976321" y="1471270"/>
            <a:ext cx="125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extraverált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49506" y="1449651"/>
            <a:ext cx="12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introverált</a:t>
            </a:r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143920" y="2550934"/>
            <a:ext cx="125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barátságos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405252" y="2393896"/>
            <a:ext cx="1108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barátság-</a:t>
            </a:r>
          </a:p>
          <a:p>
            <a:r>
              <a:rPr lang="hu-HU" dirty="0" err="1"/>
              <a:t>talan</a:t>
            </a:r>
            <a:endParaRPr lang="hu-HU" dirty="0"/>
          </a:p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945801" y="3317226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lelkiismeretes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739837" y="3317226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szervezetlen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976321" y="426183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instabil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897124" y="427349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stabil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488992" y="5147130"/>
            <a:ext cx="235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nyitott gondolkodású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5349002" y="5112383"/>
            <a:ext cx="2011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zárt gondolkodású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84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Graphic spid="2" grpId="0">
        <p:bldAsOne/>
      </p:bldGraphic>
      <p:bldP spid="3" grpId="0" animBg="1"/>
      <p:bldP spid="8" grpId="0" animBg="1"/>
      <p:bldP spid="9" grpId="0" animBg="1"/>
      <p:bldP spid="10" grpId="0" animBg="1"/>
      <p:bldP spid="11" grpId="0" animBg="1"/>
      <p:bldP spid="4" grpId="0"/>
      <p:bldP spid="5" grpId="0"/>
      <p:bldP spid="6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4011084" cy="1921339"/>
          </a:xfrm>
        </p:spPr>
        <p:txBody>
          <a:bodyPr/>
          <a:lstStyle/>
          <a:p>
            <a:r>
              <a:rPr lang="hu-HU" sz="3600" b="1" dirty="0" smtClean="0"/>
              <a:t>Steve </a:t>
            </a:r>
            <a:r>
              <a:rPr lang="en-US" sz="3600" b="1" dirty="0" smtClean="0"/>
              <a:t>Jobs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9935" y="533400"/>
            <a:ext cx="5063266" cy="5702808"/>
          </a:xfrm>
          <a:prstGeom prst="rect">
            <a:avLst/>
          </a:prstGeom>
        </p:spPr>
        <p:txBody>
          <a:bodyPr/>
          <a:lstStyle/>
          <a:p>
            <a:r>
              <a:rPr lang="hu-HU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1987, </a:t>
            </a:r>
            <a:r>
              <a:rPr lang="hu-HU" dirty="0" err="1" smtClean="0"/>
              <a:t>the</a:t>
            </a:r>
            <a:r>
              <a:rPr lang="hu-HU" dirty="0" smtClean="0"/>
              <a:t> New York Times </a:t>
            </a:r>
            <a:r>
              <a:rPr lang="hu-HU" dirty="0" err="1" smtClean="0"/>
              <a:t>wrote</a:t>
            </a:r>
            <a:r>
              <a:rPr lang="en-US" dirty="0" smtClean="0"/>
              <a:t>: </a:t>
            </a:r>
            <a:endParaRPr lang="hu-HU" dirty="0" smtClean="0"/>
          </a:p>
          <a:p>
            <a:r>
              <a:rPr lang="en-US" dirty="0" smtClean="0"/>
              <a:t>"</a:t>
            </a:r>
            <a:r>
              <a:rPr lang="en-US" dirty="0"/>
              <a:t>by the early 80's, Mr. Jobs was widely hated at Apple. </a:t>
            </a:r>
            <a:endParaRPr lang="hu-HU" dirty="0" smtClean="0"/>
          </a:p>
          <a:p>
            <a:r>
              <a:rPr lang="en-US" dirty="0" smtClean="0"/>
              <a:t>Senior </a:t>
            </a:r>
            <a:r>
              <a:rPr lang="en-US" dirty="0"/>
              <a:t>management had to endure his temper tantrums. </a:t>
            </a:r>
            <a:endParaRPr lang="hu-HU" dirty="0" smtClean="0"/>
          </a:p>
          <a:p>
            <a:r>
              <a:rPr lang="en-US" dirty="0" smtClean="0"/>
              <a:t>He </a:t>
            </a:r>
            <a:r>
              <a:rPr lang="en-US" dirty="0"/>
              <a:t>created resentment among employees by turning some into stars and insulting </a:t>
            </a:r>
            <a:r>
              <a:rPr lang="en-US" dirty="0" smtClean="0"/>
              <a:t>others</a:t>
            </a:r>
            <a:r>
              <a:rPr lang="hu-HU" dirty="0" smtClean="0"/>
              <a:t>.</a:t>
            </a:r>
          </a:p>
          <a:p>
            <a:r>
              <a:rPr lang="en-US" dirty="0" smtClean="0"/>
              <a:t>Mr</a:t>
            </a:r>
            <a:r>
              <a:rPr lang="en-US" dirty="0"/>
              <a:t>. Jobs himself would frequently cry after fights with fellow executives</a:t>
            </a:r>
            <a:r>
              <a:rPr lang="en-US" dirty="0" smtClean="0"/>
              <a:t>".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524000" y="3501008"/>
            <a:ext cx="346823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Magas </a:t>
            </a:r>
            <a:r>
              <a:rPr lang="en-GB" altLang="hu-HU" b="1" dirty="0" err="1">
                <a:solidFill>
                  <a:srgbClr val="FF0000"/>
                </a:solidFill>
              </a:rPr>
              <a:t>N</a:t>
            </a:r>
            <a:r>
              <a:rPr lang="en-GB" altLang="hu-HU" b="1" dirty="0" err="1"/>
              <a:t>eurotici</a:t>
            </a:r>
            <a:r>
              <a:rPr lang="hu-HU" altLang="hu-HU" b="1" dirty="0"/>
              <a:t>z</a:t>
            </a:r>
            <a:r>
              <a:rPr lang="en-GB" altLang="hu-HU" b="1" dirty="0"/>
              <a:t>m</a:t>
            </a:r>
            <a:r>
              <a:rPr lang="hu-HU" altLang="hu-HU" b="1" dirty="0" err="1"/>
              <a:t>us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57408" y="4005064"/>
            <a:ext cx="3468238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Magas Ny</a:t>
            </a:r>
            <a:r>
              <a:rPr lang="hu-HU" altLang="hu-HU" b="1" dirty="0">
                <a:solidFill>
                  <a:schemeClr val="bg1"/>
                </a:solidFill>
              </a:rPr>
              <a:t>itottság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557408" y="4869160"/>
            <a:ext cx="3531276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Magas L</a:t>
            </a:r>
            <a:r>
              <a:rPr lang="en-GB" altLang="hu-HU" b="1" dirty="0"/>
              <a:t>e</a:t>
            </a:r>
            <a:r>
              <a:rPr lang="hu-HU" altLang="hu-HU" b="1" dirty="0" err="1"/>
              <a:t>lk</a:t>
            </a:r>
            <a:r>
              <a:rPr lang="en-GB" altLang="hu-HU" b="1" dirty="0"/>
              <a:t>is</a:t>
            </a:r>
            <a:r>
              <a:rPr lang="hu-HU" altLang="hu-HU" b="1" dirty="0"/>
              <a:t>m</a:t>
            </a:r>
            <a:r>
              <a:rPr lang="en-GB" altLang="hu-HU" b="1" dirty="0"/>
              <a:t>e</a:t>
            </a:r>
            <a:r>
              <a:rPr lang="hu-HU" altLang="hu-HU" b="1" dirty="0" err="1"/>
              <a:t>rete</a:t>
            </a:r>
            <a:r>
              <a:rPr lang="en-GB" altLang="hu-HU" b="1" dirty="0" err="1"/>
              <a:t>ss</a:t>
            </a:r>
            <a:r>
              <a:rPr lang="hu-HU" altLang="hu-HU" b="1" dirty="0"/>
              <a:t>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967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5670157" y="332656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Vízió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5619130" y="1198970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Átlépi a komfortzónáját</a:t>
            </a:r>
            <a:endParaRPr lang="en-US" b="1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588690" y="1814433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Hajlandó hibázni</a:t>
            </a:r>
            <a:endParaRPr lang="en-US" b="1" dirty="0"/>
          </a:p>
        </p:txBody>
      </p:sp>
      <p:sp>
        <p:nvSpPr>
          <p:cNvPr id="9" name="Lekerekített téglalap 8"/>
          <p:cNvSpPr/>
          <p:nvPr/>
        </p:nvSpPr>
        <p:spPr>
          <a:xfrm>
            <a:off x="5634136" y="2414810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Szembenéz a kritikákkal</a:t>
            </a:r>
            <a:endParaRPr lang="en-US" b="1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5702998" y="3501008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Gyorsan alkalmazkodik a helyzetekhez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5772069" y="4509120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Nem kontrollál mindent</a:t>
            </a:r>
            <a:endParaRPr lang="en-US" b="1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5758911" y="5445224"/>
            <a:ext cx="367240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Kapcsolatok  kialakítása</a:t>
            </a:r>
            <a:endParaRPr lang="en-US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02298" y="208051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http://www.blogbrandz.com/tips/qualities-mark-zuckerberg-ace-ceo/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702998" y="2922586"/>
            <a:ext cx="3468238" cy="3418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Nyitottság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879976" y="5877272"/>
            <a:ext cx="349543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hu-HU" b="1" dirty="0" err="1">
                <a:solidFill>
                  <a:schemeClr val="bg1"/>
                </a:solidFill>
              </a:rPr>
              <a:t>Extraver</a:t>
            </a:r>
            <a:r>
              <a:rPr lang="hu-HU" altLang="hu-HU" b="1" dirty="0">
                <a:solidFill>
                  <a:schemeClr val="bg1"/>
                </a:solidFill>
              </a:rPr>
              <a:t>z</a:t>
            </a:r>
            <a:r>
              <a:rPr lang="en-GB" altLang="hu-HU" b="1" dirty="0" err="1">
                <a:solidFill>
                  <a:schemeClr val="bg1"/>
                </a:solidFill>
              </a:rPr>
              <a:t>i</a:t>
            </a:r>
            <a:r>
              <a:rPr lang="hu-HU" altLang="hu-HU" b="1" dirty="0">
                <a:solidFill>
                  <a:schemeClr val="bg1"/>
                </a:solidFill>
              </a:rPr>
              <a:t>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805084" y="4077072"/>
            <a:ext cx="346823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Stabil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847135" y="5013176"/>
            <a:ext cx="3495430" cy="288032"/>
          </a:xfrm>
          <a:prstGeom prst="rect">
            <a:avLst/>
          </a:prstGeom>
          <a:solidFill>
            <a:srgbClr val="A05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Barátságosság 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524000" y="178806"/>
            <a:ext cx="3240360" cy="1747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7 tulajdonság, ami Mark </a:t>
            </a:r>
            <a:r>
              <a:rPr lang="hu-HU" b="1" dirty="0" err="1"/>
              <a:t>Zuckerberg</a:t>
            </a:r>
            <a:r>
              <a:rPr lang="hu-HU" b="1" dirty="0"/>
              <a:t> et „ász” vezetővé teszi </a:t>
            </a:r>
          </a:p>
        </p:txBody>
      </p:sp>
      <p:sp>
        <p:nvSpPr>
          <p:cNvPr id="2" name="Jobb oldali kapcsos zárójel 1"/>
          <p:cNvSpPr/>
          <p:nvPr/>
        </p:nvSpPr>
        <p:spPr>
          <a:xfrm>
            <a:off x="9306544" y="1487002"/>
            <a:ext cx="317848" cy="121584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1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7080016" y="5529176"/>
            <a:ext cx="3456384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Önkontroll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7119312" y="1288544"/>
            <a:ext cx="3456384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Önértékelés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080016" y="239629"/>
            <a:ext cx="345638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kontroll helye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108968" y="2358400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Hatalom 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7119312" y="3378696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Kapcsolat                      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szükséglet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7119312" y="4487100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Teljesítmény 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1847528" y="2003237"/>
            <a:ext cx="5232488" cy="2952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Más releváns személyiség vonások</a:t>
            </a:r>
          </a:p>
        </p:txBody>
      </p:sp>
      <p:sp>
        <p:nvSpPr>
          <p:cNvPr id="13" name="Jobb oldali kapcsos zárójel 12"/>
          <p:cNvSpPr/>
          <p:nvPr/>
        </p:nvSpPr>
        <p:spPr>
          <a:xfrm>
            <a:off x="8657140" y="2759321"/>
            <a:ext cx="360040" cy="2269584"/>
          </a:xfrm>
          <a:prstGeom prst="rightBrac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4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3"/>
          <p:cNvSpPr>
            <a:spLocks noGrp="1" noChangeArrowheads="1"/>
          </p:cNvSpPr>
          <p:nvPr>
            <p:ph type="title"/>
          </p:nvPr>
        </p:nvSpPr>
        <p:spPr>
          <a:xfrm>
            <a:off x="787400" y="203200"/>
            <a:ext cx="10972800" cy="704850"/>
          </a:xfrm>
        </p:spPr>
        <p:txBody>
          <a:bodyPr/>
          <a:lstStyle/>
          <a:p>
            <a:r>
              <a:rPr lang="hu-HU" altLang="hu-HU" sz="3200" b="1" smtClean="0"/>
              <a:t>Julian Rotter (1966) kontrollhely elmélete</a:t>
            </a:r>
          </a:p>
        </p:txBody>
      </p:sp>
      <p:sp>
        <p:nvSpPr>
          <p:cNvPr id="7171" name="Tartalom helye 4"/>
          <p:cNvSpPr>
            <a:spLocks noGrp="1" noChangeArrowheads="1"/>
          </p:cNvSpPr>
          <p:nvPr>
            <p:ph idx="1"/>
          </p:nvPr>
        </p:nvSpPr>
        <p:spPr>
          <a:xfrm>
            <a:off x="912284" y="1196975"/>
            <a:ext cx="10515600" cy="19446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sz="2800" smtClean="0"/>
              <a:t>Alapgondolat: </a:t>
            </a:r>
          </a:p>
          <a:p>
            <a:pPr marL="0" indent="0" algn="ctr">
              <a:buFontTx/>
              <a:buNone/>
            </a:pPr>
            <a:r>
              <a:rPr lang="hu-HU" altLang="hu-HU" sz="2800" smtClean="0"/>
              <a:t>milyen mértékű ok-okozati kapcsolatot tételeznek fel az emberek a viselkedésük és az azt követő következmények között.</a:t>
            </a:r>
          </a:p>
        </p:txBody>
      </p:sp>
      <p:sp>
        <p:nvSpPr>
          <p:cNvPr id="6" name="Tartalom helye 4"/>
          <p:cNvSpPr txBox="1">
            <a:spLocks/>
          </p:cNvSpPr>
          <p:nvPr/>
        </p:nvSpPr>
        <p:spPr bwMode="auto">
          <a:xfrm>
            <a:off x="1007534" y="3357564"/>
            <a:ext cx="49318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hu-HU" altLang="hu-HU" sz="2800" b="1" u="sng"/>
              <a:t>Belső kontroll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hu-HU" altLang="hu-HU" sz="2200"/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FontTx/>
              <a:buNone/>
            </a:pPr>
            <a:r>
              <a:rPr lang="hu-HU" altLang="hu-HU" sz="2200"/>
              <a:t>Az egyén úgy tartja az események az ő viselkedésétől vagy viszonylag tartós jellemvonásaitól függenek.</a:t>
            </a:r>
          </a:p>
        </p:txBody>
      </p:sp>
      <p:sp>
        <p:nvSpPr>
          <p:cNvPr id="7" name="Tartalom helye 4"/>
          <p:cNvSpPr txBox="1">
            <a:spLocks/>
          </p:cNvSpPr>
          <p:nvPr/>
        </p:nvSpPr>
        <p:spPr bwMode="auto">
          <a:xfrm>
            <a:off x="6280152" y="3378200"/>
            <a:ext cx="4931833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hu-HU" altLang="hu-HU" sz="2800" b="1" u="sng"/>
              <a:t>Külső kontroll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hu-HU" altLang="hu-HU" sz="2400"/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hu-HU" altLang="hu-HU" sz="2200"/>
              <a:t>Az egyén úgy vélekedik, hogy az események következményei az őt körülvevő hatalmasabb erőktől függenek.</a:t>
            </a:r>
          </a:p>
        </p:txBody>
      </p:sp>
    </p:spTree>
    <p:extLst>
      <p:ext uri="{BB962C8B-B14F-4D97-AF65-F5344CB8AC3E}">
        <p14:creationId xmlns:p14="http://schemas.microsoft.com/office/powerpoint/2010/main" val="25488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211138"/>
            <a:ext cx="10515600" cy="1325562"/>
          </a:xfrm>
        </p:spPr>
        <p:txBody>
          <a:bodyPr/>
          <a:lstStyle/>
          <a:p>
            <a:r>
              <a:rPr lang="hu-HU" altLang="hu-HU" sz="3600" b="1" smtClean="0"/>
              <a:t>Többdimenziós kontrollhely elmélet </a:t>
            </a:r>
            <a:r>
              <a:rPr lang="hu-HU" altLang="hu-HU" sz="3600" smtClean="0"/>
              <a:t>(Levenson, 1974)</a:t>
            </a:r>
          </a:p>
        </p:txBody>
      </p:sp>
      <p:sp>
        <p:nvSpPr>
          <p:cNvPr id="4" name="Tartalom helye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1" y="2438401"/>
            <a:ext cx="3342216" cy="504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hu-HU" altLang="hu-HU" sz="2800"/>
              <a:t>Belső kontroll</a:t>
            </a:r>
          </a:p>
        </p:txBody>
      </p:sp>
      <p:sp>
        <p:nvSpPr>
          <p:cNvPr id="5" name="Tartalom helye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1" y="4149725"/>
            <a:ext cx="3342216" cy="503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hu-HU" altLang="hu-HU" sz="2800"/>
              <a:t>Külső kontroll</a:t>
            </a:r>
          </a:p>
        </p:txBody>
      </p:sp>
      <p:sp>
        <p:nvSpPr>
          <p:cNvPr id="8197" name="Tartalom helye 4"/>
          <p:cNvSpPr txBox="1">
            <a:spLocks/>
          </p:cNvSpPr>
          <p:nvPr/>
        </p:nvSpPr>
        <p:spPr bwMode="auto">
          <a:xfrm>
            <a:off x="7537452" y="3516313"/>
            <a:ext cx="3839633" cy="5032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800"/>
              <a:t>Véletlen</a:t>
            </a:r>
          </a:p>
        </p:txBody>
      </p:sp>
      <p:sp>
        <p:nvSpPr>
          <p:cNvPr id="8198" name="Tartalom helye 4"/>
          <p:cNvSpPr txBox="1">
            <a:spLocks/>
          </p:cNvSpPr>
          <p:nvPr/>
        </p:nvSpPr>
        <p:spPr bwMode="auto">
          <a:xfrm>
            <a:off x="7537452" y="4510088"/>
            <a:ext cx="3839633" cy="124936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800"/>
              <a:t>Hatalommal rendelkező személyek</a:t>
            </a:r>
          </a:p>
        </p:txBody>
      </p:sp>
      <p:sp>
        <p:nvSpPr>
          <p:cNvPr id="8199" name="Tartalom helye 4"/>
          <p:cNvSpPr txBox="1">
            <a:spLocks/>
          </p:cNvSpPr>
          <p:nvPr/>
        </p:nvSpPr>
        <p:spPr bwMode="auto">
          <a:xfrm>
            <a:off x="7537452" y="2438401"/>
            <a:ext cx="3839633" cy="5048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800"/>
              <a:t>Belső kontroll</a:t>
            </a:r>
          </a:p>
        </p:txBody>
      </p:sp>
      <p:cxnSp>
        <p:nvCxnSpPr>
          <p:cNvPr id="10" name="Egyenes összekötő nyíllal 9">
            <a:extLst>
              <a:ext uri="{FF2B5EF4-FFF2-40B4-BE49-F238E27FC236}"/>
            </a:extLst>
          </p:cNvPr>
          <p:cNvCxnSpPr>
            <a:stCxn id="4" idx="3"/>
            <a:endCxn id="8199" idx="1"/>
          </p:cNvCxnSpPr>
          <p:nvPr/>
        </p:nvCxnSpPr>
        <p:spPr>
          <a:xfrm>
            <a:off x="4313767" y="2690813"/>
            <a:ext cx="32236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cxnSpLocks/>
            <a:stCxn id="5" idx="3"/>
            <a:endCxn id="8197" idx="1"/>
          </p:cNvCxnSpPr>
          <p:nvPr/>
        </p:nvCxnSpPr>
        <p:spPr>
          <a:xfrm flipV="1">
            <a:off x="4313767" y="3767138"/>
            <a:ext cx="3223684" cy="6334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/>
            </a:extLst>
          </p:cNvPr>
          <p:cNvCxnSpPr>
            <a:cxnSpLocks/>
            <a:stCxn id="5" idx="3"/>
            <a:endCxn id="8198" idx="1"/>
          </p:cNvCxnSpPr>
          <p:nvPr/>
        </p:nvCxnSpPr>
        <p:spPr>
          <a:xfrm>
            <a:off x="4313767" y="4400551"/>
            <a:ext cx="3223684" cy="733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13703" y="1124744"/>
          <a:ext cx="10995588" cy="52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églalap 3"/>
          <p:cNvSpPr/>
          <p:nvPr/>
        </p:nvSpPr>
        <p:spPr>
          <a:xfrm>
            <a:off x="1" y="346075"/>
            <a:ext cx="122237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A tanult szükségletek elmélete (</a:t>
            </a:r>
            <a:r>
              <a:rPr lang="hu-HU" sz="2400" b="1" dirty="0" err="1"/>
              <a:t>McClelland</a:t>
            </a:r>
            <a:r>
              <a:rPr lang="hu-HU" sz="2400" b="1" dirty="0"/>
              <a:t> – </a:t>
            </a:r>
            <a:r>
              <a:rPr lang="hu-HU" sz="2400" b="1" dirty="0" err="1"/>
              <a:t>Atkinson</a:t>
            </a:r>
            <a:r>
              <a:rPr lang="hu-HU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57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5910263" y="2970213"/>
            <a:ext cx="3281362" cy="914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3</a:t>
            </a:r>
            <a:r>
              <a:rPr lang="hu-HU" sz="2000" dirty="0"/>
              <a:t>. </a:t>
            </a:r>
            <a:r>
              <a:rPr lang="hu-HU" sz="2400" dirty="0" err="1">
                <a:solidFill>
                  <a:schemeClr val="tx1"/>
                </a:solidFill>
              </a:rPr>
              <a:t>Behaviorizmus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782888" y="2970213"/>
            <a:ext cx="273685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hu-HU" dirty="0"/>
              <a:t>1. </a:t>
            </a:r>
            <a:r>
              <a:rPr lang="hu-HU" altLang="hu-HU" sz="2400" dirty="0">
                <a:solidFill>
                  <a:schemeClr val="tx1"/>
                </a:solidFill>
              </a:rPr>
              <a:t>Típustanok</a:t>
            </a:r>
          </a:p>
          <a:p>
            <a:pPr algn="ctr">
              <a:defRPr/>
            </a:pP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2063750" y="4221163"/>
            <a:ext cx="3073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hu-HU" dirty="0"/>
              <a:t>2.</a:t>
            </a:r>
            <a:r>
              <a:rPr lang="hu-HU" altLang="hu-HU" sz="2400" dirty="0">
                <a:solidFill>
                  <a:schemeClr val="tx1"/>
                </a:solidFill>
              </a:rPr>
              <a:t> Pszichoanalízis</a:t>
            </a:r>
          </a:p>
          <a:p>
            <a:pPr algn="ctr">
              <a:defRPr/>
            </a:pPr>
            <a:r>
              <a:rPr lang="hu-HU" dirty="0"/>
              <a:t> </a:t>
            </a:r>
          </a:p>
        </p:txBody>
      </p:sp>
      <p:sp>
        <p:nvSpPr>
          <p:cNvPr id="7" name="Ellipszis 6"/>
          <p:cNvSpPr/>
          <p:nvPr/>
        </p:nvSpPr>
        <p:spPr>
          <a:xfrm>
            <a:off x="5141914" y="-57150"/>
            <a:ext cx="2820987" cy="11318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5. </a:t>
            </a:r>
            <a:r>
              <a:rPr lang="hu-HU" sz="2400" dirty="0">
                <a:solidFill>
                  <a:schemeClr val="tx1"/>
                </a:solidFill>
              </a:rPr>
              <a:t>Kognitív pszichológia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3098801" y="1122363"/>
            <a:ext cx="3078163" cy="11731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hu-HU" dirty="0"/>
              <a:t>4.</a:t>
            </a:r>
            <a:r>
              <a:rPr lang="hu-HU" altLang="hu-HU" sz="2400" dirty="0">
                <a:solidFill>
                  <a:schemeClr val="tx1"/>
                </a:solidFill>
              </a:rPr>
              <a:t> Humanista pszichológia</a:t>
            </a:r>
          </a:p>
          <a:p>
            <a:pPr algn="ctr">
              <a:defRPr/>
            </a:pPr>
            <a:r>
              <a:rPr lang="hu-HU" dirty="0"/>
              <a:t> </a:t>
            </a:r>
          </a:p>
        </p:txBody>
      </p:sp>
      <p:sp>
        <p:nvSpPr>
          <p:cNvPr id="9" name="Ellipszis 8"/>
          <p:cNvSpPr/>
          <p:nvPr/>
        </p:nvSpPr>
        <p:spPr>
          <a:xfrm>
            <a:off x="5375275" y="4559301"/>
            <a:ext cx="3346450" cy="1152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hu-HU" altLang="hu-HU" dirty="0"/>
              <a:t>6.</a:t>
            </a:r>
            <a:r>
              <a:rPr lang="hu-HU" altLang="hu-HU" sz="2400" dirty="0">
                <a:solidFill>
                  <a:schemeClr val="tx1"/>
                </a:solidFill>
              </a:rPr>
              <a:t> Vonáselméletek</a:t>
            </a:r>
            <a:endParaRPr lang="hu-HU" dirty="0"/>
          </a:p>
        </p:txBody>
      </p:sp>
      <p:sp>
        <p:nvSpPr>
          <p:cNvPr id="2" name="Felhő 1"/>
          <p:cNvSpPr/>
          <p:nvPr/>
        </p:nvSpPr>
        <p:spPr>
          <a:xfrm rot="1832199">
            <a:off x="7034214" y="1141414"/>
            <a:ext cx="3375025" cy="193992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Különböző megközelítések</a:t>
            </a:r>
          </a:p>
        </p:txBody>
      </p:sp>
      <p:sp>
        <p:nvSpPr>
          <p:cNvPr id="5" name="Lekerekített téglalap feliratnak 4"/>
          <p:cNvSpPr/>
          <p:nvPr/>
        </p:nvSpPr>
        <p:spPr>
          <a:xfrm rot="20353470">
            <a:off x="1774826" y="200026"/>
            <a:ext cx="2665413" cy="874713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Mindegyik igaz!</a:t>
            </a:r>
          </a:p>
        </p:txBody>
      </p:sp>
      <p:sp>
        <p:nvSpPr>
          <p:cNvPr id="7179" name="Freeform 114"/>
          <p:cNvSpPr>
            <a:spLocks/>
          </p:cNvSpPr>
          <p:nvPr/>
        </p:nvSpPr>
        <p:spPr bwMode="black">
          <a:xfrm>
            <a:off x="4405313" y="2513014"/>
            <a:ext cx="576262" cy="573087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0" name="Freeform 114"/>
          <p:cNvSpPr>
            <a:spLocks/>
          </p:cNvSpPr>
          <p:nvPr/>
        </p:nvSpPr>
        <p:spPr bwMode="black">
          <a:xfrm>
            <a:off x="8256588" y="3200400"/>
            <a:ext cx="576262" cy="573088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81" name="Freeform 114"/>
          <p:cNvSpPr>
            <a:spLocks/>
          </p:cNvSpPr>
          <p:nvPr/>
        </p:nvSpPr>
        <p:spPr bwMode="black">
          <a:xfrm>
            <a:off x="4030663" y="4271964"/>
            <a:ext cx="576262" cy="573087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Freeform 114"/>
          <p:cNvSpPr>
            <a:spLocks/>
          </p:cNvSpPr>
          <p:nvPr/>
        </p:nvSpPr>
        <p:spPr bwMode="black">
          <a:xfrm>
            <a:off x="7386638" y="222250"/>
            <a:ext cx="576262" cy="573088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Freeform 114"/>
          <p:cNvSpPr>
            <a:spLocks/>
          </p:cNvSpPr>
          <p:nvPr/>
        </p:nvSpPr>
        <p:spPr bwMode="black">
          <a:xfrm>
            <a:off x="4646295" y="1232477"/>
            <a:ext cx="576262" cy="573088"/>
          </a:xfrm>
          <a:custGeom>
            <a:avLst/>
            <a:gdLst>
              <a:gd name="T0" fmla="*/ 2147483647 w 363"/>
              <a:gd name="T1" fmla="*/ 2147483647 h 361"/>
              <a:gd name="T2" fmla="*/ 2147483647 w 363"/>
              <a:gd name="T3" fmla="*/ 2147483647 h 361"/>
              <a:gd name="T4" fmla="*/ 2147483647 w 363"/>
              <a:gd name="T5" fmla="*/ 2147483647 h 361"/>
              <a:gd name="T6" fmla="*/ 2147483647 w 363"/>
              <a:gd name="T7" fmla="*/ 2147483647 h 361"/>
              <a:gd name="T8" fmla="*/ 2147483647 w 363"/>
              <a:gd name="T9" fmla="*/ 0 h 361"/>
              <a:gd name="T10" fmla="*/ 2147483647 w 363"/>
              <a:gd name="T11" fmla="*/ 2147483647 h 361"/>
              <a:gd name="T12" fmla="*/ 2147483647 w 363"/>
              <a:gd name="T13" fmla="*/ 2147483647 h 361"/>
              <a:gd name="T14" fmla="*/ 2147483647 w 363"/>
              <a:gd name="T15" fmla="*/ 2147483647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3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Teljesítménymotiváció 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Sajátos humánspecifikus motiváció a jó teljesítményre, sikerre való törekvés</a:t>
            </a:r>
          </a:p>
          <a:p>
            <a:endParaRPr lang="hu-HU" altLang="hu-HU" smtClean="0"/>
          </a:p>
          <a:p>
            <a:endParaRPr lang="hu-HU" altLang="hu-HU" smtClean="0"/>
          </a:p>
        </p:txBody>
      </p:sp>
      <p:sp>
        <p:nvSpPr>
          <p:cNvPr id="9" name="Háromszög 8"/>
          <p:cNvSpPr/>
          <p:nvPr/>
        </p:nvSpPr>
        <p:spPr>
          <a:xfrm>
            <a:off x="1968500" y="3232150"/>
            <a:ext cx="7967133" cy="2692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8223251" y="5486401"/>
            <a:ext cx="3073400" cy="7207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Személy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4701117" y="2871789"/>
            <a:ext cx="3073400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Környezet 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415367" y="4437064"/>
            <a:ext cx="3073400" cy="7207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Értékelés 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2159001" y="3473451"/>
            <a:ext cx="2976033" cy="19272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261784" y="5867400"/>
            <a:ext cx="4851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952067" y="3473450"/>
            <a:ext cx="0" cy="11049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 flipV="1">
            <a:off x="6959600" y="3654425"/>
            <a:ext cx="2785533" cy="18478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kerekített téglalap 23"/>
          <p:cNvSpPr/>
          <p:nvPr/>
        </p:nvSpPr>
        <p:spPr>
          <a:xfrm>
            <a:off x="188384" y="5373689"/>
            <a:ext cx="3073400" cy="7191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Teljesítmény</a:t>
            </a: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3261785" y="6092825"/>
            <a:ext cx="4946649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1536701" y="3473450"/>
            <a:ext cx="3164417" cy="19002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6297084" y="5013325"/>
            <a:ext cx="2055283" cy="7191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-31750" y="93663"/>
            <a:ext cx="122237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A tanult szükségletek elmélete (</a:t>
            </a:r>
            <a:r>
              <a:rPr lang="hu-HU" sz="2400" b="1" dirty="0" err="1"/>
              <a:t>McClelland</a:t>
            </a:r>
            <a:r>
              <a:rPr lang="hu-HU" sz="2400" b="1" dirty="0"/>
              <a:t> – </a:t>
            </a:r>
            <a:r>
              <a:rPr lang="hu-HU" sz="2400" b="1" dirty="0" err="1"/>
              <a:t>Atkinson</a:t>
            </a:r>
            <a:r>
              <a:rPr lang="hu-HU" sz="2400" b="1" dirty="0"/>
              <a:t>)  folyt. </a:t>
            </a:r>
          </a:p>
        </p:txBody>
      </p:sp>
    </p:spTree>
    <p:extLst>
      <p:ext uri="{BB962C8B-B14F-4D97-AF65-F5344CB8AC3E}">
        <p14:creationId xmlns:p14="http://schemas.microsoft.com/office/powerpoint/2010/main" val="36066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Teljesítménymotiváció 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Teljesítményszükséglet – milyen mértékben törekszünk sikerek elérésére</a:t>
            </a:r>
          </a:p>
          <a:p>
            <a:endParaRPr lang="hu-HU" altLang="hu-HU" smtClean="0"/>
          </a:p>
          <a:p>
            <a:r>
              <a:rPr lang="hu-HU" altLang="hu-HU" smtClean="0"/>
              <a:t>Tanulás   </a:t>
            </a:r>
          </a:p>
          <a:p>
            <a:r>
              <a:rPr lang="hu-HU" altLang="hu-HU" smtClean="0"/>
              <a:t>Korai életkor</a:t>
            </a:r>
          </a:p>
          <a:p>
            <a:r>
              <a:rPr lang="hu-HU" altLang="hu-HU" smtClean="0"/>
              <a:t>Sok eleme nem tudatos</a:t>
            </a:r>
          </a:p>
          <a:p>
            <a:r>
              <a:rPr lang="hu-HU" altLang="hu-HU" smtClean="0"/>
              <a:t>Konstruktív versengés</a:t>
            </a:r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399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64633" y="728663"/>
            <a:ext cx="3168651" cy="10795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Teljesítmény-szükséglet (sikerelérés)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4692652" y="727075"/>
            <a:ext cx="3168649" cy="1081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Sikerelvárás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677833" y="2654300"/>
            <a:ext cx="3168651" cy="1079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teljesítmény mértéke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8496300" y="735013"/>
            <a:ext cx="3168651" cy="10795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sikernek tulajdonított (+) érték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8688918" y="4537075"/>
            <a:ext cx="3168649" cy="10795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kudarcnak tulajdonított (-) érték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703233" y="4537075"/>
            <a:ext cx="3168651" cy="10795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kudarc elvárása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38718" y="4508500"/>
            <a:ext cx="3168649" cy="108108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Félelem a kudarctól </a:t>
            </a:r>
          </a:p>
        </p:txBody>
      </p:sp>
      <p:sp>
        <p:nvSpPr>
          <p:cNvPr id="9" name="Téglalap 8"/>
          <p:cNvSpPr/>
          <p:nvPr/>
        </p:nvSpPr>
        <p:spPr>
          <a:xfrm>
            <a:off x="912284" y="6165850"/>
            <a:ext cx="10752667" cy="6921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teljesítményt meghatározó motivációs összetevők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2523067" y="1808164"/>
            <a:ext cx="3765551" cy="846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endCxn id="4" idx="0"/>
          </p:cNvCxnSpPr>
          <p:nvPr/>
        </p:nvCxnSpPr>
        <p:spPr>
          <a:xfrm>
            <a:off x="6263217" y="1814514"/>
            <a:ext cx="0" cy="83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5" idx="2"/>
            <a:endCxn id="4" idx="0"/>
          </p:cNvCxnSpPr>
          <p:nvPr/>
        </p:nvCxnSpPr>
        <p:spPr>
          <a:xfrm flipH="1">
            <a:off x="6263218" y="1814514"/>
            <a:ext cx="3816349" cy="83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8" idx="0"/>
            <a:endCxn id="4" idx="2"/>
          </p:cNvCxnSpPr>
          <p:nvPr/>
        </p:nvCxnSpPr>
        <p:spPr>
          <a:xfrm flipV="1">
            <a:off x="2321985" y="3733800"/>
            <a:ext cx="3941233" cy="774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6" idx="0"/>
            <a:endCxn id="4" idx="2"/>
          </p:cNvCxnSpPr>
          <p:nvPr/>
        </p:nvCxnSpPr>
        <p:spPr>
          <a:xfrm flipH="1" flipV="1">
            <a:off x="6263218" y="3733801"/>
            <a:ext cx="4008967" cy="803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7" idx="0"/>
            <a:endCxn id="4" idx="2"/>
          </p:cNvCxnSpPr>
          <p:nvPr/>
        </p:nvCxnSpPr>
        <p:spPr>
          <a:xfrm flipH="1" flipV="1">
            <a:off x="6263217" y="3733801"/>
            <a:ext cx="25400" cy="803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/>
            </a:extLst>
          </p:cNvPr>
          <p:cNvSpPr/>
          <p:nvPr/>
        </p:nvSpPr>
        <p:spPr>
          <a:xfrm>
            <a:off x="670984" y="2168526"/>
            <a:ext cx="3649133" cy="1368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Teljesítménymotívum</a:t>
            </a:r>
          </a:p>
        </p:txBody>
      </p:sp>
      <p:sp>
        <p:nvSpPr>
          <p:cNvPr id="3" name="Téglalap: lekerekített 2">
            <a:extLst>
              <a:ext uri="{FF2B5EF4-FFF2-40B4-BE49-F238E27FC236}"/>
            </a:extLst>
          </p:cNvPr>
          <p:cNvSpPr/>
          <p:nvPr/>
        </p:nvSpPr>
        <p:spPr>
          <a:xfrm>
            <a:off x="5278968" y="773114"/>
            <a:ext cx="3266017" cy="1368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cél elérése</a:t>
            </a:r>
          </a:p>
        </p:txBody>
      </p:sp>
      <p:sp>
        <p:nvSpPr>
          <p:cNvPr id="4" name="Téglalap: lekerekített 3">
            <a:extLst>
              <a:ext uri="{FF2B5EF4-FFF2-40B4-BE49-F238E27FC236}"/>
            </a:extLst>
          </p:cNvPr>
          <p:cNvSpPr/>
          <p:nvPr/>
        </p:nvSpPr>
        <p:spPr>
          <a:xfrm>
            <a:off x="5429251" y="2647950"/>
            <a:ext cx="3266016" cy="1366838"/>
          </a:xfrm>
          <a:prstGeom prst="roundRect">
            <a:avLst/>
          </a:prstGeom>
          <a:solidFill>
            <a:srgbClr val="F09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kudarc elkerülése </a:t>
            </a:r>
          </a:p>
        </p:txBody>
      </p:sp>
      <p:sp>
        <p:nvSpPr>
          <p:cNvPr id="5" name="Téglalap: lekerekített 4">
            <a:extLst>
              <a:ext uri="{FF2B5EF4-FFF2-40B4-BE49-F238E27FC236}"/>
            </a:extLst>
          </p:cNvPr>
          <p:cNvSpPr/>
          <p:nvPr/>
        </p:nvSpPr>
        <p:spPr>
          <a:xfrm>
            <a:off x="5560484" y="4586289"/>
            <a:ext cx="3266016" cy="1368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cél </a:t>
            </a:r>
            <a:r>
              <a:rPr lang="hu-HU" dirty="0" err="1"/>
              <a:t>vonzereje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/>
            </a:extLst>
          </p:cNvPr>
          <p:cNvSpPr/>
          <p:nvPr/>
        </p:nvSpPr>
        <p:spPr>
          <a:xfrm>
            <a:off x="0" y="4763"/>
            <a:ext cx="5664200" cy="6842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Feladathelyzet: </a:t>
            </a:r>
            <a:r>
              <a:rPr lang="hu-HU" dirty="0"/>
              <a:t>amelyben a </a:t>
            </a:r>
            <a:r>
              <a:rPr lang="hu-HU" sz="2400" b="1" dirty="0"/>
              <a:t>cél</a:t>
            </a:r>
            <a:r>
              <a:rPr lang="hu-HU" dirty="0"/>
              <a:t> elérése bizonytalan</a:t>
            </a:r>
          </a:p>
        </p:txBody>
      </p:sp>
      <p:sp>
        <p:nvSpPr>
          <p:cNvPr id="7" name="Nyíl: felfelé-lefelé mutató 6">
            <a:extLst>
              <a:ext uri="{FF2B5EF4-FFF2-40B4-BE49-F238E27FC236}"/>
            </a:extLst>
          </p:cNvPr>
          <p:cNvSpPr/>
          <p:nvPr/>
        </p:nvSpPr>
        <p:spPr>
          <a:xfrm>
            <a:off x="6684434" y="1700214"/>
            <a:ext cx="673100" cy="11525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stCxn id="2" idx="3"/>
          </p:cNvCxnSpPr>
          <p:nvPr/>
        </p:nvCxnSpPr>
        <p:spPr>
          <a:xfrm flipV="1">
            <a:off x="4320118" y="1484314"/>
            <a:ext cx="958849" cy="1368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stCxn id="2" idx="3"/>
          </p:cNvCxnSpPr>
          <p:nvPr/>
        </p:nvCxnSpPr>
        <p:spPr>
          <a:xfrm>
            <a:off x="4320118" y="2852739"/>
            <a:ext cx="1248833" cy="288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/>
            </a:extLst>
          </p:cNvPr>
          <p:cNvCxnSpPr>
            <a:stCxn id="2" idx="3"/>
            <a:endCxn id="5" idx="1"/>
          </p:cNvCxnSpPr>
          <p:nvPr/>
        </p:nvCxnSpPr>
        <p:spPr>
          <a:xfrm>
            <a:off x="4320118" y="2852738"/>
            <a:ext cx="1240367" cy="2417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/>
            </a:extLst>
          </p:cNvPr>
          <p:cNvSpPr/>
          <p:nvPr/>
        </p:nvSpPr>
        <p:spPr>
          <a:xfrm rot="10800000" flipV="1">
            <a:off x="9810752" y="2033589"/>
            <a:ext cx="2381249" cy="2511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Elért eredmény - </a:t>
            </a:r>
          </a:p>
          <a:p>
            <a:pPr algn="ctr">
              <a:defRPr/>
            </a:pPr>
            <a:r>
              <a:rPr lang="hu-HU" dirty="0"/>
              <a:t>Valamilyen külső mércével összevetik</a:t>
            </a:r>
          </a:p>
          <a:p>
            <a:pPr algn="ctr">
              <a:defRPr/>
            </a:pPr>
            <a:endParaRPr lang="hu-HU" dirty="0"/>
          </a:p>
        </p:txBody>
      </p:sp>
      <p:cxnSp>
        <p:nvCxnSpPr>
          <p:cNvPr id="18" name="Egyenes összekötő nyíllal 17">
            <a:extLst>
              <a:ext uri="{FF2B5EF4-FFF2-40B4-BE49-F238E27FC236}"/>
            </a:extLst>
          </p:cNvPr>
          <p:cNvCxnSpPr>
            <a:cxnSpLocks/>
            <a:stCxn id="3" idx="3"/>
            <a:endCxn id="14" idx="3"/>
          </p:cNvCxnSpPr>
          <p:nvPr/>
        </p:nvCxnSpPr>
        <p:spPr>
          <a:xfrm>
            <a:off x="8544985" y="1457326"/>
            <a:ext cx="1265767" cy="1831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/>
            </a:extLst>
          </p:cNvPr>
          <p:cNvCxnSpPr>
            <a:cxnSpLocks/>
            <a:stCxn id="4" idx="3"/>
            <a:endCxn id="14" idx="3"/>
          </p:cNvCxnSpPr>
          <p:nvPr/>
        </p:nvCxnSpPr>
        <p:spPr>
          <a:xfrm flipV="1">
            <a:off x="8695267" y="3289301"/>
            <a:ext cx="1115484" cy="41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/>
            </a:extLst>
          </p:cNvPr>
          <p:cNvCxnSpPr>
            <a:cxnSpLocks/>
            <a:stCxn id="5" idx="3"/>
          </p:cNvCxnSpPr>
          <p:nvPr/>
        </p:nvCxnSpPr>
        <p:spPr>
          <a:xfrm flipV="1">
            <a:off x="8826501" y="3429000"/>
            <a:ext cx="960967" cy="1841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/>
            </a:extLst>
          </p:cNvPr>
          <p:cNvSpPr/>
          <p:nvPr/>
        </p:nvSpPr>
        <p:spPr>
          <a:xfrm>
            <a:off x="912285" y="2611438"/>
            <a:ext cx="5183716" cy="14398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Teljesítményhelyzet </a:t>
            </a:r>
          </a:p>
          <a:p>
            <a:pPr algn="ctr">
              <a:defRPr/>
            </a:pPr>
            <a:r>
              <a:rPr lang="hu-HU" dirty="0"/>
              <a:t>Ügyesség, hozzáértés</a:t>
            </a:r>
          </a:p>
        </p:txBody>
      </p:sp>
      <p:sp>
        <p:nvSpPr>
          <p:cNvPr id="3" name="Téglalap: lekerekített 2">
            <a:extLst>
              <a:ext uri="{FF2B5EF4-FFF2-40B4-BE49-F238E27FC236}"/>
            </a:extLst>
          </p:cNvPr>
          <p:cNvSpPr/>
          <p:nvPr/>
        </p:nvSpPr>
        <p:spPr>
          <a:xfrm>
            <a:off x="5278968" y="773114"/>
            <a:ext cx="3266017" cy="1368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cél elérése</a:t>
            </a:r>
          </a:p>
        </p:txBody>
      </p:sp>
      <p:sp>
        <p:nvSpPr>
          <p:cNvPr id="4" name="Téglalap: lekerekített 3">
            <a:extLst>
              <a:ext uri="{FF2B5EF4-FFF2-40B4-BE49-F238E27FC236}"/>
            </a:extLst>
          </p:cNvPr>
          <p:cNvSpPr/>
          <p:nvPr/>
        </p:nvSpPr>
        <p:spPr>
          <a:xfrm>
            <a:off x="5278968" y="4716464"/>
            <a:ext cx="3266017" cy="1368425"/>
          </a:xfrm>
          <a:prstGeom prst="roundRect">
            <a:avLst/>
          </a:prstGeom>
          <a:solidFill>
            <a:srgbClr val="F09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kudarc elkerülése </a:t>
            </a:r>
          </a:p>
        </p:txBody>
      </p:sp>
      <p:sp>
        <p:nvSpPr>
          <p:cNvPr id="6" name="Beszédbuborék: ellipszis 5">
            <a:extLst>
              <a:ext uri="{FF2B5EF4-FFF2-40B4-BE49-F238E27FC236}"/>
            </a:extLst>
          </p:cNvPr>
          <p:cNvSpPr/>
          <p:nvPr/>
        </p:nvSpPr>
        <p:spPr>
          <a:xfrm rot="922978">
            <a:off x="8303684" y="1557338"/>
            <a:ext cx="3649133" cy="1504950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Melyik hangsúlyosabb?</a:t>
            </a:r>
          </a:p>
        </p:txBody>
      </p:sp>
      <p:sp>
        <p:nvSpPr>
          <p:cNvPr id="7" name="Robbanás: 8 ágú 6">
            <a:extLst>
              <a:ext uri="{FF2B5EF4-FFF2-40B4-BE49-F238E27FC236}"/>
            </a:extLst>
          </p:cNvPr>
          <p:cNvSpPr/>
          <p:nvPr/>
        </p:nvSpPr>
        <p:spPr>
          <a:xfrm>
            <a:off x="7823200" y="3735389"/>
            <a:ext cx="4512733" cy="28225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Állandó személyes orientáció</a:t>
            </a:r>
          </a:p>
        </p:txBody>
      </p: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stCxn id="2" idx="0"/>
            <a:endCxn id="3" idx="1"/>
          </p:cNvCxnSpPr>
          <p:nvPr/>
        </p:nvCxnSpPr>
        <p:spPr>
          <a:xfrm flipV="1">
            <a:off x="3503084" y="1457325"/>
            <a:ext cx="1775883" cy="1154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stCxn id="2" idx="2"/>
            <a:endCxn id="4" idx="1"/>
          </p:cNvCxnSpPr>
          <p:nvPr/>
        </p:nvCxnSpPr>
        <p:spPr>
          <a:xfrm>
            <a:off x="3503084" y="4051301"/>
            <a:ext cx="1775883" cy="13493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/>
            </a:extLst>
          </p:cNvPr>
          <p:cNvSpPr/>
          <p:nvPr/>
        </p:nvSpPr>
        <p:spPr>
          <a:xfrm>
            <a:off x="431800" y="1054100"/>
            <a:ext cx="4895851" cy="1295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Teljesítménymotiváció</a:t>
            </a:r>
          </a:p>
          <a:p>
            <a:pPr algn="ctr">
              <a:defRPr/>
            </a:pPr>
            <a:r>
              <a:rPr lang="hu-HU" dirty="0"/>
              <a:t>Összegzés </a:t>
            </a:r>
          </a:p>
        </p:txBody>
      </p:sp>
      <p:sp>
        <p:nvSpPr>
          <p:cNvPr id="3" name="Téglalap: lekerekített 2">
            <a:extLst>
              <a:ext uri="{FF2B5EF4-FFF2-40B4-BE49-F238E27FC236}"/>
            </a:extLst>
          </p:cNvPr>
          <p:cNvSpPr/>
          <p:nvPr/>
        </p:nvSpPr>
        <p:spPr>
          <a:xfrm>
            <a:off x="6864351" y="1125538"/>
            <a:ext cx="4705349" cy="1295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Törekvés a </a:t>
            </a:r>
            <a:r>
              <a:rPr lang="hu-HU" b="1" dirty="0"/>
              <a:t>sikerre</a:t>
            </a:r>
            <a:r>
              <a:rPr lang="hu-HU" dirty="0"/>
              <a:t> minden olyan cselekvésben, melyre alkalmazható a </a:t>
            </a:r>
            <a:r>
              <a:rPr lang="hu-HU" b="1" dirty="0"/>
              <a:t>kiválóság </a:t>
            </a:r>
            <a:r>
              <a:rPr lang="hu-HU" dirty="0"/>
              <a:t>mércéje</a:t>
            </a:r>
          </a:p>
        </p:txBody>
      </p:sp>
      <p:sp>
        <p:nvSpPr>
          <p:cNvPr id="4" name="Téglalap: lekerekített 3">
            <a:extLst>
              <a:ext uri="{FF2B5EF4-FFF2-40B4-BE49-F238E27FC236}"/>
            </a:extLst>
          </p:cNvPr>
          <p:cNvSpPr/>
          <p:nvPr/>
        </p:nvSpPr>
        <p:spPr>
          <a:xfrm>
            <a:off x="-31750" y="4437064"/>
            <a:ext cx="3649135" cy="17430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Általános motivációs állapot </a:t>
            </a:r>
            <a:r>
              <a:rPr lang="hu-HU" sz="2400" b="1" dirty="0"/>
              <a:t>– igényszint</a:t>
            </a:r>
            <a:r>
              <a:rPr lang="hu-HU" dirty="0"/>
              <a:t>, a siker és a kudarc hatására változik</a:t>
            </a:r>
          </a:p>
        </p:txBody>
      </p:sp>
      <p:sp>
        <p:nvSpPr>
          <p:cNvPr id="5" name="Téglalap: lekerekített 4">
            <a:extLst>
              <a:ext uri="{FF2B5EF4-FFF2-40B4-BE49-F238E27FC236}"/>
            </a:extLst>
          </p:cNvPr>
          <p:cNvSpPr/>
          <p:nvPr/>
        </p:nvSpPr>
        <p:spPr>
          <a:xfrm>
            <a:off x="4078818" y="4437063"/>
            <a:ext cx="3551767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feladat </a:t>
            </a:r>
            <a:r>
              <a:rPr lang="hu-HU" sz="2400" b="1" dirty="0"/>
              <a:t>nehézsége </a:t>
            </a:r>
            <a:r>
              <a:rPr lang="hu-HU" dirty="0"/>
              <a:t> - A siker és a kudarc valószínűsége</a:t>
            </a:r>
          </a:p>
          <a:p>
            <a:pPr algn="ctr">
              <a:defRPr/>
            </a:pPr>
            <a:endParaRPr lang="hu-HU" dirty="0"/>
          </a:p>
        </p:txBody>
      </p:sp>
      <p:sp>
        <p:nvSpPr>
          <p:cNvPr id="6" name="Téglalap: lekerekített 5">
            <a:extLst>
              <a:ext uri="{FF2B5EF4-FFF2-40B4-BE49-F238E27FC236}"/>
            </a:extLst>
          </p:cNvPr>
          <p:cNvSpPr/>
          <p:nvPr/>
        </p:nvSpPr>
        <p:spPr>
          <a:xfrm>
            <a:off x="8100485" y="4437063"/>
            <a:ext cx="4032249" cy="12954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 cél </a:t>
            </a:r>
            <a:r>
              <a:rPr lang="hu-HU" sz="2400" b="1" dirty="0" err="1"/>
              <a:t>incentív</a:t>
            </a:r>
            <a:r>
              <a:rPr lang="hu-HU" dirty="0"/>
              <a:t> értéke</a:t>
            </a:r>
          </a:p>
          <a:p>
            <a:pPr algn="ctr">
              <a:defRPr/>
            </a:pPr>
            <a:r>
              <a:rPr lang="hu-HU" dirty="0"/>
              <a:t>(vonzereje)</a:t>
            </a:r>
          </a:p>
        </p:txBody>
      </p:sp>
      <p:sp>
        <p:nvSpPr>
          <p:cNvPr id="7" name="Egyenlőségjel 6">
            <a:extLst>
              <a:ext uri="{FF2B5EF4-FFF2-40B4-BE49-F238E27FC236}"/>
            </a:extLst>
          </p:cNvPr>
          <p:cNvSpPr/>
          <p:nvPr/>
        </p:nvSpPr>
        <p:spPr>
          <a:xfrm>
            <a:off x="5556251" y="1484314"/>
            <a:ext cx="1079500" cy="434975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1792818" y="2349501"/>
            <a:ext cx="1085849" cy="208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stCxn id="2" idx="2"/>
            <a:endCxn id="5" idx="0"/>
          </p:cNvCxnSpPr>
          <p:nvPr/>
        </p:nvCxnSpPr>
        <p:spPr>
          <a:xfrm>
            <a:off x="2878668" y="2349501"/>
            <a:ext cx="2976033" cy="208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/>
            </a:extLst>
          </p:cNvPr>
          <p:cNvCxnSpPr>
            <a:stCxn id="2" idx="2"/>
            <a:endCxn id="6" idx="0"/>
          </p:cNvCxnSpPr>
          <p:nvPr/>
        </p:nvCxnSpPr>
        <p:spPr>
          <a:xfrm>
            <a:off x="2878667" y="2349501"/>
            <a:ext cx="7239000" cy="208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Igényszint 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A feladat minőségére vonatkozó előzetes célkitűzés</a:t>
            </a:r>
          </a:p>
          <a:p>
            <a:r>
              <a:rPr lang="hu-HU" altLang="hu-HU" smtClean="0"/>
              <a:t>Az elérendő cél minőségi jellege</a:t>
            </a:r>
          </a:p>
          <a:p>
            <a:endParaRPr lang="hu-HU" altLang="hu-HU" smtClean="0"/>
          </a:p>
        </p:txBody>
      </p:sp>
      <p:sp>
        <p:nvSpPr>
          <p:cNvPr id="4" name="Lekerekített téglalap 3"/>
          <p:cNvSpPr/>
          <p:nvPr/>
        </p:nvSpPr>
        <p:spPr>
          <a:xfrm>
            <a:off x="719668" y="3789363"/>
            <a:ext cx="3839633" cy="792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Teljesítményszint </a:t>
            </a:r>
          </a:p>
        </p:txBody>
      </p:sp>
      <p:sp>
        <p:nvSpPr>
          <p:cNvPr id="5" name="Sávnyíl 4"/>
          <p:cNvSpPr/>
          <p:nvPr/>
        </p:nvSpPr>
        <p:spPr>
          <a:xfrm>
            <a:off x="5135033" y="3789363"/>
            <a:ext cx="577851" cy="576262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Egyenlő 5"/>
          <p:cNvSpPr/>
          <p:nvPr/>
        </p:nvSpPr>
        <p:spPr>
          <a:xfrm>
            <a:off x="4751918" y="4365625"/>
            <a:ext cx="960967" cy="431800"/>
          </a:xfrm>
          <a:prstGeom prst="mathEqua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383867" y="3846513"/>
            <a:ext cx="2495551" cy="7921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Igényszint 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9654118" y="3856038"/>
            <a:ext cx="2495549" cy="7921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Siker   </a:t>
            </a:r>
          </a:p>
        </p:txBody>
      </p:sp>
      <p:sp>
        <p:nvSpPr>
          <p:cNvPr id="9" name="Szaggatott nyíl jobbra 8"/>
          <p:cNvSpPr/>
          <p:nvPr/>
        </p:nvSpPr>
        <p:spPr>
          <a:xfrm>
            <a:off x="8591552" y="4076701"/>
            <a:ext cx="1248833" cy="5048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751418" y="5084763"/>
            <a:ext cx="3839633" cy="792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Teljesítményszint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385984" y="5091113"/>
            <a:ext cx="2495549" cy="7921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Igényszint  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9740900" y="5091113"/>
            <a:ext cx="2497667" cy="7921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Kudarc  </a:t>
            </a:r>
          </a:p>
        </p:txBody>
      </p:sp>
      <p:sp>
        <p:nvSpPr>
          <p:cNvPr id="13" name="Szaggatott nyíl jobbra 12"/>
          <p:cNvSpPr/>
          <p:nvPr/>
        </p:nvSpPr>
        <p:spPr>
          <a:xfrm>
            <a:off x="8604251" y="5229225"/>
            <a:ext cx="1246716" cy="50323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Sávnyíl 13"/>
          <p:cNvSpPr/>
          <p:nvPr/>
        </p:nvSpPr>
        <p:spPr>
          <a:xfrm rot="10550378">
            <a:off x="5135033" y="5091113"/>
            <a:ext cx="577851" cy="641350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2063751" y="6308726"/>
            <a:ext cx="8064500" cy="5492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Siker + kudarc + Saját képességek reális számbavétele</a:t>
            </a:r>
          </a:p>
        </p:txBody>
      </p:sp>
    </p:spTree>
    <p:extLst>
      <p:ext uri="{BB962C8B-B14F-4D97-AF65-F5344CB8AC3E}">
        <p14:creationId xmlns:p14="http://schemas.microsoft.com/office/powerpoint/2010/main" val="36221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4818" y="2276476"/>
            <a:ext cx="3395133" cy="1223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Igényszint </a:t>
            </a:r>
            <a:r>
              <a:rPr lang="hu-HU" dirty="0"/>
              <a:t>– önmagunkkal szembeni konkrét </a:t>
            </a:r>
            <a:r>
              <a:rPr lang="hu-HU" sz="2400" b="1" dirty="0"/>
              <a:t>elvárás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24418" y="476251"/>
            <a:ext cx="10847916" cy="7921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2400" b="1" dirty="0"/>
              <a:t>Igényszint </a:t>
            </a:r>
            <a:r>
              <a:rPr lang="hu-HU" altLang="hu-HU" dirty="0"/>
              <a:t>- </a:t>
            </a:r>
            <a:r>
              <a:rPr lang="hu-HU" dirty="0"/>
              <a:t>Lehető </a:t>
            </a:r>
            <a:r>
              <a:rPr lang="hu-HU" sz="2400" b="1" dirty="0"/>
              <a:t>legmagasabb szinten </a:t>
            </a:r>
            <a:r>
              <a:rPr lang="hu-HU" dirty="0"/>
              <a:t>tartani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429251" y="3808413"/>
            <a:ext cx="2495549" cy="7921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Kudarcfélelem </a:t>
            </a:r>
          </a:p>
        </p:txBody>
      </p:sp>
      <p:sp>
        <p:nvSpPr>
          <p:cNvPr id="13" name="Szaggatott nyíl jobbra 12"/>
          <p:cNvSpPr/>
          <p:nvPr/>
        </p:nvSpPr>
        <p:spPr>
          <a:xfrm rot="2257091">
            <a:off x="2419351" y="3932239"/>
            <a:ext cx="2745316" cy="5048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14817" y="5661026"/>
            <a:ext cx="5029200" cy="72072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Saját képességek reális számbavétele</a:t>
            </a:r>
          </a:p>
        </p:txBody>
      </p:sp>
      <p:sp>
        <p:nvSpPr>
          <p:cNvPr id="16" name="Szaggatott nyíl jobbra 15"/>
          <p:cNvSpPr/>
          <p:nvPr/>
        </p:nvSpPr>
        <p:spPr>
          <a:xfrm rot="5400000">
            <a:off x="943505" y="4322763"/>
            <a:ext cx="2435225" cy="6731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Szaggatott nyíl jobbra 13"/>
          <p:cNvSpPr/>
          <p:nvPr/>
        </p:nvSpPr>
        <p:spPr>
          <a:xfrm rot="1793821">
            <a:off x="3016251" y="3189289"/>
            <a:ext cx="3069167" cy="5048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4597401" y="4764088"/>
            <a:ext cx="3077633" cy="785812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Ambíció </a:t>
            </a:r>
          </a:p>
        </p:txBody>
      </p:sp>
      <p:sp>
        <p:nvSpPr>
          <p:cNvPr id="17" name="Robbanás 1 16"/>
          <p:cNvSpPr/>
          <p:nvPr/>
        </p:nvSpPr>
        <p:spPr>
          <a:xfrm rot="20348692">
            <a:off x="137584" y="3438526"/>
            <a:ext cx="6136216" cy="136842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altLang="hu-HU" sz="2400" b="1" dirty="0"/>
              <a:t>Feszültség</a:t>
            </a:r>
          </a:p>
        </p:txBody>
      </p:sp>
    </p:spTree>
    <p:extLst>
      <p:ext uri="{BB962C8B-B14F-4D97-AF65-F5344CB8AC3E}">
        <p14:creationId xmlns:p14="http://schemas.microsoft.com/office/powerpoint/2010/main" val="30286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02784" y="2636838"/>
            <a:ext cx="3937000" cy="12239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/>
              <a:t>Sikerremény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7344834" y="2636838"/>
            <a:ext cx="3934884" cy="12239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/>
              <a:t>Kudarcfélelem</a:t>
            </a:r>
          </a:p>
          <a:p>
            <a:pPr algn="ctr">
              <a:defRPr/>
            </a:pPr>
            <a:r>
              <a:rPr lang="hu-HU" dirty="0"/>
              <a:t>Értékelési szorongás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719667" y="692150"/>
            <a:ext cx="10369551" cy="8651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/>
              <a:t>Igényszint kitűzése - konfliktushelyzet</a:t>
            </a:r>
          </a:p>
        </p:txBody>
      </p:sp>
      <p:sp>
        <p:nvSpPr>
          <p:cNvPr id="5" name="Balra-jobbra nyíl 4"/>
          <p:cNvSpPr/>
          <p:nvPr/>
        </p:nvSpPr>
        <p:spPr>
          <a:xfrm>
            <a:off x="4464052" y="2997200"/>
            <a:ext cx="3168649" cy="431800"/>
          </a:xfrm>
          <a:prstGeom prst="left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1102785" y="4149726"/>
            <a:ext cx="3744383" cy="100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/>
              <a:t>Siker valószínsége</a:t>
            </a:r>
          </a:p>
          <a:p>
            <a:pPr algn="ctr">
              <a:defRPr/>
            </a:pPr>
            <a:r>
              <a:rPr lang="hu-HU" dirty="0"/>
              <a:t>Hány %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239184" y="5589588"/>
            <a:ext cx="3073400" cy="10795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Feladat nehézsége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439585" y="5589588"/>
            <a:ext cx="2872316" cy="10795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Siker értéke</a:t>
            </a:r>
          </a:p>
        </p:txBody>
      </p:sp>
      <p:cxnSp>
        <p:nvCxnSpPr>
          <p:cNvPr id="10" name="Egyenes összekötő nyíllal 9"/>
          <p:cNvCxnSpPr>
            <a:stCxn id="6" idx="2"/>
            <a:endCxn id="7" idx="0"/>
          </p:cNvCxnSpPr>
          <p:nvPr/>
        </p:nvCxnSpPr>
        <p:spPr>
          <a:xfrm flipH="1">
            <a:off x="1775884" y="5157788"/>
            <a:ext cx="1200149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6" idx="2"/>
            <a:endCxn id="8" idx="0"/>
          </p:cNvCxnSpPr>
          <p:nvPr/>
        </p:nvCxnSpPr>
        <p:spPr>
          <a:xfrm>
            <a:off x="2976034" y="5157788"/>
            <a:ext cx="1900767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2" idx="2"/>
          </p:cNvCxnSpPr>
          <p:nvPr/>
        </p:nvCxnSpPr>
        <p:spPr>
          <a:xfrm>
            <a:off x="3071284" y="3860801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02784" y="1268413"/>
            <a:ext cx="3937000" cy="136842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/>
              <a:t>Sikermotívum</a:t>
            </a:r>
          </a:p>
          <a:p>
            <a:pPr algn="ctr">
              <a:defRPr/>
            </a:pPr>
            <a:r>
              <a:rPr lang="hu-HU" sz="2800" b="1" dirty="0"/>
              <a:t>alapja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191251" y="1268413"/>
            <a:ext cx="4993216" cy="1368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Kompetenciára törekvés &amp;</a:t>
            </a:r>
          </a:p>
          <a:p>
            <a:pPr algn="ctr">
              <a:defRPr/>
            </a:pPr>
            <a:r>
              <a:rPr lang="hu-HU" sz="2400" b="1" dirty="0" err="1"/>
              <a:t>Énhatékonyság</a:t>
            </a:r>
            <a:endParaRPr lang="hu-HU" sz="2400" b="1" dirty="0"/>
          </a:p>
          <a:p>
            <a:pPr algn="ctr"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03084" y="3644901"/>
            <a:ext cx="3266016" cy="1368425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Önértékelés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7990417" y="3746501"/>
            <a:ext cx="3266016" cy="1368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Környezet elismerése </a:t>
            </a:r>
          </a:p>
        </p:txBody>
      </p:sp>
      <p:cxnSp>
        <p:nvCxnSpPr>
          <p:cNvPr id="7" name="Egyenes összekötő nyíllal 6"/>
          <p:cNvCxnSpPr>
            <a:stCxn id="4" idx="3"/>
          </p:cNvCxnSpPr>
          <p:nvPr/>
        </p:nvCxnSpPr>
        <p:spPr>
          <a:xfrm>
            <a:off x="6769100" y="4329113"/>
            <a:ext cx="122131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6769100" y="4652963"/>
            <a:ext cx="122131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3" idx="2"/>
          </p:cNvCxnSpPr>
          <p:nvPr/>
        </p:nvCxnSpPr>
        <p:spPr>
          <a:xfrm flipH="1">
            <a:off x="5135034" y="2636838"/>
            <a:ext cx="3553884" cy="1008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3" idx="2"/>
            <a:endCxn id="5" idx="0"/>
          </p:cNvCxnSpPr>
          <p:nvPr/>
        </p:nvCxnSpPr>
        <p:spPr>
          <a:xfrm>
            <a:off x="8688918" y="2636838"/>
            <a:ext cx="935567" cy="110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2" idx="3"/>
            <a:endCxn id="3" idx="1"/>
          </p:cNvCxnSpPr>
          <p:nvPr/>
        </p:nvCxnSpPr>
        <p:spPr>
          <a:xfrm>
            <a:off x="5039784" y="1952625"/>
            <a:ext cx="11514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1871133" y="1"/>
            <a:ext cx="9025467" cy="792163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3600" b="1" dirty="0"/>
              <a:t>Tartós személyiségvonás </a:t>
            </a:r>
            <a:r>
              <a:rPr lang="hu-HU" dirty="0"/>
              <a:t>is lehet</a:t>
            </a:r>
          </a:p>
        </p:txBody>
      </p:sp>
    </p:spTree>
    <p:extLst>
      <p:ext uri="{BB962C8B-B14F-4D97-AF65-F5344CB8AC3E}">
        <p14:creationId xmlns:p14="http://schemas.microsoft.com/office/powerpoint/2010/main" val="28047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207568" y="1628800"/>
            <a:ext cx="7704856" cy="41764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hu-HU" sz="4000" b="1" dirty="0">
              <a:latin typeface="Albertus Extra Bold" pitchFamily="34" charset="0"/>
            </a:endParaRPr>
          </a:p>
          <a:p>
            <a:pPr algn="ctr"/>
            <a:r>
              <a:rPr lang="en-US" altLang="hu-HU" sz="4000" b="1" dirty="0">
                <a:latin typeface="Albertus Extra Bold" pitchFamily="34" charset="0"/>
              </a:rPr>
              <a:t>„</a:t>
            </a:r>
            <a:r>
              <a:rPr lang="hu-HU" altLang="hu-HU" sz="4000" b="1" dirty="0">
                <a:latin typeface="Albertus Extra Bold" pitchFamily="34" charset="0"/>
              </a:rPr>
              <a:t>Minden, ami </a:t>
            </a:r>
            <a:r>
              <a:rPr lang="en-US" altLang="hu-HU" sz="4000" b="1" dirty="0" err="1">
                <a:latin typeface="Albertus Extra Bold" pitchFamily="34" charset="0"/>
              </a:rPr>
              <a:t>irrit</a:t>
            </a:r>
            <a:r>
              <a:rPr lang="hu-HU" altLang="hu-HU" sz="4000" b="1" dirty="0">
                <a:latin typeface="Albertus Extra Bold" pitchFamily="34" charset="0"/>
              </a:rPr>
              <a:t>ál</a:t>
            </a:r>
            <a:r>
              <a:rPr lang="en-US" altLang="hu-HU" sz="4000" b="1" dirty="0">
                <a:latin typeface="Albertus Extra Bold" pitchFamily="34" charset="0"/>
              </a:rPr>
              <a:t> </a:t>
            </a:r>
            <a:r>
              <a:rPr lang="hu-HU" altLang="hu-HU" sz="4000" b="1" dirty="0">
                <a:latin typeface="Albertus Extra Bold" pitchFamily="34" charset="0"/>
              </a:rPr>
              <a:t>bennünket másokban</a:t>
            </a:r>
            <a:br>
              <a:rPr lang="hu-HU" altLang="hu-HU" sz="4000" b="1" dirty="0">
                <a:latin typeface="Albertus Extra Bold" pitchFamily="34" charset="0"/>
              </a:rPr>
            </a:br>
            <a:r>
              <a:rPr lang="hu-HU" altLang="hu-HU" sz="4000" b="1" dirty="0">
                <a:latin typeface="Albertus Extra Bold" pitchFamily="34" charset="0"/>
              </a:rPr>
              <a:t>hozzájárulhat saját magunk jobb megértéséhez.</a:t>
            </a:r>
            <a:r>
              <a:rPr lang="en-US" altLang="hu-HU" sz="4000" b="1" dirty="0">
                <a:latin typeface="Albertus Extra Bold" pitchFamily="34" charset="0"/>
              </a:rPr>
              <a:t>"</a:t>
            </a:r>
            <a:r>
              <a:rPr lang="en-US" altLang="hu-HU" sz="4000" dirty="0">
                <a:latin typeface="Times New Roman" pitchFamily="18" charset="0"/>
              </a:rPr>
              <a:t> </a:t>
            </a:r>
            <a:r>
              <a:rPr lang="hu-HU" altLang="hu-HU" sz="4000" dirty="0">
                <a:latin typeface="Times New Roman" pitchFamily="18" charset="0"/>
              </a:rPr>
              <a:t/>
            </a:r>
            <a:br>
              <a:rPr lang="hu-HU" altLang="hu-HU" sz="4000" dirty="0">
                <a:latin typeface="Times New Roman" pitchFamily="18" charset="0"/>
              </a:rPr>
            </a:br>
            <a:r>
              <a:rPr lang="hu-HU" altLang="hu-HU" sz="4000" dirty="0">
                <a:latin typeface="Times New Roman" pitchFamily="18" charset="0"/>
              </a:rPr>
              <a:t>C. G. Jung</a:t>
            </a:r>
            <a:br>
              <a:rPr lang="hu-HU" altLang="hu-HU" sz="4000" dirty="0">
                <a:latin typeface="Times New Roman" pitchFamily="18" charset="0"/>
              </a:rPr>
            </a:br>
            <a:r>
              <a:rPr lang="hu-HU" altLang="hu-HU" sz="4000" dirty="0">
                <a:latin typeface="Times New Roman" pitchFamily="18" charset="0"/>
              </a:rPr>
              <a:t/>
            </a:r>
            <a:br>
              <a:rPr lang="hu-HU" altLang="hu-HU" sz="4000" dirty="0">
                <a:latin typeface="Times New Roman" pitchFamily="18" charset="0"/>
              </a:rPr>
            </a:b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6774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sikerorientáltak jellemzői 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Eredményorientáltság</a:t>
            </a:r>
          </a:p>
          <a:p>
            <a:r>
              <a:rPr lang="hu-HU" altLang="hu-HU" smtClean="0"/>
              <a:t>Felelősségvállalás</a:t>
            </a:r>
          </a:p>
          <a:p>
            <a:r>
              <a:rPr lang="hu-HU" altLang="hu-HU" smtClean="0"/>
              <a:t>Kihívó és reális célok</a:t>
            </a:r>
          </a:p>
          <a:p>
            <a:r>
              <a:rPr lang="hu-HU" altLang="hu-HU" smtClean="0"/>
              <a:t>Fontos a visszacsatolás</a:t>
            </a:r>
          </a:p>
          <a:p>
            <a:r>
              <a:rPr lang="hu-HU" altLang="hu-HU" smtClean="0"/>
              <a:t>Alkotó, újító viszonyulás </a:t>
            </a:r>
          </a:p>
          <a:p>
            <a:r>
              <a:rPr lang="hu-HU" altLang="hu-HU" smtClean="0"/>
              <a:t>Kiválóságra törekvés</a:t>
            </a:r>
          </a:p>
          <a:p>
            <a:r>
              <a:rPr lang="hu-HU" altLang="hu-HU" smtClean="0"/>
              <a:t>Konstruktív versengés (!) – társas összehasonlítás</a:t>
            </a:r>
          </a:p>
        </p:txBody>
      </p:sp>
    </p:spTree>
    <p:extLst>
      <p:ext uri="{BB962C8B-B14F-4D97-AF65-F5344CB8AC3E}">
        <p14:creationId xmlns:p14="http://schemas.microsoft.com/office/powerpoint/2010/main" val="32316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kudarckerülők jellemzői 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Bizonytalanok önmagukban</a:t>
            </a:r>
          </a:p>
          <a:p>
            <a:r>
              <a:rPr lang="hu-HU" altLang="hu-HU" smtClean="0"/>
              <a:t>Elismeréssel nem ösztönözhetők (külső kontroll)</a:t>
            </a:r>
          </a:p>
          <a:p>
            <a:r>
              <a:rPr lang="hu-HU" altLang="hu-HU" smtClean="0"/>
              <a:t>Irreális célok kitűzése</a:t>
            </a:r>
          </a:p>
          <a:p>
            <a:r>
              <a:rPr lang="hu-HU" altLang="hu-HU" smtClean="0"/>
              <a:t>A kudarctól túlságosan elkeserednek</a:t>
            </a:r>
          </a:p>
        </p:txBody>
      </p:sp>
    </p:spTree>
    <p:extLst>
      <p:ext uri="{BB962C8B-B14F-4D97-AF65-F5344CB8AC3E}">
        <p14:creationId xmlns:p14="http://schemas.microsoft.com/office/powerpoint/2010/main" val="3344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1"/>
          <p:cNvSpPr txBox="1">
            <a:spLocks noChangeArrowheads="1"/>
          </p:cNvSpPr>
          <p:nvPr/>
        </p:nvSpPr>
        <p:spPr bwMode="auto">
          <a:xfrm>
            <a:off x="719667" y="476250"/>
            <a:ext cx="11040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3600" b="1"/>
              <a:t>Újabb kutatások szerint -  kétdimenziós modell</a:t>
            </a:r>
          </a:p>
        </p:txBody>
      </p:sp>
      <p:sp>
        <p:nvSpPr>
          <p:cNvPr id="3" name="Téglalap 2"/>
          <p:cNvSpPr/>
          <p:nvPr/>
        </p:nvSpPr>
        <p:spPr>
          <a:xfrm>
            <a:off x="5871633" y="2995613"/>
            <a:ext cx="2929467" cy="6477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Alacsony </a:t>
            </a:r>
          </a:p>
        </p:txBody>
      </p:sp>
      <p:sp>
        <p:nvSpPr>
          <p:cNvPr id="4" name="Téglalap 3"/>
          <p:cNvSpPr/>
          <p:nvPr/>
        </p:nvSpPr>
        <p:spPr>
          <a:xfrm>
            <a:off x="8801101" y="2986088"/>
            <a:ext cx="2927351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Magas </a:t>
            </a:r>
          </a:p>
        </p:txBody>
      </p:sp>
      <p:sp>
        <p:nvSpPr>
          <p:cNvPr id="5" name="Téglalap 4"/>
          <p:cNvSpPr/>
          <p:nvPr/>
        </p:nvSpPr>
        <p:spPr>
          <a:xfrm>
            <a:off x="8788400" y="3629025"/>
            <a:ext cx="2929467" cy="6477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Sikerorientáltak </a:t>
            </a:r>
          </a:p>
        </p:txBody>
      </p:sp>
      <p:sp>
        <p:nvSpPr>
          <p:cNvPr id="6" name="Téglalap 5"/>
          <p:cNvSpPr/>
          <p:nvPr/>
        </p:nvSpPr>
        <p:spPr>
          <a:xfrm>
            <a:off x="8788400" y="4276725"/>
            <a:ext cx="2929467" cy="647700"/>
          </a:xfrm>
          <a:prstGeom prst="rect">
            <a:avLst/>
          </a:prstGeom>
          <a:solidFill>
            <a:srgbClr val="F09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Túlbuzgók </a:t>
            </a:r>
          </a:p>
        </p:txBody>
      </p:sp>
      <p:sp>
        <p:nvSpPr>
          <p:cNvPr id="7" name="Téglalap 6"/>
          <p:cNvSpPr/>
          <p:nvPr/>
        </p:nvSpPr>
        <p:spPr>
          <a:xfrm>
            <a:off x="5856818" y="3629025"/>
            <a:ext cx="2927349" cy="647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Kudarctűrők </a:t>
            </a:r>
          </a:p>
        </p:txBody>
      </p:sp>
      <p:sp>
        <p:nvSpPr>
          <p:cNvPr id="8" name="Téglalap 7"/>
          <p:cNvSpPr/>
          <p:nvPr/>
        </p:nvSpPr>
        <p:spPr>
          <a:xfrm>
            <a:off x="5856818" y="4276725"/>
            <a:ext cx="2927349" cy="6477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Kudarckerülők </a:t>
            </a:r>
          </a:p>
        </p:txBody>
      </p:sp>
      <p:sp>
        <p:nvSpPr>
          <p:cNvPr id="9" name="Téglalap 8"/>
          <p:cNvSpPr/>
          <p:nvPr/>
        </p:nvSpPr>
        <p:spPr>
          <a:xfrm>
            <a:off x="2927351" y="3654425"/>
            <a:ext cx="2929467" cy="6477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Alacsony </a:t>
            </a:r>
          </a:p>
        </p:txBody>
      </p:sp>
      <p:sp>
        <p:nvSpPr>
          <p:cNvPr id="10" name="Téglalap 9"/>
          <p:cNvSpPr/>
          <p:nvPr/>
        </p:nvSpPr>
        <p:spPr>
          <a:xfrm>
            <a:off x="2927351" y="4279900"/>
            <a:ext cx="2929467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Magas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" y="3654425"/>
            <a:ext cx="2927351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Kudarc elkerülés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" y="4302125"/>
            <a:ext cx="2927351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motívuma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871634" y="2420939"/>
            <a:ext cx="5856817" cy="574675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Siker elérés motívuma</a:t>
            </a:r>
          </a:p>
        </p:txBody>
      </p:sp>
    </p:spTree>
    <p:extLst>
      <p:ext uri="{BB962C8B-B14F-4D97-AF65-F5344CB8AC3E}">
        <p14:creationId xmlns:p14="http://schemas.microsoft.com/office/powerpoint/2010/main" val="24269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13703" y="1124744"/>
          <a:ext cx="10995588" cy="52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églalap 3"/>
          <p:cNvSpPr/>
          <p:nvPr/>
        </p:nvSpPr>
        <p:spPr>
          <a:xfrm>
            <a:off x="1" y="346075"/>
            <a:ext cx="122237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A tanult szükségletek elmélete (</a:t>
            </a:r>
            <a:r>
              <a:rPr lang="hu-HU" sz="2400" b="1" dirty="0" err="1"/>
              <a:t>McClelland</a:t>
            </a:r>
            <a:r>
              <a:rPr lang="hu-HU" sz="2400" b="1" dirty="0"/>
              <a:t> – </a:t>
            </a:r>
            <a:r>
              <a:rPr lang="hu-HU" sz="2400" b="1" dirty="0" err="1"/>
              <a:t>Atkinson</a:t>
            </a:r>
            <a:r>
              <a:rPr lang="hu-HU" sz="2400" b="1" dirty="0"/>
              <a:t>) </a:t>
            </a:r>
          </a:p>
        </p:txBody>
      </p:sp>
      <p:sp>
        <p:nvSpPr>
          <p:cNvPr id="2" name="Balra-jobbra nyíl 1"/>
          <p:cNvSpPr/>
          <p:nvPr/>
        </p:nvSpPr>
        <p:spPr>
          <a:xfrm>
            <a:off x="4464051" y="2349500"/>
            <a:ext cx="3263900" cy="50323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3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446867" y="1060451"/>
            <a:ext cx="8161867" cy="187166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Hatalomszükséglet</a:t>
            </a:r>
          </a:p>
          <a:p>
            <a:pPr algn="ctr">
              <a:defRPr/>
            </a:pPr>
            <a:r>
              <a:rPr lang="hu-HU" dirty="0"/>
              <a:t>Hatás, </a:t>
            </a:r>
            <a:r>
              <a:rPr lang="hu-HU" sz="2800" b="1" dirty="0"/>
              <a:t>befolyás </a:t>
            </a:r>
            <a:r>
              <a:rPr lang="hu-HU" dirty="0"/>
              <a:t>másokra, </a:t>
            </a:r>
            <a:r>
              <a:rPr lang="hu-HU" sz="2400" b="1" dirty="0"/>
              <a:t>kontroll</a:t>
            </a:r>
          </a:p>
          <a:p>
            <a:pPr algn="ctr">
              <a:defRPr/>
            </a:pPr>
            <a:r>
              <a:rPr lang="hu-HU" sz="2400" b="1" dirty="0"/>
              <a:t>Státusz</a:t>
            </a:r>
            <a:r>
              <a:rPr lang="hu-HU" dirty="0"/>
              <a:t>, presztízs, elismertség, tisztelet, vezető pozíció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2425701" y="3644901"/>
            <a:ext cx="8159751" cy="187166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Magas hatalomszükséglet/alacsony társulási szükséglet &amp; magas önkontroll=</a:t>
            </a:r>
            <a:r>
              <a:rPr lang="hu-HU" sz="2400" b="1" dirty="0"/>
              <a:t>hatalommotiváció</a:t>
            </a:r>
          </a:p>
          <a:p>
            <a:pPr algn="ctr">
              <a:defRPr/>
            </a:pPr>
            <a:r>
              <a:rPr lang="hu-HU" sz="2400" b="1" dirty="0"/>
              <a:t>+ erős tekintélyelvű  értékek = autokratikus viselkedés</a:t>
            </a:r>
          </a:p>
          <a:p>
            <a:pPr algn="ctr"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-31750" y="93663"/>
            <a:ext cx="122237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A tanult szükségletek elmélete (</a:t>
            </a:r>
            <a:r>
              <a:rPr lang="hu-HU" sz="2400" b="1" dirty="0" err="1"/>
              <a:t>McClelland</a:t>
            </a:r>
            <a:r>
              <a:rPr lang="hu-HU" sz="2400" b="1" dirty="0"/>
              <a:t> – </a:t>
            </a:r>
            <a:r>
              <a:rPr lang="hu-HU" sz="2400" b="1" dirty="0" err="1"/>
              <a:t>Atkinson</a:t>
            </a:r>
            <a:r>
              <a:rPr lang="hu-HU" sz="2400" b="1" dirty="0"/>
              <a:t>)  folyt. </a:t>
            </a:r>
          </a:p>
        </p:txBody>
      </p:sp>
    </p:spTree>
    <p:extLst>
      <p:ext uri="{BB962C8B-B14F-4D97-AF65-F5344CB8AC3E}">
        <p14:creationId xmlns:p14="http://schemas.microsoft.com/office/powerpoint/2010/main" val="1485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446867" y="1060451"/>
            <a:ext cx="8161867" cy="1871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Kapcsolatmotiváció</a:t>
            </a:r>
          </a:p>
          <a:p>
            <a:pPr algn="ctr">
              <a:defRPr/>
            </a:pPr>
            <a:r>
              <a:rPr lang="hu-HU" sz="2400" b="1" dirty="0"/>
              <a:t>Együttműködés,</a:t>
            </a:r>
            <a:r>
              <a:rPr lang="hu-HU" dirty="0"/>
              <a:t> mások társaságának kedvelése 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2425701" y="3429001"/>
            <a:ext cx="8159751" cy="20875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JELLEMZŐI</a:t>
            </a:r>
          </a:p>
          <a:p>
            <a:pPr algn="ctr">
              <a:defRPr/>
            </a:pPr>
            <a:r>
              <a:rPr lang="hu-HU" sz="2400" b="1" dirty="0"/>
              <a:t>Barátságosság</a:t>
            </a:r>
          </a:p>
          <a:p>
            <a:pPr algn="ctr">
              <a:defRPr/>
            </a:pPr>
            <a:r>
              <a:rPr lang="hu-HU" dirty="0"/>
              <a:t>Fontos mások helyeslése</a:t>
            </a:r>
          </a:p>
          <a:p>
            <a:pPr algn="ctr">
              <a:defRPr/>
            </a:pPr>
            <a:r>
              <a:rPr lang="hu-HU" dirty="0"/>
              <a:t>Érzelmi támogatás</a:t>
            </a:r>
          </a:p>
          <a:p>
            <a:pPr algn="ctr">
              <a:defRPr/>
            </a:pPr>
            <a:r>
              <a:rPr lang="hu-HU" dirty="0"/>
              <a:t>Társadalmi érzékenység</a:t>
            </a:r>
          </a:p>
          <a:p>
            <a:pPr algn="ctr">
              <a:defRPr/>
            </a:pPr>
            <a:r>
              <a:rPr lang="hu-HU" dirty="0"/>
              <a:t>Érzelmek fontosabbak a feladatnál</a:t>
            </a:r>
          </a:p>
          <a:p>
            <a:pPr algn="ctr"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-31750" y="93663"/>
            <a:ext cx="122237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A tanult szükségletek elmélete (</a:t>
            </a:r>
            <a:r>
              <a:rPr lang="hu-HU" sz="2400" b="1" dirty="0" err="1"/>
              <a:t>McClelland</a:t>
            </a:r>
            <a:r>
              <a:rPr lang="hu-HU" sz="2400" b="1" dirty="0"/>
              <a:t> – </a:t>
            </a:r>
            <a:r>
              <a:rPr lang="hu-HU" sz="2400" b="1" dirty="0" err="1"/>
              <a:t>Atkinson</a:t>
            </a:r>
            <a:r>
              <a:rPr lang="hu-HU" sz="2400" b="1" dirty="0"/>
              <a:t>)  folyt. </a:t>
            </a:r>
          </a:p>
        </p:txBody>
      </p:sp>
    </p:spTree>
    <p:extLst>
      <p:ext uri="{BB962C8B-B14F-4D97-AF65-F5344CB8AC3E}">
        <p14:creationId xmlns:p14="http://schemas.microsoft.com/office/powerpoint/2010/main" val="35642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827698"/>
            <a:ext cx="3803104" cy="6443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5300" b="1" dirty="0"/>
              <a:t>Önértékelés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159896" y="692696"/>
            <a:ext cx="4896544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Mennyire hiszek magamban és a képességeimben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907868" y="2131478"/>
            <a:ext cx="1944216" cy="18735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Magas </a:t>
            </a:r>
          </a:p>
          <a:p>
            <a:pPr marL="285750" indent="-285750">
              <a:buFontTx/>
              <a:buChar char="-"/>
            </a:pPr>
            <a:r>
              <a:rPr lang="hu-HU" dirty="0"/>
              <a:t>Értékes vagyok,</a:t>
            </a:r>
          </a:p>
          <a:p>
            <a:pPr marL="285750" indent="-285750">
              <a:buFontTx/>
              <a:buChar char="-"/>
            </a:pPr>
            <a:r>
              <a:rPr lang="hu-HU" dirty="0"/>
              <a:t>képes vagyok… 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184232" y="2152294"/>
            <a:ext cx="1872208" cy="185277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Alacsony</a:t>
            </a:r>
          </a:p>
          <a:p>
            <a:pPr algn="ctr"/>
            <a:r>
              <a:rPr lang="hu-HU" dirty="0"/>
              <a:t> </a:t>
            </a:r>
          </a:p>
          <a:p>
            <a:r>
              <a:rPr lang="hu-HU" dirty="0"/>
              <a:t>- értéktelen vagyok </a:t>
            </a:r>
          </a:p>
          <a:p>
            <a:r>
              <a:rPr lang="hu-HU" dirty="0"/>
              <a:t>- Nem vagyok képes …</a:t>
            </a:r>
          </a:p>
        </p:txBody>
      </p:sp>
    </p:spTree>
    <p:extLst>
      <p:ext uri="{BB962C8B-B14F-4D97-AF65-F5344CB8AC3E}">
        <p14:creationId xmlns:p14="http://schemas.microsoft.com/office/powerpoint/2010/main" val="36666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6"/>
          <p:cNvSpPr>
            <a:spLocks noGrp="1"/>
          </p:cNvSpPr>
          <p:nvPr>
            <p:ph type="body" sz="half" idx="4294967295"/>
          </p:nvPr>
        </p:nvSpPr>
        <p:spPr>
          <a:xfrm rot="19373884">
            <a:off x="65069" y="848130"/>
            <a:ext cx="3250389" cy="130651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hu-HU" sz="2800" b="1" dirty="0">
                <a:solidFill>
                  <a:schemeClr val="tx1"/>
                </a:solidFill>
              </a:rPr>
              <a:t>Ön-monitorozás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583832" y="1306878"/>
            <a:ext cx="230425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Magas?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088475" y="1306878"/>
            <a:ext cx="215478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Alacsony?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59824" y="2810920"/>
            <a:ext cx="2140623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Elfogadható viselkedés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221899" y="5511170"/>
            <a:ext cx="302812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Jó impresszió menedzsment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5554727" y="2041374"/>
            <a:ext cx="484632" cy="85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4882573" y="4231556"/>
            <a:ext cx="2140622" cy="11741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A helyzetnek megfelelő viselkedés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8103482" y="2678477"/>
            <a:ext cx="2520280" cy="1182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Nem törekszik a társas elfogadásra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8088476" y="4005065"/>
            <a:ext cx="2382311" cy="11408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Nem törekszik erre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7608168" y="5396672"/>
            <a:ext cx="3015594" cy="119461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Az érzései vezetik</a:t>
            </a:r>
          </a:p>
        </p:txBody>
      </p:sp>
      <p:sp>
        <p:nvSpPr>
          <p:cNvPr id="16" name="Lefelé nyíl 15"/>
          <p:cNvSpPr/>
          <p:nvPr/>
        </p:nvSpPr>
        <p:spPr>
          <a:xfrm>
            <a:off x="9166052" y="1995002"/>
            <a:ext cx="484632" cy="815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4007768" y="0"/>
            <a:ext cx="6615994" cy="9087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/>
              <a:t>…Milyen mértékben kontrollálom, hogy mások hogy látnak engem</a:t>
            </a:r>
          </a:p>
        </p:txBody>
      </p:sp>
    </p:spTree>
    <p:extLst>
      <p:ext uri="{BB962C8B-B14F-4D97-AF65-F5344CB8AC3E}">
        <p14:creationId xmlns:p14="http://schemas.microsoft.com/office/powerpoint/2010/main" val="30624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6705" y="31962"/>
            <a:ext cx="4757289" cy="1920875"/>
          </a:xfrm>
        </p:spPr>
        <p:txBody>
          <a:bodyPr/>
          <a:lstStyle/>
          <a:p>
            <a:r>
              <a:rPr lang="hu-HU" dirty="0" smtClean="0"/>
              <a:t>Magas önmonitorozó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135560" y="2492896"/>
            <a:ext cx="392443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Más szituációban másképp viselkedik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2099556" y="3933056"/>
            <a:ext cx="3960440" cy="2520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Szakmák</a:t>
            </a:r>
          </a:p>
          <a:p>
            <a:pPr algn="ctr"/>
            <a:r>
              <a:rPr lang="hu-HU" sz="2400" dirty="0" err="1"/>
              <a:t>Sales</a:t>
            </a:r>
            <a:endParaRPr lang="hu-HU" sz="2400" dirty="0"/>
          </a:p>
          <a:p>
            <a:pPr algn="ctr"/>
            <a:r>
              <a:rPr lang="hu-HU" sz="2400" dirty="0"/>
              <a:t>Consulting</a:t>
            </a:r>
          </a:p>
          <a:p>
            <a:pPr algn="ctr"/>
            <a:r>
              <a:rPr lang="hu-HU" dirty="0"/>
              <a:t>Interakció különböző személyiségekkel</a:t>
            </a:r>
          </a:p>
        </p:txBody>
      </p:sp>
    </p:spTree>
    <p:extLst>
      <p:ext uri="{BB962C8B-B14F-4D97-AF65-F5344CB8AC3E}">
        <p14:creationId xmlns:p14="http://schemas.microsoft.com/office/powerpoint/2010/main" val="27989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203336" y="836712"/>
            <a:ext cx="7853104" cy="1149350"/>
          </a:xfrm>
        </p:spPr>
        <p:txBody>
          <a:bodyPr/>
          <a:lstStyle/>
          <a:p>
            <a:r>
              <a:rPr lang="hu-HU" sz="3600" b="1" dirty="0"/>
              <a:t>Alacsony önmonitorozás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153704" y="4627984"/>
            <a:ext cx="41044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Nem rejti el a gondolatait, érzéseit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3863752" y="2956952"/>
            <a:ext cx="4684360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Ugyanaz helyzettől függetlenül</a:t>
            </a:r>
          </a:p>
        </p:txBody>
      </p:sp>
    </p:spTree>
    <p:extLst>
      <p:ext uri="{BB962C8B-B14F-4D97-AF65-F5344CB8AC3E}">
        <p14:creationId xmlns:p14="http://schemas.microsoft.com/office/powerpoint/2010/main" val="533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299935" y="533400"/>
            <a:ext cx="5063266" cy="570280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r>
              <a:rPr lang="hu-HU" i="1" dirty="0" smtClean="0"/>
              <a:t>A vonás a személyiség egy specifikus összetevője</a:t>
            </a:r>
          </a:p>
          <a:p>
            <a:r>
              <a:rPr lang="hu-HU" dirty="0" smtClean="0"/>
              <a:t>Az egyén jellegzetes viselkedése</a:t>
            </a:r>
            <a:endParaRPr lang="hu-HU" dirty="0"/>
          </a:p>
        </p:txBody>
      </p:sp>
      <p:sp>
        <p:nvSpPr>
          <p:cNvPr id="6" name="Ötszög 5"/>
          <p:cNvSpPr/>
          <p:nvPr/>
        </p:nvSpPr>
        <p:spPr>
          <a:xfrm>
            <a:off x="1631504" y="1916832"/>
            <a:ext cx="3816424" cy="187220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b="1" dirty="0"/>
              <a:t>DEFINÍCIÓ</a:t>
            </a:r>
          </a:p>
        </p:txBody>
      </p:sp>
      <p:sp>
        <p:nvSpPr>
          <p:cNvPr id="7" name="Ellipszis 6"/>
          <p:cNvSpPr/>
          <p:nvPr/>
        </p:nvSpPr>
        <p:spPr>
          <a:xfrm>
            <a:off x="1795810" y="188640"/>
            <a:ext cx="3436095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hu-HU" altLang="hu-HU" dirty="0"/>
              <a:t>6.</a:t>
            </a:r>
            <a:r>
              <a:rPr lang="hu-HU" altLang="hu-HU" sz="2400" dirty="0">
                <a:solidFill>
                  <a:schemeClr val="tx1"/>
                </a:solidFill>
              </a:rPr>
              <a:t> Vonáselméletek</a:t>
            </a:r>
            <a:endParaRPr lang="hu-HU" dirty="0"/>
          </a:p>
        </p:txBody>
      </p:sp>
      <p:sp>
        <p:nvSpPr>
          <p:cNvPr id="2" name="Ellipszis 1"/>
          <p:cNvSpPr/>
          <p:nvPr/>
        </p:nvSpPr>
        <p:spPr>
          <a:xfrm>
            <a:off x="5231904" y="325448"/>
            <a:ext cx="13700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Hazug</a:t>
            </a:r>
          </a:p>
        </p:txBody>
      </p:sp>
      <p:sp>
        <p:nvSpPr>
          <p:cNvPr id="8" name="Ellipszis 7"/>
          <p:cNvSpPr/>
          <p:nvPr/>
        </p:nvSpPr>
        <p:spPr>
          <a:xfrm>
            <a:off x="5087888" y="1773248"/>
            <a:ext cx="1514088" cy="914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Számító</a:t>
            </a:r>
          </a:p>
        </p:txBody>
      </p:sp>
      <p:sp>
        <p:nvSpPr>
          <p:cNvPr id="9" name="Ellipszis 8"/>
          <p:cNvSpPr/>
          <p:nvPr/>
        </p:nvSpPr>
        <p:spPr>
          <a:xfrm>
            <a:off x="6869164" y="4719801"/>
            <a:ext cx="1324548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félénk</a:t>
            </a:r>
          </a:p>
        </p:txBody>
      </p:sp>
      <p:sp>
        <p:nvSpPr>
          <p:cNvPr id="10" name="Ellipszis 9"/>
          <p:cNvSpPr/>
          <p:nvPr/>
        </p:nvSpPr>
        <p:spPr>
          <a:xfrm>
            <a:off x="6601976" y="459904"/>
            <a:ext cx="1726272" cy="914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Fösvény</a:t>
            </a:r>
          </a:p>
        </p:txBody>
      </p:sp>
      <p:sp>
        <p:nvSpPr>
          <p:cNvPr id="11" name="Ellipszis 10"/>
          <p:cNvSpPr/>
          <p:nvPr/>
        </p:nvSpPr>
        <p:spPr>
          <a:xfrm>
            <a:off x="6417568" y="2395736"/>
            <a:ext cx="1524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Önálló</a:t>
            </a:r>
          </a:p>
        </p:txBody>
      </p:sp>
      <p:sp>
        <p:nvSpPr>
          <p:cNvPr id="12" name="Ellipszis 11"/>
          <p:cNvSpPr/>
          <p:nvPr/>
        </p:nvSpPr>
        <p:spPr>
          <a:xfrm>
            <a:off x="8184232" y="5398418"/>
            <a:ext cx="115212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Nyílt </a:t>
            </a:r>
          </a:p>
        </p:txBody>
      </p:sp>
      <p:sp>
        <p:nvSpPr>
          <p:cNvPr id="13" name="Ellipszis 12"/>
          <p:cNvSpPr/>
          <p:nvPr/>
        </p:nvSpPr>
        <p:spPr>
          <a:xfrm>
            <a:off x="8087072" y="1831504"/>
            <a:ext cx="1681336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Fegyel-mezetlen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8927740" y="612304"/>
            <a:ext cx="1324548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Alapos</a:t>
            </a:r>
          </a:p>
        </p:txBody>
      </p:sp>
      <p:sp>
        <p:nvSpPr>
          <p:cNvPr id="15" name="Ellipszis 14"/>
          <p:cNvSpPr/>
          <p:nvPr/>
        </p:nvSpPr>
        <p:spPr>
          <a:xfrm>
            <a:off x="5687576" y="5195689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Laza </a:t>
            </a:r>
          </a:p>
        </p:txBody>
      </p:sp>
    </p:spTree>
    <p:extLst>
      <p:ext uri="{BB962C8B-B14F-4D97-AF65-F5344CB8AC3E}">
        <p14:creationId xmlns:p14="http://schemas.microsoft.com/office/powerpoint/2010/main" val="4230126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6"/>
          <p:cNvSpPr>
            <a:spLocks noGrp="1"/>
          </p:cNvSpPr>
          <p:nvPr>
            <p:ph type="body" sz="half" idx="4294967295"/>
          </p:nvPr>
        </p:nvSpPr>
        <p:spPr>
          <a:xfrm rot="19373884">
            <a:off x="-253926" y="313635"/>
            <a:ext cx="4333852" cy="130651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Ön-monitorozás 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079776" y="1306878"/>
            <a:ext cx="3072341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Magas?</a:t>
            </a:r>
            <a:endParaRPr lang="hu-HU" sz="2800" b="1" dirty="0"/>
          </a:p>
        </p:txBody>
      </p:sp>
      <p:sp>
        <p:nvSpPr>
          <p:cNvPr id="7" name="Lekerekített téglalap 6"/>
          <p:cNvSpPr/>
          <p:nvPr/>
        </p:nvSpPr>
        <p:spPr>
          <a:xfrm>
            <a:off x="8752633" y="1306878"/>
            <a:ext cx="287304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Alacsony?</a:t>
            </a:r>
            <a:endParaRPr lang="hu-HU" sz="2800" b="1" dirty="0"/>
          </a:p>
        </p:txBody>
      </p:sp>
      <p:sp>
        <p:nvSpPr>
          <p:cNvPr id="6" name="Lekerekített téglalap 5"/>
          <p:cNvSpPr/>
          <p:nvPr/>
        </p:nvSpPr>
        <p:spPr>
          <a:xfrm>
            <a:off x="4447765" y="2810920"/>
            <a:ext cx="2854164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Elfogadható viselkedés</a:t>
            </a:r>
            <a:endParaRPr lang="hu-HU" sz="2400" b="1" dirty="0"/>
          </a:p>
        </p:txBody>
      </p:sp>
      <p:sp>
        <p:nvSpPr>
          <p:cNvPr id="9" name="Lekerekített téglalap 8"/>
          <p:cNvSpPr/>
          <p:nvPr/>
        </p:nvSpPr>
        <p:spPr>
          <a:xfrm>
            <a:off x="3597199" y="5511170"/>
            <a:ext cx="4037496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Jó impresszió menedzsment</a:t>
            </a:r>
            <a:endParaRPr lang="hu-HU" sz="2400" b="1" dirty="0"/>
          </a:p>
        </p:txBody>
      </p:sp>
      <p:sp>
        <p:nvSpPr>
          <p:cNvPr id="8" name="Lefelé nyíl 7"/>
          <p:cNvSpPr/>
          <p:nvPr/>
        </p:nvSpPr>
        <p:spPr>
          <a:xfrm>
            <a:off x="5374303" y="2041374"/>
            <a:ext cx="646176" cy="85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4478097" y="4231556"/>
            <a:ext cx="2854163" cy="11741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A helyzetnek megfelelő viselkedés</a:t>
            </a:r>
            <a:endParaRPr lang="hu-HU" sz="2400" b="1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8772643" y="2678477"/>
            <a:ext cx="3360373" cy="1182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Nem törekszik a társas elfogadásra</a:t>
            </a:r>
            <a:endParaRPr lang="hu-HU" sz="2400" b="1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8752634" y="4005065"/>
            <a:ext cx="3176415" cy="11408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Nem törekszik </a:t>
            </a:r>
            <a:r>
              <a:rPr lang="hu-HU" sz="2000" b="1" dirty="0"/>
              <a:t>helyzetnek megfelelő </a:t>
            </a:r>
            <a:r>
              <a:rPr lang="hu-HU" sz="2000" b="1" dirty="0" smtClean="0"/>
              <a:t>viselkedésre</a:t>
            </a:r>
            <a:endParaRPr lang="hu-HU" sz="2000" b="1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8112224" y="5396672"/>
            <a:ext cx="4020792" cy="119461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Az érzései vezetik</a:t>
            </a:r>
            <a:endParaRPr lang="hu-HU" sz="3200" b="1" dirty="0"/>
          </a:p>
        </p:txBody>
      </p:sp>
      <p:sp>
        <p:nvSpPr>
          <p:cNvPr id="16" name="Lefelé nyíl 15"/>
          <p:cNvSpPr/>
          <p:nvPr/>
        </p:nvSpPr>
        <p:spPr>
          <a:xfrm>
            <a:off x="10189403" y="1995002"/>
            <a:ext cx="646176" cy="815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" y="2841114"/>
            <a:ext cx="2592288" cy="267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3311691" y="0"/>
            <a:ext cx="8821325" cy="9087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/>
              <a:t>…Milyen mértékben kontrollálom, azt ahogy mások hogy látnak engem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8985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lhő 3"/>
          <p:cNvSpPr/>
          <p:nvPr/>
        </p:nvSpPr>
        <p:spPr>
          <a:xfrm rot="1210617">
            <a:off x="4870120" y="901838"/>
            <a:ext cx="5184576" cy="3821627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„Az egyének bizonyos értelemben hasonlítanak mindenkire, néhány emberre, de végső soron az égvilágon senkire sem.”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47528" y="6093296"/>
            <a:ext cx="294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Brian</a:t>
            </a:r>
            <a:r>
              <a:rPr lang="hu-HU" sz="2800" dirty="0"/>
              <a:t> R. Little</a:t>
            </a:r>
          </a:p>
        </p:txBody>
      </p:sp>
      <p:sp>
        <p:nvSpPr>
          <p:cNvPr id="6" name="Ellipszis 5"/>
          <p:cNvSpPr/>
          <p:nvPr/>
        </p:nvSpPr>
        <p:spPr>
          <a:xfrm>
            <a:off x="1795810" y="188640"/>
            <a:ext cx="3436095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hu-HU" altLang="hu-HU" dirty="0"/>
              <a:t>6.</a:t>
            </a:r>
            <a:r>
              <a:rPr lang="hu-HU" altLang="hu-HU" sz="2400" dirty="0">
                <a:solidFill>
                  <a:schemeClr val="tx1"/>
                </a:solidFill>
              </a:rPr>
              <a:t> Vonáselméletek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25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431704" y="3933056"/>
            <a:ext cx="55446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err="1"/>
              <a:t>Intro</a:t>
            </a:r>
            <a:r>
              <a:rPr lang="hu-HU" sz="4000" b="1" dirty="0"/>
              <a:t> - </a:t>
            </a:r>
            <a:r>
              <a:rPr lang="hu-HU" sz="4000" b="1" dirty="0" err="1"/>
              <a:t>extro</a:t>
            </a:r>
            <a:endParaRPr lang="hu-HU" sz="4000" b="1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431704" y="2708920"/>
            <a:ext cx="5544616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Öröklött, társas és szabad személyiség vonások</a:t>
            </a:r>
          </a:p>
        </p:txBody>
      </p:sp>
      <p:sp>
        <p:nvSpPr>
          <p:cNvPr id="6" name="AutoShape 2" descr="Képtalálat a következ&amp;odblac;re: „kérd&amp;odblac;jelek”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215681" y="1183612"/>
            <a:ext cx="2391817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Ketrec </a:t>
            </a:r>
          </a:p>
        </p:txBody>
      </p:sp>
      <p:sp>
        <p:nvSpPr>
          <p:cNvPr id="10" name="Ellipszis 9"/>
          <p:cNvSpPr/>
          <p:nvPr/>
        </p:nvSpPr>
        <p:spPr>
          <a:xfrm>
            <a:off x="2451820" y="164674"/>
            <a:ext cx="2391817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Keret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56126" y="375411"/>
            <a:ext cx="2640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 személyiség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614233" y="829669"/>
            <a:ext cx="119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VS.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816740" y="5733256"/>
            <a:ext cx="7287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https://www.ted.com/talks/brian_little_who_are_you_really_the_puzzle_of_personality?language=hu</a:t>
            </a:r>
            <a:endParaRPr lang="hu-HU" dirty="0"/>
          </a:p>
          <a:p>
            <a:r>
              <a:rPr lang="hu-HU" dirty="0"/>
              <a:t>13-tól- 9-ig</a:t>
            </a:r>
          </a:p>
        </p:txBody>
      </p:sp>
    </p:spTree>
    <p:extLst>
      <p:ext uri="{BB962C8B-B14F-4D97-AF65-F5344CB8AC3E}">
        <p14:creationId xmlns:p14="http://schemas.microsoft.com/office/powerpoint/2010/main" val="42813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360000">
            <a:off x="4453467" y="3016251"/>
            <a:ext cx="6462184" cy="1598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112643" name="Alcím 2"/>
          <p:cNvSpPr>
            <a:spLocks noGrp="1"/>
          </p:cNvSpPr>
          <p:nvPr>
            <p:ph type="subTitle" idx="1"/>
          </p:nvPr>
        </p:nvSpPr>
        <p:spPr>
          <a:xfrm rot="360000">
            <a:off x="4267201" y="4767263"/>
            <a:ext cx="6449484" cy="1039812"/>
          </a:xfrm>
        </p:spPr>
        <p:txBody>
          <a:bodyPr/>
          <a:lstStyle/>
          <a:p>
            <a:pPr eaLnBrk="1" hangingPunct="1"/>
            <a:endParaRPr lang="hu-HU" altLang="hu-HU" sz="2400" smtClean="0"/>
          </a:p>
        </p:txBody>
      </p:sp>
      <p:pic>
        <p:nvPicPr>
          <p:cNvPr id="1126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5" y="4365626"/>
            <a:ext cx="201718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1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954" y="5417840"/>
            <a:ext cx="665827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901366" y="323974"/>
            <a:ext cx="8389271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377"/>
            <a:endParaRPr lang="hu-HU" sz="2000" kern="0" dirty="0">
              <a:solidFill>
                <a:srgbClr val="FFFFFF"/>
              </a:solidFill>
            </a:endParaRPr>
          </a:p>
          <a:p>
            <a:pPr algn="ctr" defTabSz="914377"/>
            <a:r>
              <a:rPr lang="hu-HU" sz="20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914377"/>
            <a:r>
              <a:rPr lang="hu-HU" sz="20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2000" kern="0" dirty="0">
                <a:solidFill>
                  <a:srgbClr val="FFFFFF"/>
                </a:solidFill>
              </a:rPr>
              <a:t> KAR</a:t>
            </a:r>
          </a:p>
          <a:p>
            <a:pPr algn="ctr" defTabSz="914377"/>
            <a:r>
              <a:rPr lang="hu-HU" sz="20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914377"/>
            <a:r>
              <a:rPr lang="hu-HU" sz="20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914377"/>
            <a:r>
              <a:rPr lang="hu-HU" sz="20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914377"/>
            <a:r>
              <a:rPr lang="hu-HU" sz="20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914377"/>
            <a:endParaRPr lang="hu-HU" sz="2000" kern="0" dirty="0">
              <a:solidFill>
                <a:srgbClr val="FFFFFF"/>
              </a:solidFill>
            </a:endParaRPr>
          </a:p>
          <a:p>
            <a:pPr algn="ctr" defTabSz="914377"/>
            <a:r>
              <a:rPr lang="hu-HU" sz="20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2000" kern="0" dirty="0" err="1">
                <a:solidFill>
                  <a:srgbClr val="FFFFFF"/>
                </a:solidFill>
              </a:rPr>
              <a:t>elemeI</a:t>
            </a:r>
            <a:r>
              <a:rPr lang="hu-HU" sz="20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41010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721920" cy="1442674"/>
          </a:xfrm>
        </p:spPr>
        <p:txBody>
          <a:bodyPr/>
          <a:lstStyle/>
          <a:p>
            <a:r>
              <a:rPr lang="hu-HU" altLang="hu-HU" smtClean="0"/>
              <a:t>Vonáselméletek: Big Five</a:t>
            </a:r>
          </a:p>
        </p:txBody>
      </p:sp>
      <p:sp>
        <p:nvSpPr>
          <p:cNvPr id="73731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eaLnBrk="1" hangingPunct="1"/>
            <a:r>
              <a:rPr lang="hu-HU" altLang="hu-HU" b="1" dirty="0" smtClean="0"/>
              <a:t>Megegyezés: </a:t>
            </a:r>
            <a:endParaRPr lang="hu-HU" altLang="hu-HU" b="1" dirty="0"/>
          </a:p>
          <a:p>
            <a:pPr marL="329184" lvl="1" indent="0">
              <a:buNone/>
            </a:pPr>
            <a:r>
              <a:rPr lang="hu-HU" altLang="hu-HU" sz="4400" b="1" dirty="0"/>
              <a:t>5</a:t>
            </a:r>
            <a:r>
              <a:rPr lang="hu-HU" altLang="hu-HU" b="1" dirty="0" smtClean="0"/>
              <a:t> faktorcsoport</a:t>
            </a:r>
          </a:p>
          <a:p>
            <a:pPr lvl="1" eaLnBrk="1" hangingPunct="1"/>
            <a:endParaRPr lang="hu-HU" altLang="hu-HU" dirty="0" smtClean="0"/>
          </a:p>
          <a:p>
            <a:pPr lvl="1" eaLnBrk="1" hangingPunct="1"/>
            <a:r>
              <a:rPr lang="hu-HU" altLang="hu-HU" sz="2400" b="1" dirty="0">
                <a:latin typeface="Times New Roman" pitchFamily="18" charset="0"/>
              </a:rPr>
              <a:t>Átfogó képet nyújt </a:t>
            </a:r>
            <a:r>
              <a:rPr lang="hu-HU" altLang="hu-HU" dirty="0" smtClean="0">
                <a:latin typeface="Times New Roman" pitchFamily="18" charset="0"/>
              </a:rPr>
              <a:t>az egyén </a:t>
            </a:r>
            <a:r>
              <a:rPr lang="hu-HU" altLang="hu-HU" i="1" dirty="0" smtClean="0">
                <a:latin typeface="Times New Roman" pitchFamily="18" charset="0"/>
              </a:rPr>
              <a:t>érzelmi </a:t>
            </a:r>
            <a:r>
              <a:rPr lang="hu-HU" altLang="hu-HU" dirty="0" smtClean="0">
                <a:latin typeface="Times New Roman" pitchFamily="18" charset="0"/>
              </a:rPr>
              <a:t>stílusáról,  és </a:t>
            </a:r>
            <a:r>
              <a:rPr lang="hu-HU" altLang="hu-HU" i="1" dirty="0" smtClean="0">
                <a:latin typeface="Times New Roman" pitchFamily="18" charset="0"/>
              </a:rPr>
              <a:t>motivációs</a:t>
            </a:r>
            <a:r>
              <a:rPr lang="hu-HU" altLang="hu-HU" dirty="0" smtClean="0">
                <a:latin typeface="Times New Roman" pitchFamily="18" charset="0"/>
              </a:rPr>
              <a:t> hátteréről.</a:t>
            </a:r>
            <a:endParaRPr lang="hu-HU" altLang="hu-HU" b="1" i="1" dirty="0" smtClean="0">
              <a:latin typeface="Times New Roman" pitchFamily="18" charset="0"/>
            </a:endParaRPr>
          </a:p>
          <a:p>
            <a:endParaRPr lang="hu-HU" altLang="hu-HU" sz="3600" dirty="0"/>
          </a:p>
        </p:txBody>
      </p:sp>
    </p:spTree>
    <p:extLst>
      <p:ext uri="{BB962C8B-B14F-4D97-AF65-F5344CB8AC3E}">
        <p14:creationId xmlns:p14="http://schemas.microsoft.com/office/powerpoint/2010/main" val="23998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2207569" y="1760909"/>
            <a:ext cx="2817825" cy="2060242"/>
          </a:xfrm>
          <a:prstGeom prst="ellipse">
            <a:avLst/>
          </a:prstGeom>
          <a:gradFill flip="none" rotWithShape="1">
            <a:gsLst>
              <a:gs pos="0">
                <a:srgbClr val="A050C4">
                  <a:shade val="30000"/>
                  <a:satMod val="115000"/>
                </a:srgbClr>
              </a:gs>
              <a:gs pos="50000">
                <a:srgbClr val="A050C4">
                  <a:shade val="67500"/>
                  <a:satMod val="115000"/>
                </a:srgbClr>
              </a:gs>
              <a:gs pos="100000">
                <a:srgbClr val="A050C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r>
              <a:rPr lang="hu-HU" altLang="hu-HU" sz="2000" b="1" dirty="0">
                <a:solidFill>
                  <a:schemeClr val="bg2"/>
                </a:solidFill>
              </a:rPr>
              <a:t>Barátságosság:</a:t>
            </a:r>
          </a:p>
          <a:p>
            <a:r>
              <a:rPr lang="hu-HU" altLang="hu-HU" dirty="0"/>
              <a:t>Melegség,</a:t>
            </a:r>
          </a:p>
          <a:p>
            <a:r>
              <a:rPr lang="hu-HU" altLang="hu-HU" dirty="0"/>
              <a:t>Gondoskodás, Érzelmi támogatás</a:t>
            </a:r>
          </a:p>
          <a:p>
            <a:pPr algn="ctr"/>
            <a:endParaRPr lang="hu-HU" altLang="hu-HU" b="1" dirty="0"/>
          </a:p>
          <a:p>
            <a:pPr algn="ctr"/>
            <a:endParaRPr lang="hu-HU" altLang="hu-HU" b="1" dirty="0"/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altLang="hu-HU" b="1" dirty="0">
              <a:solidFill>
                <a:schemeClr val="bg2"/>
              </a:solidFill>
            </a:endParaRPr>
          </a:p>
          <a:p>
            <a:pPr algn="ctr"/>
            <a:endParaRPr lang="hu-HU" dirty="0"/>
          </a:p>
        </p:txBody>
      </p:sp>
      <p:sp>
        <p:nvSpPr>
          <p:cNvPr id="3" name="Ellipszis 2"/>
          <p:cNvSpPr/>
          <p:nvPr/>
        </p:nvSpPr>
        <p:spPr>
          <a:xfrm>
            <a:off x="4871864" y="253239"/>
            <a:ext cx="2448272" cy="1951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sz="2000" b="1" dirty="0">
                <a:solidFill>
                  <a:schemeClr val="bg2"/>
                </a:solidFill>
              </a:rPr>
              <a:t>Nyitottság, intellektus:</a:t>
            </a:r>
          </a:p>
          <a:p>
            <a:pPr algn="ctr"/>
            <a:r>
              <a:rPr lang="hu-HU" altLang="hu-HU" sz="2000" dirty="0">
                <a:solidFill>
                  <a:schemeClr val="bg2"/>
                </a:solidFill>
              </a:rPr>
              <a:t>Értelmesség</a:t>
            </a:r>
          </a:p>
          <a:p>
            <a:pPr algn="ctr"/>
            <a:r>
              <a:rPr lang="hu-HU" altLang="hu-HU" sz="2000" dirty="0"/>
              <a:t>Gyorsfelfogás</a:t>
            </a:r>
            <a:endParaRPr lang="hu-HU" altLang="hu-HU" sz="2000" dirty="0">
              <a:solidFill>
                <a:schemeClr val="bg2"/>
              </a:solidFill>
            </a:endParaRPr>
          </a:p>
          <a:p>
            <a:pPr algn="ctr"/>
            <a:r>
              <a:rPr lang="hu-HU" altLang="hu-HU" sz="2000" dirty="0">
                <a:solidFill>
                  <a:schemeClr val="bg2"/>
                </a:solidFill>
              </a:rPr>
              <a:t>Kreativitás</a:t>
            </a:r>
          </a:p>
          <a:p>
            <a:pPr algn="ctr"/>
            <a:endParaRPr lang="hu-HU" sz="2000" b="1" dirty="0"/>
          </a:p>
        </p:txBody>
      </p:sp>
      <p:sp>
        <p:nvSpPr>
          <p:cNvPr id="4" name="Ellipszis 3"/>
          <p:cNvSpPr/>
          <p:nvPr/>
        </p:nvSpPr>
        <p:spPr>
          <a:xfrm>
            <a:off x="6714368" y="4499090"/>
            <a:ext cx="2227704" cy="187000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70000"/>
              </a:lnSpc>
            </a:pPr>
            <a:endParaRPr lang="hu-HU" altLang="hu-HU" b="1" dirty="0">
              <a:solidFill>
                <a:schemeClr val="bg2"/>
              </a:solidFill>
            </a:endParaRPr>
          </a:p>
          <a:p>
            <a:pPr marL="571500" indent="-571500">
              <a:lnSpc>
                <a:spcPct val="70000"/>
              </a:lnSpc>
            </a:pPr>
            <a:endParaRPr lang="hu-HU" altLang="hu-HU" b="1" dirty="0">
              <a:solidFill>
                <a:schemeClr val="bg2"/>
              </a:solidFill>
            </a:endParaRPr>
          </a:p>
          <a:p>
            <a:pPr marL="571500" indent="-571500">
              <a:lnSpc>
                <a:spcPct val="70000"/>
              </a:lnSpc>
            </a:pPr>
            <a:endParaRPr lang="hu-HU" altLang="hu-HU" b="1" dirty="0">
              <a:solidFill>
                <a:schemeClr val="bg2"/>
              </a:solidFill>
            </a:endParaRPr>
          </a:p>
          <a:p>
            <a:pPr indent="-571500">
              <a:lnSpc>
                <a:spcPct val="70000"/>
              </a:lnSpc>
            </a:pPr>
            <a:endParaRPr lang="hu-HU" altLang="hu-HU" sz="2000" b="1" dirty="0">
              <a:solidFill>
                <a:schemeClr val="bg2"/>
              </a:solidFill>
            </a:endParaRPr>
          </a:p>
          <a:p>
            <a:pPr indent="-571500">
              <a:lnSpc>
                <a:spcPct val="70000"/>
              </a:lnSpc>
            </a:pPr>
            <a:r>
              <a:rPr lang="hu-HU" altLang="hu-HU" sz="2000" b="1" dirty="0" err="1">
                <a:solidFill>
                  <a:schemeClr val="bg2"/>
                </a:solidFill>
              </a:rPr>
              <a:t>Lelkiismer-etesség</a:t>
            </a:r>
            <a:r>
              <a:rPr lang="hu-HU" altLang="hu-HU" sz="2000" b="1" dirty="0">
                <a:solidFill>
                  <a:schemeClr val="bg2"/>
                </a:solidFill>
              </a:rPr>
              <a:t>:</a:t>
            </a:r>
          </a:p>
          <a:p>
            <a:pPr indent="-571500">
              <a:lnSpc>
                <a:spcPct val="70000"/>
              </a:lnSpc>
            </a:pPr>
            <a:r>
              <a:rPr lang="hu-HU" altLang="hu-HU" dirty="0"/>
              <a:t>Teljesítmény </a:t>
            </a:r>
            <a:r>
              <a:rPr lang="hu-HU" altLang="hu-HU" dirty="0" err="1"/>
              <a:t>Beszabályo-zottság</a:t>
            </a:r>
            <a:r>
              <a:rPr lang="hu-HU" altLang="hu-HU" dirty="0"/>
              <a:t>,</a:t>
            </a:r>
          </a:p>
          <a:p>
            <a:pPr indent="-571500">
              <a:lnSpc>
                <a:spcPct val="70000"/>
              </a:lnSpc>
            </a:pPr>
            <a:r>
              <a:rPr lang="hu-HU" altLang="hu-HU" dirty="0"/>
              <a:t>Felelősség</a:t>
            </a:r>
          </a:p>
          <a:p>
            <a:pPr indent="-571500">
              <a:lnSpc>
                <a:spcPct val="70000"/>
              </a:lnSpc>
            </a:pPr>
            <a:endParaRPr lang="hu-HU" altLang="hu-HU" b="1" dirty="0"/>
          </a:p>
          <a:p>
            <a:pPr indent="-571500">
              <a:lnSpc>
                <a:spcPct val="70000"/>
              </a:lnSpc>
            </a:pPr>
            <a:r>
              <a:rPr lang="hu-HU" altLang="hu-HU" b="1" dirty="0"/>
              <a:t> </a:t>
            </a:r>
          </a:p>
          <a:p>
            <a:pPr marL="571500" indent="-571500">
              <a:lnSpc>
                <a:spcPct val="70000"/>
              </a:lnSpc>
            </a:pPr>
            <a:endParaRPr lang="hu-HU" altLang="hu-HU" b="1" dirty="0">
              <a:solidFill>
                <a:schemeClr val="bg2"/>
              </a:solidFill>
            </a:endParaRPr>
          </a:p>
          <a:p>
            <a:pPr marL="571500" indent="-571500">
              <a:lnSpc>
                <a:spcPct val="70000"/>
              </a:lnSpc>
            </a:pPr>
            <a:endParaRPr lang="hu-HU" altLang="hu-HU" b="1" dirty="0">
              <a:solidFill>
                <a:schemeClr val="bg2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464154" y="1772816"/>
            <a:ext cx="2376263" cy="1936807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r>
              <a:rPr lang="hu-HU" altLang="hu-HU" sz="2000" b="1" dirty="0">
                <a:solidFill>
                  <a:schemeClr val="bg2"/>
                </a:solidFill>
              </a:rPr>
              <a:t>Extraverzió:</a:t>
            </a:r>
          </a:p>
          <a:p>
            <a:pPr indent="-571500"/>
            <a:r>
              <a:rPr lang="hu-HU" altLang="hu-HU" dirty="0"/>
              <a:t>Önbizalom,  Társaság-kedvelés, Energikusság</a:t>
            </a:r>
            <a:endParaRPr lang="hu-HU" altLang="hu-HU" dirty="0">
              <a:solidFill>
                <a:schemeClr val="bg2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3394148" y="4532455"/>
            <a:ext cx="2341813" cy="1874413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hu-HU" sz="2000" b="1" dirty="0"/>
          </a:p>
          <a:p>
            <a:pPr algn="ctr"/>
            <a:r>
              <a:rPr lang="hu-HU" altLang="hu-HU" sz="2000" b="1" dirty="0" err="1"/>
              <a:t>Neurocitás</a:t>
            </a:r>
            <a:r>
              <a:rPr lang="hu-HU" altLang="hu-HU" sz="2000" b="1" dirty="0"/>
              <a:t>:</a:t>
            </a:r>
          </a:p>
          <a:p>
            <a:r>
              <a:rPr lang="hu-HU" altLang="hu-HU" dirty="0"/>
              <a:t>szorongás, sebezhetőség</a:t>
            </a:r>
          </a:p>
          <a:p>
            <a:r>
              <a:rPr lang="hu-HU" altLang="hu-HU" b="1" dirty="0"/>
              <a:t>gátlásosság</a:t>
            </a:r>
          </a:p>
          <a:p>
            <a:endParaRPr lang="hu-HU" altLang="hu-HU" dirty="0"/>
          </a:p>
          <a:p>
            <a:pPr algn="ctr"/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 rot="20187505">
            <a:off x="4157477" y="1518593"/>
            <a:ext cx="978408" cy="484632"/>
          </a:xfrm>
          <a:prstGeom prst="rightArrow">
            <a:avLst/>
          </a:prstGeom>
          <a:solidFill>
            <a:srgbClr val="A05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 rot="1379528">
            <a:off x="7519940" y="122904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 rot="7005623">
            <a:off x="8501564" y="401144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ra nyíl 9"/>
          <p:cNvSpPr/>
          <p:nvPr/>
        </p:nvSpPr>
        <p:spPr>
          <a:xfrm>
            <a:off x="5735960" y="5444120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 rot="3489494">
            <a:off x="3368885" y="4033411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5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sz="4400" dirty="0">
                <a:solidFill>
                  <a:srgbClr val="FF0000"/>
                </a:solidFill>
              </a:rPr>
              <a:t>Extraverzió</a:t>
            </a:r>
            <a:r>
              <a:rPr lang="hu-HU" sz="4400" dirty="0"/>
              <a:t> </a:t>
            </a:r>
            <a:br>
              <a:rPr lang="hu-HU" sz="4400" dirty="0"/>
            </a:br>
            <a:endParaRPr lang="hu-HU" dirty="0"/>
          </a:p>
        </p:txBody>
      </p:sp>
      <p:sp>
        <p:nvSpPr>
          <p:cNvPr id="77827" name="Tartalom helye 8"/>
          <p:cNvSpPr>
            <a:spLocks noGrp="1"/>
          </p:cNvSpPr>
          <p:nvPr>
            <p:ph sz="quarter" idx="13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endParaRPr lang="hu-HU" altLang="hu-HU" dirty="0" smtClean="0"/>
          </a:p>
          <a:p>
            <a:endParaRPr lang="hu-HU" altLang="hu-HU" dirty="0" smtClean="0"/>
          </a:p>
          <a:p>
            <a:r>
              <a:rPr lang="hu-HU" altLang="hu-HU" b="1" dirty="0" err="1" smtClean="0">
                <a:solidFill>
                  <a:schemeClr val="accent1"/>
                </a:solidFill>
              </a:rPr>
              <a:t>In</a:t>
            </a:r>
            <a:r>
              <a:rPr lang="en-GB" altLang="hu-HU" b="1" dirty="0" err="1" smtClean="0">
                <a:solidFill>
                  <a:schemeClr val="accent1"/>
                </a:solidFill>
              </a:rPr>
              <a:t>tr</a:t>
            </a:r>
            <a:r>
              <a:rPr lang="hu-HU" altLang="hu-HU" b="1" dirty="0" err="1" smtClean="0">
                <a:solidFill>
                  <a:schemeClr val="accent1"/>
                </a:solidFill>
              </a:rPr>
              <a:t>overzió</a:t>
            </a:r>
            <a:endParaRPr lang="hu-HU" altLang="hu-HU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dirty="0"/>
              <a:t>Félénk</a:t>
            </a:r>
          </a:p>
          <a:p>
            <a:pPr>
              <a:buFont typeface="Wingdings" pitchFamily="2" charset="2"/>
              <a:buChar char="ü"/>
            </a:pPr>
            <a:r>
              <a:rPr lang="hu-HU" dirty="0"/>
              <a:t>Csendes</a:t>
            </a:r>
          </a:p>
          <a:p>
            <a:pPr>
              <a:buFont typeface="Wingdings" pitchFamily="2" charset="2"/>
              <a:buChar char="ü"/>
            </a:pPr>
            <a:r>
              <a:rPr lang="hu-HU" dirty="0"/>
              <a:t>visszahúzódó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hu-HU" altLang="hu-HU" dirty="0" smtClean="0"/>
          </a:p>
        </p:txBody>
      </p:sp>
      <p:sp>
        <p:nvSpPr>
          <p:cNvPr id="77829" name="Szövegdoboz 10"/>
          <p:cNvSpPr txBox="1">
            <a:spLocks noChangeArrowheads="1"/>
          </p:cNvSpPr>
          <p:nvPr/>
        </p:nvSpPr>
        <p:spPr bwMode="auto">
          <a:xfrm>
            <a:off x="8112126" y="44450"/>
            <a:ext cx="1958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N</a:t>
            </a:r>
            <a:r>
              <a:rPr lang="hu-HU" altLang="hu-HU" sz="1800">
                <a:solidFill>
                  <a:schemeClr val="tx1"/>
                </a:solidFill>
              </a:rPr>
              <a:t>eurotikusság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Extraverzió</a:t>
            </a:r>
            <a:r>
              <a:rPr lang="hu-HU" altLang="hu-HU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FF0000"/>
                </a:solidFill>
              </a:rPr>
              <a:t>Ny</a:t>
            </a:r>
            <a:r>
              <a:rPr lang="hu-HU" altLang="hu-HU" sz="1800">
                <a:solidFill>
                  <a:schemeClr val="tx1"/>
                </a:solidFill>
              </a:rPr>
              <a:t>itottság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E</a:t>
            </a:r>
            <a:r>
              <a:rPr lang="hu-HU" altLang="hu-HU" sz="1800">
                <a:solidFill>
                  <a:schemeClr val="tx1"/>
                </a:solidFill>
              </a:rPr>
              <a:t>gyüttműködés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L</a:t>
            </a:r>
            <a:r>
              <a:rPr lang="hu-HU" altLang="hu-HU" sz="1800">
                <a:solidFill>
                  <a:schemeClr val="tx1"/>
                </a:solidFill>
              </a:rPr>
              <a:t>elkiismeretesség</a:t>
            </a:r>
            <a:endParaRPr lang="hu-HU" altLang="hu-HU" sz="18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2" name="Balra-jobbra nyíl 11"/>
          <p:cNvSpPr/>
          <p:nvPr/>
        </p:nvSpPr>
        <p:spPr>
          <a:xfrm>
            <a:off x="1910550" y="1341439"/>
            <a:ext cx="8459787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078297" y="1520826"/>
            <a:ext cx="574675" cy="86518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847529" y="6340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altLang="hu-HU" b="1" dirty="0">
                <a:solidFill>
                  <a:srgbClr val="FF0000"/>
                </a:solidFill>
              </a:rPr>
              <a:t>E</a:t>
            </a:r>
            <a:r>
              <a:rPr lang="en-GB" altLang="hu-HU" b="1" dirty="0" err="1">
                <a:solidFill>
                  <a:schemeClr val="accent1"/>
                </a:solidFill>
              </a:rPr>
              <a:t>xtra</a:t>
            </a:r>
            <a:r>
              <a:rPr lang="hu-HU" altLang="hu-HU" b="1" dirty="0">
                <a:solidFill>
                  <a:schemeClr val="accent1"/>
                </a:solidFill>
              </a:rPr>
              <a:t>verzió</a:t>
            </a:r>
          </a:p>
          <a:p>
            <a:pPr marL="990600" lvl="1" indent="-533400"/>
            <a:r>
              <a:rPr lang="hu-HU" altLang="hu-HU" dirty="0"/>
              <a:t>Magabiztosság</a:t>
            </a:r>
          </a:p>
          <a:p>
            <a:pPr marL="990600" lvl="1" indent="-533400"/>
            <a:r>
              <a:rPr lang="hu-HU" altLang="hu-HU" dirty="0"/>
              <a:t>Impulzusok szabad kifejezése</a:t>
            </a:r>
          </a:p>
          <a:p>
            <a:pPr marL="990600" lvl="1" indent="-533400"/>
            <a:r>
              <a:rPr lang="hu-HU" altLang="hu-HU" dirty="0"/>
              <a:t>Dominancia</a:t>
            </a:r>
          </a:p>
          <a:p>
            <a:pPr marL="990600" lvl="1" indent="-533400"/>
            <a:r>
              <a:rPr lang="hu-HU" altLang="hu-HU" dirty="0"/>
              <a:t>Önbizalom</a:t>
            </a:r>
          </a:p>
          <a:p>
            <a:pPr marL="990600" lvl="1" indent="-533400"/>
            <a:r>
              <a:rPr lang="hu-HU" altLang="hu-HU" dirty="0"/>
              <a:t>Társaságkedvelés</a:t>
            </a:r>
          </a:p>
          <a:p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9091613" y="1447324"/>
            <a:ext cx="574675" cy="86518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8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12" grpId="0" animBg="1"/>
      <p:bldP spid="13" grpId="0" animBg="1"/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28840" y="3501008"/>
            <a:ext cx="6480720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Okoshangszóró</a:t>
            </a:r>
            <a:r>
              <a:rPr lang="hu-HU" dirty="0"/>
              <a:t>: egy személyi asszisztens, ugyanis az Amazon mesterséges intelligencia (AI) rendszere, az Alexa fut rajta.</a:t>
            </a:r>
          </a:p>
          <a:p>
            <a:pPr algn="ctr"/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2927648" y="260648"/>
            <a:ext cx="6624736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Egykor internetes könyváruházként indult garázscég…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75520" y="4760595"/>
            <a:ext cx="522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https://www.youtube.com/watch?v=cLVCGEmkJs0</a:t>
            </a:r>
            <a:endParaRPr lang="hu-HU" dirty="0"/>
          </a:p>
          <a:p>
            <a:r>
              <a:rPr lang="hu-HU" dirty="0"/>
              <a:t>Amazon - robotok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97832" y="5719761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https://forbes.hu/uzlet/minden-tud-majd-rolunk-az-amazon-brutalis-amire-kepesek-lesznek/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2028840" y="1268760"/>
            <a:ext cx="6624736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Felvásárolnak, kísérleteznek, mert annyi pénzük van, hogy megtehetik.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2028840" y="2060848"/>
            <a:ext cx="6480720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Ami az élre repítette az Amazont, az a folyamatos innováció.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028840" y="2708920"/>
            <a:ext cx="6480720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„bolt, ahol minden megvehető”</a:t>
            </a:r>
          </a:p>
        </p:txBody>
      </p:sp>
    </p:spTree>
    <p:extLst>
      <p:ext uri="{BB962C8B-B14F-4D97-AF65-F5344CB8AC3E}">
        <p14:creationId xmlns:p14="http://schemas.microsoft.com/office/powerpoint/2010/main" val="35615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hu-HU" sz="4400" dirty="0">
                <a:solidFill>
                  <a:srgbClr val="FF0000"/>
                </a:solidFill>
              </a:rPr>
              <a:t>Nyitottság/intellektus</a:t>
            </a:r>
            <a:r>
              <a:rPr lang="hu-HU" sz="4400" dirty="0"/>
              <a:t> </a:t>
            </a:r>
            <a:br>
              <a:rPr lang="hu-HU" sz="4400" dirty="0"/>
            </a:br>
            <a:endParaRPr lang="hu-HU" dirty="0"/>
          </a:p>
        </p:txBody>
      </p:sp>
      <p:sp>
        <p:nvSpPr>
          <p:cNvPr id="78851" name="Tartalom helye 2"/>
          <p:cNvSpPr>
            <a:spLocks noGrp="1"/>
          </p:cNvSpPr>
          <p:nvPr>
            <p:ph type="body" sz="half" idx="1"/>
          </p:nvPr>
        </p:nvSpPr>
        <p:spPr>
          <a:xfrm>
            <a:off x="2028488" y="1984695"/>
            <a:ext cx="4038600" cy="4456113"/>
          </a:xfrm>
        </p:spPr>
        <p:txBody>
          <a:bodyPr/>
          <a:lstStyle/>
          <a:p>
            <a:pPr marL="990600" lvl="1" indent="-533400"/>
            <a:endParaRPr lang="hu-HU" altLang="hu-HU" dirty="0" smtClean="0"/>
          </a:p>
          <a:p>
            <a:pPr marL="990600" lvl="1" indent="-533400"/>
            <a:r>
              <a:rPr lang="hu-HU" altLang="hu-HU" dirty="0" smtClean="0"/>
              <a:t>Gyakorlatias</a:t>
            </a:r>
          </a:p>
          <a:p>
            <a:pPr marL="990600" lvl="1" indent="-533400"/>
            <a:r>
              <a:rPr lang="hu-HU" altLang="hu-HU" dirty="0" smtClean="0"/>
              <a:t>Hagyományos</a:t>
            </a:r>
          </a:p>
          <a:p>
            <a:pPr marL="990600" lvl="1" indent="-533400"/>
            <a:r>
              <a:rPr lang="hu-HU" altLang="hu-HU" dirty="0" smtClean="0"/>
              <a:t>Földhözragadt</a:t>
            </a:r>
          </a:p>
          <a:p>
            <a:pPr marL="990600" lvl="1" indent="-533400"/>
            <a:r>
              <a:rPr lang="hu-HU" altLang="hu-HU" dirty="0" smtClean="0"/>
              <a:t>Konzervatív</a:t>
            </a:r>
          </a:p>
          <a:p>
            <a:pPr marL="990600" lvl="1" indent="-533400"/>
            <a:r>
              <a:rPr lang="hu-HU" altLang="hu-HU" dirty="0" smtClean="0"/>
              <a:t>Egyszerű </a:t>
            </a:r>
          </a:p>
        </p:txBody>
      </p:sp>
      <p:sp>
        <p:nvSpPr>
          <p:cNvPr id="78852" name="Téglalap 3"/>
          <p:cNvSpPr>
            <a:spLocks noChangeArrowheads="1"/>
          </p:cNvSpPr>
          <p:nvPr/>
        </p:nvSpPr>
        <p:spPr bwMode="auto">
          <a:xfrm>
            <a:off x="7464425" y="188913"/>
            <a:ext cx="2286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N</a:t>
            </a:r>
            <a:r>
              <a:rPr lang="hu-HU" altLang="hu-HU" sz="1800" dirty="0">
                <a:solidFill>
                  <a:schemeClr val="tx1"/>
                </a:solidFill>
              </a:rPr>
              <a:t>eurotikusság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E</a:t>
            </a:r>
            <a:r>
              <a:rPr lang="hu-HU" altLang="hu-HU" sz="1800" dirty="0">
                <a:solidFill>
                  <a:schemeClr val="tx1"/>
                </a:solidFill>
              </a:rPr>
              <a:t>xtraverzió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 dirty="0">
                <a:solidFill>
                  <a:srgbClr val="FF0000"/>
                </a:solidFill>
              </a:rPr>
              <a:t>Nyitottság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E</a:t>
            </a:r>
            <a:r>
              <a:rPr lang="hu-HU" altLang="hu-HU" sz="1800" dirty="0">
                <a:solidFill>
                  <a:schemeClr val="tx1"/>
                </a:solidFill>
              </a:rPr>
              <a:t>gyüttműködés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L</a:t>
            </a:r>
            <a:r>
              <a:rPr lang="hu-HU" altLang="hu-HU" sz="1800" dirty="0">
                <a:solidFill>
                  <a:schemeClr val="tx1"/>
                </a:solidFill>
              </a:rPr>
              <a:t>elkiismeretesség</a:t>
            </a:r>
            <a:endParaRPr lang="hu-HU" altLang="hu-HU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6" name="Balra-jobbra nyíl 5"/>
          <p:cNvSpPr/>
          <p:nvPr/>
        </p:nvSpPr>
        <p:spPr>
          <a:xfrm>
            <a:off x="1703388" y="1557338"/>
            <a:ext cx="878510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Felfelé nyíl 6"/>
          <p:cNvSpPr/>
          <p:nvPr/>
        </p:nvSpPr>
        <p:spPr>
          <a:xfrm>
            <a:off x="9667081" y="1643381"/>
            <a:ext cx="649287" cy="120955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023992" y="2235391"/>
            <a:ext cx="4038600" cy="4456113"/>
          </a:xfrm>
        </p:spPr>
        <p:txBody>
          <a:bodyPr/>
          <a:lstStyle/>
          <a:p>
            <a:pPr marL="990600" lvl="1" indent="-533400"/>
            <a:r>
              <a:rPr lang="hu-HU" altLang="hu-HU" dirty="0"/>
              <a:t>Képzeletgazdagság</a:t>
            </a:r>
          </a:p>
          <a:p>
            <a:pPr marL="990600" lvl="1" indent="-533400"/>
            <a:r>
              <a:rPr lang="hu-HU" altLang="hu-HU" dirty="0"/>
              <a:t>Logikus gondolkodás</a:t>
            </a:r>
          </a:p>
          <a:p>
            <a:pPr marL="990600" lvl="1" indent="-533400"/>
            <a:r>
              <a:rPr lang="hu-HU" altLang="hu-HU" dirty="0"/>
              <a:t>Érdeklődés</a:t>
            </a:r>
          </a:p>
          <a:p>
            <a:pPr marL="990600" lvl="1" indent="-533400"/>
            <a:r>
              <a:rPr lang="hu-HU" altLang="hu-HU" dirty="0"/>
              <a:t>Kreativitás</a:t>
            </a:r>
          </a:p>
          <a:p>
            <a:pPr marL="990600" lvl="1" indent="-533400"/>
            <a:r>
              <a:rPr lang="hu-HU" altLang="hu-HU" dirty="0"/>
              <a:t>Esztétikai érzék</a:t>
            </a:r>
          </a:p>
          <a:p>
            <a:pPr marL="990600" lvl="1" indent="-533400"/>
            <a:r>
              <a:rPr lang="hu-HU" altLang="hu-HU" dirty="0"/>
              <a:t>Intellektuális kíváncsiság</a:t>
            </a:r>
          </a:p>
          <a:p>
            <a:endParaRPr lang="hu-HU" dirty="0"/>
          </a:p>
        </p:txBody>
      </p:sp>
      <p:sp>
        <p:nvSpPr>
          <p:cNvPr id="14" name="Felfelé nyíl 13"/>
          <p:cNvSpPr/>
          <p:nvPr/>
        </p:nvSpPr>
        <p:spPr>
          <a:xfrm>
            <a:off x="2063553" y="1618616"/>
            <a:ext cx="649287" cy="94628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7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6" grpId="0" animBg="1"/>
      <p:bldP spid="7" grpId="0" animBg="1"/>
      <p:bldP spid="3" grpId="0" build="p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Vázlatfüzet</Template>
  <TotalTime>1039</TotalTime>
  <Words>1266</Words>
  <Application>Microsoft Office PowerPoint</Application>
  <PresentationFormat>Egyéni</PresentationFormat>
  <Paragraphs>439</Paragraphs>
  <Slides>44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46" baseType="lpstr">
      <vt:lpstr>Sketchbook</vt:lpstr>
      <vt:lpstr>1_SZTE</vt:lpstr>
      <vt:lpstr>  15. 05. Szervezeti viselkedés</vt:lpstr>
      <vt:lpstr>PowerPoint bemutató</vt:lpstr>
      <vt:lpstr>PowerPoint bemutató</vt:lpstr>
      <vt:lpstr>PowerPoint bemutató</vt:lpstr>
      <vt:lpstr>Vonáselméletek: Big Five</vt:lpstr>
      <vt:lpstr>PowerPoint bemutató</vt:lpstr>
      <vt:lpstr>Extraverzió  </vt:lpstr>
      <vt:lpstr>PowerPoint bemutató</vt:lpstr>
      <vt:lpstr>Nyitottság/intellektus  </vt:lpstr>
      <vt:lpstr>Neurotikusság </vt:lpstr>
      <vt:lpstr>Együttműködés/ barátságosság  </vt:lpstr>
      <vt:lpstr>Lelkiismeretesség  </vt:lpstr>
      <vt:lpstr>A big five etszt</vt:lpstr>
      <vt:lpstr>Steve Jobs</vt:lpstr>
      <vt:lpstr>PowerPoint bemutató</vt:lpstr>
      <vt:lpstr>PowerPoint bemutató</vt:lpstr>
      <vt:lpstr>Julian Rotter (1966) kontrollhely elmélete</vt:lpstr>
      <vt:lpstr>Többdimenziós kontrollhely elmélet (Levenson, 1974)</vt:lpstr>
      <vt:lpstr>PowerPoint bemutató</vt:lpstr>
      <vt:lpstr>Teljesítménymotiváció </vt:lpstr>
      <vt:lpstr>Teljesítménymotiváció </vt:lpstr>
      <vt:lpstr>PowerPoint bemutató</vt:lpstr>
      <vt:lpstr>PowerPoint bemutató</vt:lpstr>
      <vt:lpstr>PowerPoint bemutató</vt:lpstr>
      <vt:lpstr>PowerPoint bemutató</vt:lpstr>
      <vt:lpstr>Igényszint </vt:lpstr>
      <vt:lpstr>PowerPoint bemutató</vt:lpstr>
      <vt:lpstr>PowerPoint bemutató</vt:lpstr>
      <vt:lpstr>PowerPoint bemutató</vt:lpstr>
      <vt:lpstr>A sikerorientáltak jellemzői </vt:lpstr>
      <vt:lpstr>A kudarckerülők jellemzői </vt:lpstr>
      <vt:lpstr>PowerPoint bemutató</vt:lpstr>
      <vt:lpstr>PowerPoint bemutató</vt:lpstr>
      <vt:lpstr>PowerPoint bemutató</vt:lpstr>
      <vt:lpstr>PowerPoint bemutató</vt:lpstr>
      <vt:lpstr>  Önértékelés </vt:lpstr>
      <vt:lpstr>PowerPoint bemutató</vt:lpstr>
      <vt:lpstr>Magas önmonitorozó</vt:lpstr>
      <vt:lpstr>Alacsony önmonitorozás</vt:lpstr>
      <vt:lpstr>PowerPoint bemutató</vt:lpstr>
      <vt:lpstr>PowerPoint bemutató</vt:lpstr>
      <vt:lpstr>PowerPoint bemutató</vt:lpstr>
      <vt:lpstr>Köszönöm a figyelmet!</vt:lpstr>
      <vt:lpstr>Jelen tananyag  a Szegedi Tudományegyetemen készült az Európai Unió támogatásával.  Projekt azonosító: EFOP-3.4.3-16-2016-00014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Személyiség modellek</dc:title>
  <dc:creator>Málovics Éva</dc:creator>
  <cp:lastModifiedBy>Farkas Zsoka</cp:lastModifiedBy>
  <cp:revision>107</cp:revision>
  <dcterms:created xsi:type="dcterms:W3CDTF">2014-09-08T06:03:28Z</dcterms:created>
  <dcterms:modified xsi:type="dcterms:W3CDTF">2018-12-14T10:13:28Z</dcterms:modified>
</cp:coreProperties>
</file>