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handoutMasterIdLst>
    <p:handoutMasterId r:id="rId56"/>
  </p:handoutMasterIdLst>
  <p:sldIdLst>
    <p:sldId id="261" r:id="rId2"/>
    <p:sldId id="262" r:id="rId3"/>
    <p:sldId id="263" r:id="rId4"/>
    <p:sldId id="256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0" r:id="rId13"/>
    <p:sldId id="271" r:id="rId14"/>
    <p:sldId id="313" r:id="rId15"/>
    <p:sldId id="314" r:id="rId16"/>
    <p:sldId id="31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22DBFAC-1CDE-43E6-8B31-78C5504D0039}">
          <p14:sldIdLst>
            <p14:sldId id="261"/>
            <p14:sldId id="262"/>
            <p14:sldId id="263"/>
            <p14:sldId id="256"/>
            <p14:sldId id="265"/>
            <p14:sldId id="266"/>
            <p14:sldId id="267"/>
            <p14:sldId id="268"/>
            <p14:sldId id="269"/>
            <p14:sldId id="272"/>
            <p14:sldId id="273"/>
            <p14:sldId id="270"/>
            <p14:sldId id="271"/>
            <p14:sldId id="313"/>
            <p14:sldId id="314"/>
            <p14:sldId id="31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035" autoAdjust="0"/>
  </p:normalViewPr>
  <p:slideViewPr>
    <p:cSldViewPr>
      <p:cViewPr>
        <p:scale>
          <a:sx n="90" d="100"/>
          <a:sy n="90" d="100"/>
        </p:scale>
        <p:origin x="-88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53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40666-18FF-453B-BEC5-3F4FCF46A0F0}" type="datetimeFigureOut">
              <a:rPr lang="hu-HU" smtClean="0"/>
              <a:t>2014.04.13.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7EA4-ABEC-468E-8F4C-AF18E9BD32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0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5DAA-027E-4A02-9A9A-FAE7D0A72789}" type="datetimeFigureOut">
              <a:rPr lang="hu-HU" smtClean="0"/>
              <a:t>2014.04.13.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7300-C73B-4967-B89B-04753008B8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18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33</a:t>
            </a:fld>
            <a:endParaRPr 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34</a:t>
            </a:fld>
            <a:endParaRPr lang="hu-H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35</a:t>
            </a:fld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36</a:t>
            </a:fld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37</a:t>
            </a:fld>
            <a:endParaRPr lang="hu-H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38</a:t>
            </a:fld>
            <a:endParaRPr lang="hu-H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39</a:t>
            </a:fld>
            <a:endParaRPr lang="hu-H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42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19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20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22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23</a:t>
            </a:fld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26</a:t>
            </a:fld>
            <a:endParaRPr 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28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29</a:t>
            </a:fld>
            <a:endParaRPr lang="hu-H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A377A-5C8C-4ABD-8273-DFD6C0F35153}" type="slidenum">
              <a:rPr lang="hu-HU" smtClean="0"/>
              <a:pPr/>
              <a:t>31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34" y="1526927"/>
            <a:ext cx="7772400" cy="1470025"/>
          </a:xfrm>
        </p:spPr>
        <p:txBody>
          <a:bodyPr anchor="b"/>
          <a:lstStyle>
            <a:lvl1pPr algn="l"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 userDrawn="1"/>
        </p:nvCxnSpPr>
        <p:spPr>
          <a:xfrm>
            <a:off x="683568" y="2996952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tartalom é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20080"/>
          </a:xfrm>
        </p:spPr>
        <p:txBody>
          <a:bodyPr/>
          <a:lstStyle/>
          <a:p>
            <a:r>
              <a:rPr lang="en-US" noProof="0" dirty="0" err="1" smtClean="0"/>
              <a:t>Mintacím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108720"/>
          </a:xfrm>
        </p:spPr>
        <p:txBody>
          <a:bodyPr/>
          <a:lstStyle/>
          <a:p>
            <a:pPr lvl="0"/>
            <a:r>
              <a:rPr lang="en-US" noProof="0" dirty="0" err="1" smtClean="0"/>
              <a:t>Mintaszöveg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Második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465-E0F6-4356-863D-E611E49D1FF4}" type="datetime1">
              <a:rPr lang="en-US" noProof="0" smtClean="0"/>
              <a:t>4/13/2014</a:t>
            </a:fld>
            <a:endParaRPr lang="en-US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51520" y="1052736"/>
            <a:ext cx="8892480" cy="0"/>
          </a:xfrm>
          <a:prstGeom prst="line">
            <a:avLst/>
          </a:prstGeom>
          <a:ln w="19050" cmpd="sng">
            <a:solidFill>
              <a:schemeClr val="bg2">
                <a:lumMod val="50000"/>
              </a:schemeClr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8"/>
          <p:cNvSpPr>
            <a:spLocks noGrp="1"/>
          </p:cNvSpPr>
          <p:nvPr>
            <p:ph sz="quarter" idx="13"/>
          </p:nvPr>
        </p:nvSpPr>
        <p:spPr>
          <a:xfrm>
            <a:off x="468313" y="2564904"/>
            <a:ext cx="8208143" cy="3816846"/>
          </a:xfrm>
        </p:spPr>
        <p:txBody>
          <a:bodyPr/>
          <a:lstStyle/>
          <a:p>
            <a:pPr lvl="0"/>
            <a:r>
              <a:rPr lang="en-US" noProof="0" dirty="0" err="1" smtClean="0"/>
              <a:t>Mintaszöveg</a:t>
            </a:r>
            <a:r>
              <a:rPr lang="en-US" noProof="0" dirty="0" smtClean="0"/>
              <a:t> </a:t>
            </a:r>
            <a:r>
              <a:rPr lang="en-US" noProof="0" dirty="0" err="1" smtClean="0"/>
              <a:t>szerkesztése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Második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Harmadik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Negyedik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Ötödik</a:t>
            </a:r>
            <a:r>
              <a:rPr lang="en-US" noProof="0" dirty="0" smtClean="0"/>
              <a:t> </a:t>
            </a:r>
            <a:r>
              <a:rPr lang="en-US" noProof="0" dirty="0" err="1" smtClean="0"/>
              <a:t>szint</a:t>
            </a:r>
            <a:endParaRPr lang="en-US" noProof="0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251520" y="1052736"/>
            <a:ext cx="8892480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7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143000"/>
          </a:xfrm>
        </p:spPr>
        <p:txBody>
          <a:bodyPr anchor="b">
            <a:no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i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683568" y="4365104"/>
            <a:ext cx="84604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75040" cy="1152128"/>
          </a:xfrm>
        </p:spPr>
        <p:txBody>
          <a:bodyPr anchor="b">
            <a:normAutofit/>
          </a:bodyPr>
          <a:lstStyle>
            <a:lvl1pPr algn="l">
              <a:defRPr sz="40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03032" cy="115212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92"/>
            <a:ext cx="2537315" cy="10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67455"/>
            <a:ext cx="3384376" cy="5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4" y="6154119"/>
            <a:ext cx="1387350" cy="6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7137-F7E7-43DC-ABF3-FEA842A9643B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39B-4F17-4027-B9F0-24532E42D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-szeged.hu/~mingesz/LabVIEW/" TargetMode="External"/><Relationship Id="rId2" Type="http://schemas.openxmlformats.org/officeDocument/2006/relationships/hyperlink" Target="http://www.sci.u-szeged.hu/munkatarsainknak/labview/labview-2013?objectParentFolderId=1924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Advanced </a:t>
            </a:r>
            <a:r>
              <a:rPr lang="hu-HU" dirty="0" err="1"/>
              <a:t>Signal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Toolkit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3960440" cy="4425355"/>
          </a:xfrm>
        </p:spPr>
        <p:txBody>
          <a:bodyPr/>
          <a:lstStyle/>
          <a:p>
            <a:r>
              <a:rPr lang="hu-HU" dirty="0" err="1" smtClean="0"/>
              <a:t>Wavelet</a:t>
            </a:r>
            <a:r>
              <a:rPr lang="hu-HU" dirty="0" smtClean="0"/>
              <a:t> analízis</a:t>
            </a:r>
          </a:p>
          <a:p>
            <a:r>
              <a:rPr lang="hu-HU" dirty="0" smtClean="0"/>
              <a:t>Idősorok analízise</a:t>
            </a:r>
          </a:p>
          <a:p>
            <a:r>
              <a:rPr lang="hu-HU" dirty="0" smtClean="0"/>
              <a:t>Spektrális analízis</a:t>
            </a:r>
          </a:p>
          <a:p>
            <a:r>
              <a:rPr lang="hu-HU" dirty="0"/>
              <a:t>Digital Filter Design </a:t>
            </a:r>
            <a:r>
              <a:rPr lang="hu-HU" dirty="0" err="1"/>
              <a:t>Toolkit</a:t>
            </a:r>
            <a:r>
              <a:rPr lang="hu-HU" dirty="0"/>
              <a:t> 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 descr="P:\Robi\RemoteSync\Google Drive\Egyetem\Noise\MediaLibrary\Programming\LabVIEW\Math\Adwanced Signal Processing Toolk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340768"/>
            <a:ext cx="45910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9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Biomedical</a:t>
            </a:r>
            <a:r>
              <a:rPr lang="hu-HU" dirty="0" smtClean="0"/>
              <a:t> </a:t>
            </a:r>
            <a:r>
              <a:rPr lang="hu-HU" dirty="0" err="1" smtClean="0"/>
              <a:t>Toolkit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2592288" cy="4425355"/>
          </a:xfrm>
        </p:spPr>
        <p:txBody>
          <a:bodyPr/>
          <a:lstStyle/>
          <a:p>
            <a:r>
              <a:rPr lang="hu-HU" dirty="0" smtClean="0"/>
              <a:t>ECG</a:t>
            </a:r>
          </a:p>
          <a:p>
            <a:r>
              <a:rPr lang="hu-HU" dirty="0" smtClean="0"/>
              <a:t>EEG</a:t>
            </a:r>
          </a:p>
          <a:p>
            <a:r>
              <a:rPr lang="hu-HU" dirty="0" smtClean="0"/>
              <a:t>EMG</a:t>
            </a:r>
          </a:p>
          <a:p>
            <a:r>
              <a:rPr lang="hu-HU" dirty="0" smtClean="0"/>
              <a:t>3D</a:t>
            </a:r>
            <a:endParaRPr lang="hu-HU" dirty="0"/>
          </a:p>
        </p:txBody>
      </p:sp>
      <p:pic>
        <p:nvPicPr>
          <p:cNvPr id="6146" name="Picture 2" descr="P:\Robi\RemoteSync\Google Drive\Egyetem\Noise\MediaLibrary\Programming\LabVIEW\BiomedicalToolk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5911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8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Real-Time </a:t>
            </a:r>
            <a:r>
              <a:rPr lang="hu-HU" dirty="0" err="1" smtClean="0"/>
              <a:t>Module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Valós idejű rendszerek vezérlése</a:t>
            </a:r>
          </a:p>
          <a:p>
            <a:r>
              <a:rPr lang="hu-HU" dirty="0"/>
              <a:t>Önálló műszerek, vezérlők</a:t>
            </a:r>
            <a:br>
              <a:rPr lang="hu-HU" dirty="0"/>
            </a:br>
            <a:r>
              <a:rPr lang="hu-HU" dirty="0"/>
              <a:t>pl. </a:t>
            </a:r>
            <a:r>
              <a:rPr lang="hu-HU" dirty="0" err="1"/>
              <a:t>cRIO</a:t>
            </a:r>
            <a:r>
              <a:rPr lang="hu-HU" dirty="0"/>
              <a:t>, PXI, ...</a:t>
            </a:r>
          </a:p>
          <a:p>
            <a:endParaRPr lang="hu-HU" dirty="0"/>
          </a:p>
        </p:txBody>
      </p:sp>
      <p:pic>
        <p:nvPicPr>
          <p:cNvPr id="3074" name="Picture 2" descr="P:\Robi\RemoteSync\Google Drive\Egyetem\Noise\MediaLibrary\Programming\LabVIEW\Real-Time\StepperDe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17032"/>
            <a:ext cx="869706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FPGA </a:t>
            </a:r>
            <a:r>
              <a:rPr lang="hu-HU" dirty="0" err="1" smtClean="0"/>
              <a:t>module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FPGA programozása (</a:t>
            </a:r>
            <a:r>
              <a:rPr lang="hu-HU" dirty="0" err="1" smtClean="0"/>
              <a:t>cRIO</a:t>
            </a:r>
            <a:r>
              <a:rPr lang="hu-HU" dirty="0" smtClean="0"/>
              <a:t>, PXI modulok)</a:t>
            </a:r>
          </a:p>
          <a:p>
            <a:endParaRPr lang="hu-HU" dirty="0"/>
          </a:p>
        </p:txBody>
      </p:sp>
      <p:pic>
        <p:nvPicPr>
          <p:cNvPr id="4098" name="Picture 2" descr="P:\Robi\- Beta\- Science\TAMOP2011\01 Mérés és adatgyűjtés - Laboratóriumi jegyzet\10\10-660-DMAfifo-FP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8" y="3154744"/>
            <a:ext cx="5941168" cy="24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Feltételvizsgálat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05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Összehasonlítások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8" y="2008416"/>
            <a:ext cx="5333334" cy="3666667"/>
          </a:xfrm>
        </p:spPr>
      </p:pic>
      <p:pic>
        <p:nvPicPr>
          <p:cNvPr id="7170" name="Picture 2" descr="P:\Robi\RemoteSync\Google Drive\Egyetem\Noise\MediaLibrary\Programming\LabVIEW\Base\Select ContextHel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8765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7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Case</a:t>
            </a:r>
            <a:r>
              <a:rPr lang="hu-HU" dirty="0" smtClean="0"/>
              <a:t> struktúra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0" y="1930806"/>
            <a:ext cx="7466606" cy="3821888"/>
          </a:xfrm>
        </p:spPr>
      </p:pic>
    </p:spTree>
    <p:extLst>
      <p:ext uri="{BB962C8B-B14F-4D97-AF65-F5344CB8AC3E}">
        <p14:creationId xmlns:p14="http://schemas.microsoft.com/office/powerpoint/2010/main" val="248595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Tömbműveletek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6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Emlékeztető</a:t>
            </a:r>
            <a:r>
              <a:rPr lang="en-US" dirty="0" smtClean="0"/>
              <a:t>: XY graph </a:t>
            </a:r>
            <a:endParaRPr lang="en-US" dirty="0"/>
          </a:p>
        </p:txBody>
      </p:sp>
      <p:pic>
        <p:nvPicPr>
          <p:cNvPr id="9" name="Picture 2" descr="P:\Robi\MediaLibrary\LabVIEW\Graph\XYGrap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5047"/>
            <a:ext cx="7632848" cy="367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Tömbműveletek</a:t>
            </a:r>
            <a:endParaRPr lang="en-US" dirty="0"/>
          </a:p>
        </p:txBody>
      </p:sp>
      <p:pic>
        <p:nvPicPr>
          <p:cNvPr id="8" name="Picture 2" descr="P:\Robi\MediaLibrary\LabVIEW\Arra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9044"/>
            <a:ext cx="5616624" cy="52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Indexelés</a:t>
            </a:r>
            <a:endParaRPr lang="en-US" dirty="0"/>
          </a:p>
        </p:txBody>
      </p:sp>
      <p:pic>
        <p:nvPicPr>
          <p:cNvPr id="2051" name="Picture 3" descr="P:\Robi\MediaLibrary\LabVIEW\IndexAr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14" y="1304087"/>
            <a:ext cx="4383558" cy="171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Robi\NewMediaLibrary\LabVIEW\Introduction\Arrays-IndexArray-SingleEle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4" y="1934495"/>
            <a:ext cx="3102858" cy="12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Robi\NewMediaLibrary\LabVIEW\Introduction\Arrays-IndexArray-MultipleElemen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4" y="3594243"/>
            <a:ext cx="2759999" cy="16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:\Robi\NewMediaLibrary\LabVIEW\Introduction\Arrays-IndexArray-MultipleElements2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57" y="3356992"/>
            <a:ext cx="4885715" cy="29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Szöveges adatfájlok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spreadsheet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200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From Spreadsheet File</a:t>
            </a:r>
            <a:endParaRPr lang="en-US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9" y="2492897"/>
            <a:ext cx="8739722" cy="2923132"/>
          </a:xfrm>
        </p:spPr>
      </p:pic>
    </p:spTree>
    <p:extLst>
      <p:ext uri="{BB962C8B-B14F-4D97-AF65-F5344CB8AC3E}">
        <p14:creationId xmlns:p14="http://schemas.microsoft.com/office/powerpoint/2010/main" val="24357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to Spreadsheet File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3" y="2276873"/>
            <a:ext cx="8541794" cy="3355180"/>
          </a:xfrm>
        </p:spPr>
      </p:pic>
    </p:spTree>
    <p:extLst>
      <p:ext uri="{BB962C8B-B14F-4D97-AF65-F5344CB8AC3E}">
        <p14:creationId xmlns:p14="http://schemas.microsoft.com/office/powerpoint/2010/main" val="15577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i="1" dirty="0" err="1" smtClean="0"/>
              <a:t>transpose</a:t>
            </a:r>
            <a:r>
              <a:rPr lang="hu-HU" dirty="0" smtClean="0"/>
              <a:t> opció legyen igaz</a:t>
            </a:r>
          </a:p>
          <a:p>
            <a:r>
              <a:rPr lang="hu-HU" i="1" dirty="0" smtClean="0"/>
              <a:t>File </a:t>
            </a:r>
            <a:r>
              <a:rPr lang="hu-HU" i="1" dirty="0" err="1" smtClean="0"/>
              <a:t>format</a:t>
            </a:r>
            <a:r>
              <a:rPr lang="hu-HU" i="1" dirty="0" smtClean="0"/>
              <a:t> </a:t>
            </a:r>
            <a:r>
              <a:rPr lang="hu-HU" i="1" dirty="0" err="1" smtClean="0"/>
              <a:t>string</a:t>
            </a:r>
            <a:r>
              <a:rPr lang="hu-HU" i="1" dirty="0" smtClean="0"/>
              <a:t> </a:t>
            </a:r>
            <a:r>
              <a:rPr lang="hu-HU" dirty="0" smtClean="0"/>
              <a:t>megfelelő megválasztása</a:t>
            </a:r>
          </a:p>
          <a:p>
            <a:r>
              <a:rPr lang="hu-HU" i="1" dirty="0" err="1" smtClean="0"/>
              <a:t>Delimiter</a:t>
            </a:r>
            <a:r>
              <a:rPr lang="hu-HU" dirty="0" smtClean="0"/>
              <a:t> megfelelő megválasztása</a:t>
            </a:r>
          </a:p>
          <a:p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9995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Statisztikai eszközök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707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illesztése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Mathematics / Fitting / Linear Fit</a:t>
            </a:r>
          </a:p>
          <a:p>
            <a:r>
              <a:rPr lang="hu-HU" dirty="0" smtClean="0"/>
              <a:t>Megjegyzés</a:t>
            </a:r>
            <a:r>
              <a:rPr lang="en-US" dirty="0" smtClean="0"/>
              <a:t>: </a:t>
            </a:r>
            <a:r>
              <a:rPr lang="hu-HU" dirty="0" smtClean="0"/>
              <a:t>az </a:t>
            </a:r>
            <a:r>
              <a:rPr lang="en-US" dirty="0" smtClean="0"/>
              <a:t>X </a:t>
            </a:r>
            <a:r>
              <a:rPr lang="hu-HU" dirty="0" smtClean="0"/>
              <a:t>és </a:t>
            </a:r>
            <a:r>
              <a:rPr lang="en-US" dirty="0" smtClean="0"/>
              <a:t>Y </a:t>
            </a:r>
            <a:r>
              <a:rPr lang="hu-HU" dirty="0" smtClean="0"/>
              <a:t>bemenetek fel vannak cserélve</a:t>
            </a:r>
            <a:endParaRPr lang="en-US" dirty="0" smtClean="0"/>
          </a:p>
        </p:txBody>
      </p:sp>
      <p:pic>
        <p:nvPicPr>
          <p:cNvPr id="4098" name="Picture 2" descr="P:\Robi\MediaLibrary\LabVIEW\LinearF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77" y="3356992"/>
            <a:ext cx="6087698" cy="32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egyenes illesztésre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8" y="2132856"/>
            <a:ext cx="8144384" cy="3643212"/>
          </a:xfrm>
        </p:spPr>
      </p:pic>
    </p:spTree>
    <p:extLst>
      <p:ext uri="{BB962C8B-B14F-4D97-AF65-F5344CB8AC3E}">
        <p14:creationId xmlns:p14="http://schemas.microsoft.com/office/powerpoint/2010/main" val="209794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Mathematics / Probability &amp; Statistics</a:t>
            </a:r>
            <a:endParaRPr lang="en-US" dirty="0"/>
          </a:p>
        </p:txBody>
      </p:sp>
      <p:pic>
        <p:nvPicPr>
          <p:cNvPr id="8" name="Picture 2" descr="P:\Robi\MediaLibrary\LabVIEW\Probability&amp;Sta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" y="1700809"/>
            <a:ext cx="7557164" cy="450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Hisztogramok készítése</a:t>
            </a:r>
            <a:endParaRPr lang="en-US" dirty="0"/>
          </a:p>
        </p:txBody>
      </p:sp>
      <p:pic>
        <p:nvPicPr>
          <p:cNvPr id="5" name="Picture 3" descr="P:\Robi\MediaLibrary\LabVIEW\GeneralHisto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305349" cy="306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:\Robi\MediaLibrary\LabVIEW\Histogr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1" y="1340768"/>
            <a:ext cx="4780245" cy="251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64" y="5877272"/>
            <a:ext cx="916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Ez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/>
              <a:t>az Európai Unió pénzügyi támogatásával valósult meg. A </a:t>
            </a:r>
            <a:r>
              <a:rPr lang="hu-HU" sz="1600" b="1" dirty="0" smtClean="0"/>
              <a:t>dokumentum</a:t>
            </a:r>
            <a:r>
              <a:rPr lang="hu-HU" sz="1600" b="1" i="1" dirty="0" smtClean="0"/>
              <a:t> </a:t>
            </a:r>
            <a:r>
              <a:rPr lang="hu-HU" sz="1600" b="1" dirty="0" smtClean="0"/>
              <a:t>tartalmáért</a:t>
            </a:r>
          </a:p>
          <a:p>
            <a:pPr algn="ctr"/>
            <a:r>
              <a:rPr lang="hu-HU" sz="1600" b="1" dirty="0" smtClean="0"/>
              <a:t>teljes </a:t>
            </a:r>
            <a:r>
              <a:rPr lang="hu-HU" sz="1600" b="1" dirty="0"/>
              <a:t>mértékben </a:t>
            </a:r>
            <a:r>
              <a:rPr lang="hu-HU" sz="1600" b="1" dirty="0" smtClean="0"/>
              <a:t>Szegedi Tudományegyetem</a:t>
            </a:r>
            <a:r>
              <a:rPr lang="hu-HU" sz="1600" b="1" i="1" dirty="0" smtClean="0"/>
              <a:t> </a:t>
            </a:r>
            <a:r>
              <a:rPr lang="hu-HU" sz="1600" b="1" dirty="0"/>
              <a:t>vállalja a felelősséget, és az semmilyen körülmények </a:t>
            </a:r>
            <a:r>
              <a:rPr lang="hu-HU" sz="1600" b="1" dirty="0" smtClean="0"/>
              <a:t>között</a:t>
            </a:r>
          </a:p>
          <a:p>
            <a:pPr algn="ctr"/>
            <a:r>
              <a:rPr lang="hu-HU" sz="1600" b="1" dirty="0" smtClean="0"/>
              <a:t>nem </a:t>
            </a:r>
            <a:r>
              <a:rPr lang="hu-HU" sz="1600" b="1" dirty="0"/>
              <a:t>tekinthető az Európai Unió és / vagy az Irányító Hatóság állásfoglalását tükröző tartalomnak.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21144" y="836712"/>
            <a:ext cx="916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PARTNEREK: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density function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971600" y="4819104"/>
                <a:ext cx="975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19104"/>
                <a:ext cx="9759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3851920" y="4819104"/>
                <a:ext cx="1062534" cy="91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hu-HU" sz="2800" dirty="0"/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819104"/>
                <a:ext cx="1062534" cy="9101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6732240" y="4819104"/>
                <a:ext cx="1205458" cy="91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hu-HU" sz="2800" dirty="0"/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819104"/>
                <a:ext cx="1205458" cy="9129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548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Középérték és szórás</a:t>
            </a:r>
            <a:endParaRPr lang="en-US" dirty="0"/>
          </a:p>
        </p:txBody>
      </p:sp>
      <p:pic>
        <p:nvPicPr>
          <p:cNvPr id="8" name="Picture 2" descr="P:\Robi\MediaLibrary\LabVIEW\StdDeviationAndVarianc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655198"/>
            <a:ext cx="6768754" cy="259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Feladatok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A fájl tartalmának beolvasása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Készítsen olyan programot, amely be tudja olvasni, majd megjeleníteni </a:t>
            </a:r>
            <a:r>
              <a:rPr lang="hu-HU" smtClean="0"/>
              <a:t>a mellékelt adatfájlokat XY </a:t>
            </a:r>
            <a:r>
              <a:rPr lang="hu-HU" dirty="0"/>
              <a:t>grafikonon.</a:t>
            </a:r>
          </a:p>
          <a:p>
            <a:r>
              <a:rPr lang="hu-HU" dirty="0"/>
              <a:t>Az adatfájl a honlapról letölthető, két oszlopot tartalmaz, az első az idő, a második pedig a kitérés.</a:t>
            </a:r>
            <a:endParaRPr lang="en-US" dirty="0"/>
          </a:p>
          <a:p>
            <a:r>
              <a:rPr lang="hu-HU" dirty="0" smtClean="0"/>
              <a:t>Az adatfájl egy trendvonalon lévő zajt modellez.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Egyenes illesztése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Illesszen egyenest az adatsorra.</a:t>
            </a:r>
          </a:p>
          <a:p>
            <a:r>
              <a:rPr lang="hu-HU" dirty="0"/>
              <a:t>Az egyenest jelenítse meg a korábbi grafikonon.</a:t>
            </a:r>
          </a:p>
          <a:p>
            <a:r>
              <a:rPr lang="hu-HU" dirty="0"/>
              <a:t>Jelenítse meg az illesztés paramétereit.</a:t>
            </a:r>
          </a:p>
        </p:txBody>
      </p:sp>
    </p:spTree>
    <p:extLst>
      <p:ext uri="{BB962C8B-B14F-4D97-AF65-F5344CB8AC3E}">
        <p14:creationId xmlns:p14="http://schemas.microsoft.com/office/powerpoint/2010/main" val="23897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hu-HU" dirty="0" smtClean="0"/>
              <a:t>Példa a végeredményre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10067"/>
            <a:ext cx="6624738" cy="5088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8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en-US" dirty="0" err="1" smtClean="0"/>
              <a:t>Detrending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Vonja ki az illesztett egyenes értékeit az adatsorból majd jelenítse meg. Ez maga a jelhez hozzáadott zaj.</a:t>
            </a:r>
          </a:p>
          <a:p>
            <a:r>
              <a:rPr lang="hu-HU" dirty="0" smtClean="0"/>
              <a:t>Jelenítse meg a zajt egy XY grafikonon!</a:t>
            </a:r>
            <a:endParaRPr lang="en-US" dirty="0" smtClean="0"/>
          </a:p>
          <a:p>
            <a:r>
              <a:rPr lang="hu-HU" dirty="0" smtClean="0"/>
              <a:t>Számolja ki a zaj szórását!</a:t>
            </a:r>
          </a:p>
          <a:p>
            <a:r>
              <a:rPr lang="hu-HU" dirty="0" smtClean="0"/>
              <a:t>Számolja ki a zaj sűrűségfüggvényét, majd jelenítse meg!</a:t>
            </a:r>
          </a:p>
          <a:p>
            <a:r>
              <a:rPr lang="hu-HU" dirty="0" smtClean="0"/>
              <a:t>Exportálja az eloszlást egy fájlba!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Robi\- Alpha\- Edu\MAL\img\File 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4" y="-9759"/>
            <a:ext cx="7345054" cy="68677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4. Adatok importálása Excelbe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Ábrázolja a két minta esetén a zaj sűrűségfüggvényét Excelben egy grafikonon!</a:t>
            </a:r>
          </a:p>
          <a:p>
            <a:pPr marL="0" indent="0">
              <a:buNone/>
            </a:pPr>
            <a:r>
              <a:rPr lang="hu-HU" dirty="0" smtClean="0"/>
              <a:t>Várt eredmény</a:t>
            </a:r>
            <a:r>
              <a:rPr lang="en-US" dirty="0" smtClean="0"/>
              <a:t>:</a:t>
            </a:r>
            <a:endParaRPr lang="hu-HU" dirty="0" smtClean="0"/>
          </a:p>
        </p:txBody>
      </p:sp>
      <p:pic>
        <p:nvPicPr>
          <p:cNvPr id="2050" name="Picture 2" descr="P:\Robi\- Alpha\- Edu\MAL\img\File IO H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968552" cy="298526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</a:t>
            </a:r>
            <a:r>
              <a:rPr lang="en-US" dirty="0" smtClean="0"/>
              <a:t>. </a:t>
            </a:r>
            <a:r>
              <a:rPr lang="hu-HU" dirty="0" smtClean="0"/>
              <a:t>Mintafájl adatainak beolvasása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Olvassa be a </a:t>
            </a:r>
            <a:r>
              <a:rPr lang="en-US" dirty="0" smtClean="0"/>
              <a:t>T284B.PRN </a:t>
            </a:r>
            <a:r>
              <a:rPr lang="hu-HU" dirty="0" smtClean="0"/>
              <a:t>fájl tartalmát és jelenítse meg egy XY grafikonon!</a:t>
            </a:r>
          </a:p>
          <a:p>
            <a:r>
              <a:rPr lang="hu-HU" dirty="0" smtClean="0"/>
              <a:t>A fájl két oszlopot tartalmaz, az első az x érték a második pedig az y. A </a:t>
            </a:r>
            <a:r>
              <a:rPr lang="hu-HU" dirty="0" err="1" smtClean="0"/>
              <a:t>tizedeselválasztó</a:t>
            </a:r>
            <a:r>
              <a:rPr lang="hu-HU" dirty="0" smtClean="0"/>
              <a:t> karakter pont. A két oszlop szóközzel van elválasztva (nem tabulátorral).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Bevezetés a LabVIEW használatába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Adatfájlok írása és olvasása</a:t>
            </a:r>
          </a:p>
          <a:p>
            <a:r>
              <a:rPr lang="hu-HU" dirty="0" smtClean="0"/>
              <a:t>Adatok feldolgozása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</a:t>
            </a:r>
            <a:r>
              <a:rPr lang="en-US" dirty="0" smtClean="0"/>
              <a:t>. Cut 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Hozzon létre két kurzort a grafikonon!</a:t>
            </a:r>
          </a:p>
          <a:p>
            <a:r>
              <a:rPr lang="hu-HU" dirty="0"/>
              <a:t>Olvassa ki a kurzorok x koordinátáját, majd ez alapján vágja ki a kurzorok közötti részt az adatsorból!</a:t>
            </a:r>
          </a:p>
          <a:p>
            <a:r>
              <a:rPr lang="hu-HU" dirty="0"/>
              <a:t>Jelenítse meg a kivágott adatsort egy </a:t>
            </a:r>
            <a:r>
              <a:rPr lang="hu-HU" dirty="0" smtClean="0"/>
              <a:t>új grafikonon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5464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files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783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From Spreadsheet File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Megjegyzés</a:t>
            </a:r>
            <a:r>
              <a:rPr lang="en-US" dirty="0" smtClean="0"/>
              <a:t>: </a:t>
            </a:r>
            <a:r>
              <a:rPr lang="hu-HU" dirty="0" smtClean="0"/>
              <a:t>a </a:t>
            </a:r>
            <a:r>
              <a:rPr lang="hu-HU" dirty="0" err="1" smtClean="0"/>
              <a:t>delimiter</a:t>
            </a:r>
            <a:r>
              <a:rPr lang="hu-HU" dirty="0" smtClean="0"/>
              <a:t> bemenetet is megfelelően be kell állítani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762419-D962-4EE6-B642-B6EE19BE78B3}" type="slidenum">
              <a:rPr lang="hu-HU" smtClean="0"/>
              <a:pPr/>
              <a:t>42</a:t>
            </a:fld>
            <a:endParaRPr lang="hu-HU" dirty="0"/>
          </a:p>
        </p:txBody>
      </p:sp>
      <p:pic>
        <p:nvPicPr>
          <p:cNvPr id="7" name="Tartalom helye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1" y="3068638"/>
            <a:ext cx="8397875" cy="2809875"/>
          </a:xfrm>
        </p:spPr>
      </p:pic>
    </p:spTree>
    <p:extLst>
      <p:ext uri="{BB962C8B-B14F-4D97-AF65-F5344CB8AC3E}">
        <p14:creationId xmlns:p14="http://schemas.microsoft.com/office/powerpoint/2010/main" val="5093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Specifier</a:t>
            </a:r>
            <a:r>
              <a:rPr lang="en-US" dirty="0"/>
              <a:t> Syntax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Részletek</a:t>
            </a:r>
            <a:r>
              <a:rPr lang="en-US" dirty="0" smtClean="0"/>
              <a:t>: </a:t>
            </a:r>
            <a:r>
              <a:rPr lang="en-US" dirty="0"/>
              <a:t>Help / Format </a:t>
            </a:r>
            <a:r>
              <a:rPr lang="en-US" dirty="0" err="1"/>
              <a:t>Specifier</a:t>
            </a:r>
            <a:r>
              <a:rPr lang="en-US" dirty="0"/>
              <a:t> </a:t>
            </a:r>
            <a:r>
              <a:rPr lang="en-US" dirty="0" smtClean="0"/>
              <a:t>Syntax</a:t>
            </a:r>
          </a:p>
          <a:p>
            <a:r>
              <a:rPr lang="en-US" dirty="0" err="1" smtClean="0"/>
              <a:t>Printf</a:t>
            </a:r>
            <a:r>
              <a:rPr lang="hu-HU" dirty="0" err="1" smtClean="0"/>
              <a:t>-nek</a:t>
            </a:r>
            <a:r>
              <a:rPr lang="hu-HU" dirty="0" smtClean="0"/>
              <a:t> megfelelő szintaxis</a:t>
            </a:r>
            <a:endParaRPr lang="en-US" dirty="0" smtClean="0"/>
          </a:p>
          <a:p>
            <a:r>
              <a:rPr lang="hu-HU" dirty="0" smtClean="0"/>
              <a:t>Példák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%</a:t>
            </a:r>
            <a:r>
              <a:rPr lang="en-US" dirty="0" smtClean="0"/>
              <a:t>g</a:t>
            </a:r>
            <a:r>
              <a:rPr lang="en-US" dirty="0"/>
              <a:t> – </a:t>
            </a:r>
            <a:r>
              <a:rPr lang="en-US" dirty="0" smtClean="0"/>
              <a:t>automatic formatting</a:t>
            </a:r>
          </a:p>
          <a:p>
            <a:pPr lvl="1"/>
            <a:r>
              <a:rPr lang="hu-HU" dirty="0" err="1" smtClean="0"/>
              <a:t>%</a:t>
            </a:r>
            <a:r>
              <a:rPr lang="hu-HU" dirty="0" err="1"/>
              <a:t>d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decimal formatting (suitable for integers)</a:t>
            </a:r>
          </a:p>
          <a:p>
            <a:pPr lvl="1"/>
            <a:r>
              <a:rPr lang="en-US" dirty="0"/>
              <a:t>%.</a:t>
            </a:r>
            <a:r>
              <a:rPr lang="en-US" dirty="0" smtClean="0"/>
              <a:t>3f </a:t>
            </a:r>
            <a:r>
              <a:rPr lang="en-US" dirty="0"/>
              <a:t>– </a:t>
            </a:r>
            <a:r>
              <a:rPr lang="en-US" dirty="0" smtClean="0"/>
              <a:t>floating point with 3 digits of precision</a:t>
            </a:r>
            <a:br>
              <a:rPr lang="en-US" dirty="0" smtClean="0"/>
            </a:br>
            <a:r>
              <a:rPr lang="en-US" dirty="0" smtClean="0"/>
              <a:t>default formatting, note that in many cases it will not be precise enough</a:t>
            </a:r>
          </a:p>
          <a:p>
            <a:pPr lvl="1"/>
            <a:r>
              <a:rPr lang="en-US" dirty="0"/>
              <a:t>%.</a:t>
            </a:r>
            <a:r>
              <a:rPr lang="en-US" dirty="0" smtClean="0"/>
              <a:t>3e </a:t>
            </a:r>
            <a:r>
              <a:rPr lang="en-US" dirty="0"/>
              <a:t>– </a:t>
            </a:r>
            <a:r>
              <a:rPr lang="en-US" dirty="0" smtClean="0"/>
              <a:t>scientific notation (like: </a:t>
            </a:r>
            <a:r>
              <a:rPr lang="hu-HU" dirty="0"/>
              <a:t>1.267E+1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%.2p – </a:t>
            </a:r>
            <a:r>
              <a:rPr lang="en-US" dirty="0" smtClean="0"/>
              <a:t>engineering notation (like: 12.67 M)</a:t>
            </a:r>
          </a:p>
        </p:txBody>
      </p:sp>
    </p:spTree>
    <p:extLst>
      <p:ext uri="{BB962C8B-B14F-4D97-AF65-F5344CB8AC3E}">
        <p14:creationId xmlns:p14="http://schemas.microsoft.com/office/powerpoint/2010/main" val="2195073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Lokalizációs kódok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tizedesjel karaktert határozza meg a további beolvasásokhoz</a:t>
            </a:r>
            <a:endParaRPr lang="en-US" dirty="0" smtClean="0"/>
          </a:p>
          <a:p>
            <a:pPr lvl="1"/>
            <a:r>
              <a:rPr lang="en-US" dirty="0" smtClean="0"/>
              <a:t>%,; – </a:t>
            </a:r>
            <a:r>
              <a:rPr lang="hu-HU" dirty="0" smtClean="0"/>
              <a:t>tizedesvessző használata</a:t>
            </a:r>
            <a:endParaRPr lang="en-US" dirty="0" smtClean="0"/>
          </a:p>
          <a:p>
            <a:pPr lvl="1"/>
            <a:r>
              <a:rPr lang="en-US" dirty="0" smtClean="0"/>
              <a:t>%.; </a:t>
            </a:r>
            <a:r>
              <a:rPr lang="en-US" dirty="0"/>
              <a:t>– </a:t>
            </a:r>
            <a:r>
              <a:rPr lang="hu-HU" dirty="0" smtClean="0"/>
              <a:t>tizedespont használata</a:t>
            </a:r>
            <a:endParaRPr lang="en-US" dirty="0"/>
          </a:p>
          <a:p>
            <a:r>
              <a:rPr lang="hu-HU" dirty="0" smtClean="0"/>
              <a:t>Példa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%,;</a:t>
            </a:r>
            <a:r>
              <a:rPr lang="en-US" dirty="0"/>
              <a:t> </a:t>
            </a:r>
            <a:r>
              <a:rPr lang="en-US" dirty="0" smtClean="0"/>
              <a:t>%.6f </a:t>
            </a:r>
            <a:r>
              <a:rPr lang="en-US" dirty="0"/>
              <a:t>– </a:t>
            </a:r>
            <a:r>
              <a:rPr lang="hu-HU" dirty="0" smtClean="0"/>
              <a:t>lebegőpontos szám, 6 </a:t>
            </a:r>
            <a:r>
              <a:rPr lang="hu-HU" dirty="0" err="1" smtClean="0"/>
              <a:t>tizedesjeggyel</a:t>
            </a:r>
            <a:r>
              <a:rPr lang="hu-HU" dirty="0" smtClean="0"/>
              <a:t> és tizedesvesszővel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80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Property node</a:t>
            </a:r>
            <a:r>
              <a:rPr lang="hu-HU" dirty="0" smtClean="0"/>
              <a:t> és kurzorok használata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24D60-2410-46AF-ADD2-D8EE07193171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6630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node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25355"/>
          </a:xfrm>
        </p:spPr>
        <p:txBody>
          <a:bodyPr/>
          <a:lstStyle/>
          <a:p>
            <a:r>
              <a:rPr lang="hu-HU" dirty="0" smtClean="0"/>
              <a:t>Egy terminál tulajdonságainak szerkesztése</a:t>
            </a:r>
            <a:endParaRPr lang="hu-HU" dirty="0"/>
          </a:p>
        </p:txBody>
      </p:sp>
      <p:pic>
        <p:nvPicPr>
          <p:cNvPr id="1026" name="Picture 2" descr="P:\Robi\NewMediaLibrary\LabVIEW\Introduction\PropertyN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6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8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Kurzor létrehozása</a:t>
            </a:r>
            <a:endParaRPr lang="hu-HU" dirty="0"/>
          </a:p>
        </p:txBody>
      </p:sp>
      <p:pic>
        <p:nvPicPr>
          <p:cNvPr id="5" name="Picture 2" descr="R:\MediaLibrary\LabVIEW\Curso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4" y="1954462"/>
            <a:ext cx="7628572" cy="40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44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Kurzor 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Cursor</a:t>
            </a:r>
            <a:r>
              <a:rPr lang="hu-HU" dirty="0" smtClean="0"/>
              <a:t> </a:t>
            </a:r>
            <a:r>
              <a:rPr lang="hu-HU" dirty="0" err="1" smtClean="0"/>
              <a:t>palette</a:t>
            </a:r>
            <a:endParaRPr lang="en-US" dirty="0" smtClean="0"/>
          </a:p>
          <a:p>
            <a:r>
              <a:rPr lang="en-US" dirty="0" smtClean="0"/>
              <a:t>Create a cursor (</a:t>
            </a:r>
            <a:r>
              <a:rPr lang="hu-HU" dirty="0" smtClean="0"/>
              <a:t>helyi menü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Free: </a:t>
            </a:r>
            <a:r>
              <a:rPr lang="hu-HU" dirty="0" smtClean="0"/>
              <a:t>egy grafikonhoz sincs rögzítve</a:t>
            </a:r>
            <a:endParaRPr lang="en-US" dirty="0" smtClean="0"/>
          </a:p>
          <a:p>
            <a:pPr lvl="1"/>
            <a:r>
              <a:rPr lang="en-US" dirty="0" smtClean="0"/>
              <a:t>Single plot: </a:t>
            </a:r>
            <a:r>
              <a:rPr lang="hu-HU" dirty="0" smtClean="0"/>
              <a:t>egy grafikonhoz rögzítve, kiírja annak értékét</a:t>
            </a:r>
            <a:endParaRPr lang="en-US" dirty="0" smtClean="0"/>
          </a:p>
          <a:p>
            <a:pPr lvl="1"/>
            <a:r>
              <a:rPr lang="en-US" dirty="0" smtClean="0"/>
              <a:t>Multi plot</a:t>
            </a:r>
            <a:endParaRPr lang="hu-HU" dirty="0" smtClean="0"/>
          </a:p>
          <a:p>
            <a:r>
              <a:rPr lang="hu-HU" dirty="0" smtClean="0"/>
              <a:t>Kurzor színének kiválasztása</a:t>
            </a:r>
            <a:br>
              <a:rPr lang="hu-HU" dirty="0" smtClean="0"/>
            </a:br>
            <a:r>
              <a:rPr lang="en-US" dirty="0" smtClean="0"/>
              <a:t>(</a:t>
            </a:r>
            <a:r>
              <a:rPr lang="hu-HU" dirty="0" smtClean="0"/>
              <a:t>helyi</a:t>
            </a:r>
            <a:r>
              <a:rPr lang="en-US" dirty="0" smtClean="0"/>
              <a:t>menu / attributes)</a:t>
            </a:r>
          </a:p>
        </p:txBody>
      </p:sp>
    </p:spTree>
    <p:extLst>
      <p:ext uri="{BB962C8B-B14F-4D97-AF65-F5344CB8AC3E}">
        <p14:creationId xmlns:p14="http://schemas.microsoft.com/office/powerpoint/2010/main" val="1642722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Kurzorok használata kódból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Pozíció olvasása </a:t>
            </a:r>
            <a:r>
              <a:rPr lang="hu-HU" dirty="0" err="1" smtClean="0"/>
              <a:t>Protperty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r>
              <a:rPr lang="hu-HU" dirty="0" smtClean="0"/>
              <a:t> segítségével</a:t>
            </a:r>
            <a:endParaRPr lang="en-US" dirty="0" smtClean="0"/>
          </a:p>
          <a:p>
            <a:r>
              <a:rPr lang="hu-HU" dirty="0" smtClean="0"/>
              <a:t>X érték indexé konvertálása</a:t>
            </a:r>
            <a:endParaRPr lang="en-US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1124D60-2410-46AF-ADD2-D8EE07193171}" type="slidenum">
              <a:rPr lang="en-US" noProof="0" smtClean="0"/>
              <a:t>49</a:t>
            </a:fld>
            <a:endParaRPr lang="en-US" noProof="0" dirty="0"/>
          </a:p>
        </p:txBody>
      </p:sp>
      <p:pic>
        <p:nvPicPr>
          <p:cNvPr id="7" name="Picture 2" descr="R:\MediaLibrary\LabVIEW\CursorToIndex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5" y="3212976"/>
            <a:ext cx="69373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7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LabVIEW kari </a:t>
            </a:r>
            <a:r>
              <a:rPr lang="hu-HU" dirty="0" err="1" smtClean="0"/>
              <a:t>licensz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Résztömb kiolvasása</a:t>
            </a:r>
            <a:endParaRPr lang="hu-H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472609" cy="47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21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</a:t>
            </a:r>
            <a:r>
              <a:rPr lang="en-US" dirty="0" smtClean="0"/>
              <a:t>. </a:t>
            </a:r>
            <a:r>
              <a:rPr lang="hu-HU" dirty="0" smtClean="0"/>
              <a:t>Nemlineáris illesztés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Válassza ki a legelső csúcsot a kurzorok segítségével, majd illesszen a kivágott részre egy Lorentzi görbét és jelenítse meg az eredményt egy grafikonon a korábban kivágott jellel!</a:t>
            </a:r>
          </a:p>
          <a:p>
            <a:r>
              <a:rPr lang="hu-HU" dirty="0"/>
              <a:t>Mik az illesztés paraméterei?</a:t>
            </a:r>
          </a:p>
          <a:p>
            <a:r>
              <a:rPr lang="hu-HU" dirty="0"/>
              <a:t>A görbe képlete: a^2/(((</a:t>
            </a:r>
            <a:r>
              <a:rPr lang="hu-HU" dirty="0" err="1"/>
              <a:t>x-b</a:t>
            </a:r>
            <a:r>
              <a:rPr lang="hu-HU" dirty="0"/>
              <a:t>)^</a:t>
            </a:r>
            <a:r>
              <a:rPr lang="hu-HU" dirty="0" err="1"/>
              <a:t>2</a:t>
            </a:r>
            <a:r>
              <a:rPr lang="hu-HU" dirty="0"/>
              <a:t>)+c^2</a:t>
            </a:r>
            <a:r>
              <a:rPr lang="hu-H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>ahol </a:t>
            </a:r>
            <a:r>
              <a:rPr lang="en-US" dirty="0" smtClean="0"/>
              <a:t>a, b </a:t>
            </a:r>
            <a:r>
              <a:rPr lang="hu-HU" dirty="0" smtClean="0"/>
              <a:t>és </a:t>
            </a:r>
            <a:r>
              <a:rPr lang="en-US" dirty="0" smtClean="0"/>
              <a:t>c </a:t>
            </a:r>
            <a:r>
              <a:rPr lang="hu-HU" dirty="0" smtClean="0"/>
              <a:t>a meghatározandó paraméterek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476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Nemlineáris illesztés</a:t>
            </a:r>
            <a:endParaRPr lang="hu-HU" dirty="0"/>
          </a:p>
        </p:txBody>
      </p:sp>
      <p:pic>
        <p:nvPicPr>
          <p:cNvPr id="5" name="Picture 2" descr="R:\MediaLibrary\LabVIEW\LevMar fitt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5349"/>
            <a:ext cx="7200800" cy="46982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25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2" y="1418873"/>
            <a:ext cx="7541406" cy="35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 flipH="1">
            <a:off x="2381941" y="836712"/>
            <a:ext cx="653731" cy="1489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1691680" y="161695"/>
            <a:ext cx="4370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Kezdőparamétereket tartalmazó tömb</a:t>
            </a:r>
            <a:endParaRPr lang="en-US" sz="2000" dirty="0" smtClean="0"/>
          </a:p>
          <a:p>
            <a:r>
              <a:rPr lang="hu-HU" sz="2000" dirty="0" smtClean="0"/>
              <a:t>Megj.</a:t>
            </a:r>
            <a:r>
              <a:rPr lang="en-US" sz="2000" dirty="0" smtClean="0"/>
              <a:t>: 3 </a:t>
            </a:r>
            <a:r>
              <a:rPr lang="hu-HU" sz="2000" dirty="0" smtClean="0"/>
              <a:t>elem van egymás alatt kijelezve</a:t>
            </a:r>
            <a:endParaRPr lang="hu-HU" sz="20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1958275" y="3765910"/>
            <a:ext cx="998984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958003" y="3909926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képlet</a:t>
            </a:r>
            <a:endParaRPr lang="hu-HU" sz="20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 flipV="1">
            <a:off x="1805875" y="4485990"/>
            <a:ext cx="1368152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813656" y="5019981"/>
            <a:ext cx="5207836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dirty="0" smtClean="0"/>
              <a:t>Paraméterek </a:t>
            </a:r>
            <a:r>
              <a:rPr lang="hu-HU" sz="2000" dirty="0" err="1" smtClean="0"/>
              <a:t>váltózónevei</a:t>
            </a:r>
            <a:endParaRPr lang="en-US" sz="2000" dirty="0" smtClean="0"/>
          </a:p>
          <a:p>
            <a:r>
              <a:rPr lang="hu-HU" sz="2000" dirty="0" smtClean="0"/>
              <a:t>Megj.</a:t>
            </a:r>
            <a:r>
              <a:rPr lang="en-US" sz="2000" dirty="0" smtClean="0"/>
              <a:t>: 3 </a:t>
            </a:r>
            <a:r>
              <a:rPr lang="hu-HU" sz="2000" dirty="0" smtClean="0"/>
              <a:t>elem van egymás alatt kijelezve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u-HU" sz="2000" dirty="0" smtClean="0"/>
              <a:t>Szerkesztés közben ne használd az Entert</a:t>
            </a:r>
            <a:r>
              <a:rPr lang="en-US" sz="2000" dirty="0" smtClean="0"/>
              <a:t>!</a:t>
            </a:r>
          </a:p>
          <a:p>
            <a:r>
              <a:rPr lang="hu-HU" sz="2000" dirty="0" smtClean="0"/>
              <a:t>A legelső szám az index kijelzés: ez mutatja meg </a:t>
            </a:r>
          </a:p>
          <a:p>
            <a:r>
              <a:rPr lang="hu-HU" sz="2000" dirty="0" smtClean="0"/>
              <a:t>Az első kijelzett elem indexét</a:t>
            </a:r>
            <a:endParaRPr lang="hu-HU" sz="2000" dirty="0"/>
          </a:p>
        </p:txBody>
      </p:sp>
      <p:cxnSp>
        <p:nvCxnSpPr>
          <p:cNvPr id="20" name="Egyenes összekötő nyíllal 19"/>
          <p:cNvCxnSpPr/>
          <p:nvPr/>
        </p:nvCxnSpPr>
        <p:spPr>
          <a:xfrm flipH="1" flipV="1">
            <a:off x="1229811" y="4823199"/>
            <a:ext cx="144016" cy="4583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1013787" y="5281591"/>
            <a:ext cx="1115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x változó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9525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LabVIEW kari </a:t>
            </a:r>
            <a:r>
              <a:rPr lang="hu-HU" dirty="0" err="1" smtClean="0"/>
              <a:t>licensz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Verzió: 2013 SP1 (2014 </a:t>
            </a:r>
            <a:r>
              <a:rPr lang="hu-HU" dirty="0" err="1" smtClean="0"/>
              <a:t>spring</a:t>
            </a:r>
            <a:r>
              <a:rPr lang="hu-HU" dirty="0" smtClean="0"/>
              <a:t>)</a:t>
            </a:r>
          </a:p>
          <a:p>
            <a:r>
              <a:rPr lang="hu-HU" dirty="0" smtClean="0"/>
              <a:t>Információk:</a:t>
            </a:r>
            <a:r>
              <a:rPr lang="hu-HU" dirty="0"/>
              <a:t/>
            </a:r>
            <a:br>
              <a:rPr lang="hu-HU" dirty="0"/>
            </a:br>
            <a:r>
              <a:rPr lang="hu-HU" sz="2000" dirty="0">
                <a:hlinkClick r:id="rId2"/>
              </a:rPr>
              <a:t>http://</a:t>
            </a:r>
            <a:r>
              <a:rPr lang="hu-HU" sz="2000" dirty="0" smtClean="0">
                <a:hlinkClick r:id="rId2"/>
              </a:rPr>
              <a:t>www.sci.u-szeged.hu/munkatarsainknak/labview/labview-2013?objectParentFolderId=19246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sz="2000" dirty="0">
                <a:hlinkClick r:id="rId3"/>
              </a:rPr>
              <a:t>http://www.inf.u-szeged.hu/~mingesz/LabVIEW</a:t>
            </a:r>
            <a:r>
              <a:rPr lang="hu-HU" sz="2000" dirty="0" smtClean="0">
                <a:hlinkClick r:id="rId3"/>
              </a:rPr>
              <a:t>/</a:t>
            </a:r>
            <a:r>
              <a:rPr lang="hu-HU" sz="2000" dirty="0" smtClean="0"/>
              <a:t> </a:t>
            </a:r>
          </a:p>
          <a:p>
            <a:r>
              <a:rPr lang="hu-HU" dirty="0" smtClean="0"/>
              <a:t>Eljárás</a:t>
            </a:r>
          </a:p>
          <a:p>
            <a:pPr lvl="1"/>
            <a:r>
              <a:rPr lang="hu-HU" dirty="0"/>
              <a:t>Szoftverigénylési </a:t>
            </a:r>
            <a:r>
              <a:rPr lang="hu-HU" dirty="0" smtClean="0"/>
              <a:t>nyilatkozat</a:t>
            </a:r>
          </a:p>
          <a:p>
            <a:pPr lvl="1"/>
            <a:r>
              <a:rPr lang="hu-HU" dirty="0" smtClean="0"/>
              <a:t>Letöltés</a:t>
            </a:r>
          </a:p>
          <a:p>
            <a:pPr lvl="1"/>
            <a:r>
              <a:rPr lang="hu-HU" dirty="0" smtClean="0"/>
              <a:t>Telepítés és aktiválás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67544" y="1268760"/>
            <a:ext cx="86409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0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LabVIEW alapkomponensek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LabVIEW 2013 </a:t>
            </a:r>
            <a:r>
              <a:rPr lang="hu-HU" dirty="0" smtClean="0"/>
              <a:t>English</a:t>
            </a:r>
          </a:p>
          <a:p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Builder</a:t>
            </a:r>
            <a:endParaRPr lang="hu-HU" dirty="0" smtClean="0"/>
          </a:p>
          <a:p>
            <a:r>
              <a:rPr lang="hu-HU" dirty="0"/>
              <a:t>VI </a:t>
            </a:r>
            <a:r>
              <a:rPr lang="hu-HU" dirty="0" err="1"/>
              <a:t>Package</a:t>
            </a:r>
            <a:r>
              <a:rPr lang="hu-HU" dirty="0"/>
              <a:t> </a:t>
            </a:r>
            <a:r>
              <a:rPr lang="hu-HU" dirty="0" smtClean="0"/>
              <a:t>Manager</a:t>
            </a:r>
            <a:br>
              <a:rPr lang="hu-HU" dirty="0" smtClean="0"/>
            </a:br>
            <a:r>
              <a:rPr lang="hu-HU" dirty="0" smtClean="0"/>
              <a:t>Kiegészítők letöltése</a:t>
            </a:r>
          </a:p>
          <a:p>
            <a:r>
              <a:rPr lang="hu-HU" dirty="0" smtClean="0"/>
              <a:t>NI VISA driver</a:t>
            </a:r>
            <a:br>
              <a:rPr lang="hu-HU" dirty="0" smtClean="0"/>
            </a:br>
            <a:r>
              <a:rPr lang="hu-HU" dirty="0" smtClean="0"/>
              <a:t>Műszerek kezelése (soros port)</a:t>
            </a:r>
          </a:p>
          <a:p>
            <a:r>
              <a:rPr lang="hu-HU" dirty="0" smtClean="0"/>
              <a:t>NI </a:t>
            </a:r>
            <a:r>
              <a:rPr lang="hu-HU" dirty="0" err="1" smtClean="0"/>
              <a:t>DAQmx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NI</a:t>
            </a:r>
            <a:r>
              <a:rPr lang="hu-HU" dirty="0" smtClean="0"/>
              <a:t> USB műszerek kezelése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121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MathScript</a:t>
            </a:r>
            <a:r>
              <a:rPr lang="hu-HU" dirty="0"/>
              <a:t> RT </a:t>
            </a:r>
            <a:r>
              <a:rPr lang="hu-HU" dirty="0" err="1"/>
              <a:t>Module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MATLAB kódok futtatása</a:t>
            </a:r>
          </a:p>
          <a:p>
            <a:r>
              <a:rPr lang="hu-HU" dirty="0" smtClean="0"/>
              <a:t>700 beépített funkció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1124D60-2410-46AF-ADD2-D8EE07193171}" type="slidenum">
              <a:rPr lang="hu-HU" smtClean="0"/>
              <a:t>8</a:t>
            </a:fld>
            <a:endParaRPr lang="hu-HU"/>
          </a:p>
        </p:txBody>
      </p:sp>
      <p:pic>
        <p:nvPicPr>
          <p:cNvPr id="1026" name="Picture 2" descr="P:\Robi\RemoteSync\Google Drive\Egyetem\Noise\MediaLibrary\Programming\LabVIEW\Math\MathScri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4308"/>
            <a:ext cx="3720455" cy="37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1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Control</a:t>
            </a:r>
            <a:r>
              <a:rPr lang="hu-HU" dirty="0" smtClean="0"/>
              <a:t> Design and </a:t>
            </a:r>
            <a:r>
              <a:rPr lang="hu-HU" dirty="0" err="1" smtClean="0"/>
              <a:t>Simulation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Simulink</a:t>
            </a:r>
            <a:r>
              <a:rPr lang="hu-HU" dirty="0"/>
              <a:t> jellegű programozás</a:t>
            </a:r>
          </a:p>
          <a:p>
            <a:r>
              <a:rPr lang="hu-HU" dirty="0" smtClean="0"/>
              <a:t>Fizikai modellek szimulációja, vezérlés</a:t>
            </a:r>
            <a:endParaRPr lang="hu-HU" dirty="0"/>
          </a:p>
        </p:txBody>
      </p:sp>
      <p:pic>
        <p:nvPicPr>
          <p:cNvPr id="2050" name="Picture 2" descr="P:\Robi\RemoteSync\Google Drive\Egyetem\Noise\MediaLibrary\Programming\LabVIEW\Math\Simulation-Bouncing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4020"/>
            <a:ext cx="8161338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6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10980</TotalTime>
  <Words>730</Words>
  <Application>Microsoft Office PowerPoint</Application>
  <PresentationFormat>Diavetítés a képernyőre (4:3 oldalarány)</PresentationFormat>
  <Paragraphs>167</Paragraphs>
  <Slides>53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4" baseType="lpstr">
      <vt:lpstr>Office Theme</vt:lpstr>
      <vt:lpstr>PowerPoint bemutató</vt:lpstr>
      <vt:lpstr>PowerPoint bemutató</vt:lpstr>
      <vt:lpstr>PowerPoint bemutató</vt:lpstr>
      <vt:lpstr>Bevezetés a LabVIEW használatába</vt:lpstr>
      <vt:lpstr>LabVIEW kari licensz</vt:lpstr>
      <vt:lpstr>LabVIEW kari licensz</vt:lpstr>
      <vt:lpstr>LabVIEW alapkomponensek</vt:lpstr>
      <vt:lpstr>MathScript RT Module</vt:lpstr>
      <vt:lpstr>Control Design and Simulation module</vt:lpstr>
      <vt:lpstr>Advanced Signal Processing Toolkit</vt:lpstr>
      <vt:lpstr>Biomedical Toolkit</vt:lpstr>
      <vt:lpstr>Real-Time Module</vt:lpstr>
      <vt:lpstr>FPGA module</vt:lpstr>
      <vt:lpstr>Feltételvizsgálat</vt:lpstr>
      <vt:lpstr>Összehasonlítások</vt:lpstr>
      <vt:lpstr>Case struktúra</vt:lpstr>
      <vt:lpstr>Tömbműveletek</vt:lpstr>
      <vt:lpstr>Emlékeztető: XY graph </vt:lpstr>
      <vt:lpstr>Tömbműveletek</vt:lpstr>
      <vt:lpstr>Indexelés</vt:lpstr>
      <vt:lpstr>Szöveges adatfájlok (spreadsheet)</vt:lpstr>
      <vt:lpstr>Read From Spreadsheet File</vt:lpstr>
      <vt:lpstr>Write to Spreadsheet File</vt:lpstr>
      <vt:lpstr>Tippek</vt:lpstr>
      <vt:lpstr>Statisztikai eszközök</vt:lpstr>
      <vt:lpstr>Egyenes illesztése</vt:lpstr>
      <vt:lpstr>Példa egyenes illesztésre</vt:lpstr>
      <vt:lpstr>Mathematics / Probability &amp; Statistics</vt:lpstr>
      <vt:lpstr>Hisztogramok készítése</vt:lpstr>
      <vt:lpstr>Probability density function</vt:lpstr>
      <vt:lpstr>Középérték és szórás</vt:lpstr>
      <vt:lpstr>Feladatok</vt:lpstr>
      <vt:lpstr>1. A fájl tartalmának beolvasása</vt:lpstr>
      <vt:lpstr>2. Egyenes illesztése</vt:lpstr>
      <vt:lpstr>2. Példa a végeredményre</vt:lpstr>
      <vt:lpstr>3. Detrending</vt:lpstr>
      <vt:lpstr>PowerPoint bemutató</vt:lpstr>
      <vt:lpstr>4. Adatok importálása Excelbe</vt:lpstr>
      <vt:lpstr>5. Mintafájl adatainak beolvasása</vt:lpstr>
      <vt:lpstr>5. Cut data</vt:lpstr>
      <vt:lpstr>Spreadsheet files</vt:lpstr>
      <vt:lpstr>Read From Spreadsheet File</vt:lpstr>
      <vt:lpstr>Format Specifier Syntax</vt:lpstr>
      <vt:lpstr>Lokalizációs kódok</vt:lpstr>
      <vt:lpstr>Property node és kurzorok használata</vt:lpstr>
      <vt:lpstr>Property node</vt:lpstr>
      <vt:lpstr>Kurzor létrehozása</vt:lpstr>
      <vt:lpstr>Kurzor létrehozása</vt:lpstr>
      <vt:lpstr>Kurzorok használata kódból</vt:lpstr>
      <vt:lpstr>Résztömb kiolvasása</vt:lpstr>
      <vt:lpstr>6. Nemlineáris illesztés</vt:lpstr>
      <vt:lpstr>Nemlineáris illesztés</vt:lpstr>
      <vt:lpstr>Példa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Mingesz Róbert</cp:lastModifiedBy>
  <cp:revision>337</cp:revision>
  <cp:lastPrinted>2013-07-25T07:06:35Z</cp:lastPrinted>
  <dcterms:created xsi:type="dcterms:W3CDTF">2013-04-28T13:13:23Z</dcterms:created>
  <dcterms:modified xsi:type="dcterms:W3CDTF">2014-04-13T14:29:20Z</dcterms:modified>
</cp:coreProperties>
</file>