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4"/>
  </p:notesMasterIdLst>
  <p:handoutMasterIdLst>
    <p:handoutMasterId r:id="rId85"/>
  </p:handoutMasterIdLst>
  <p:sldIdLst>
    <p:sldId id="261" r:id="rId2"/>
    <p:sldId id="262" r:id="rId3"/>
    <p:sldId id="263" r:id="rId4"/>
    <p:sldId id="256" r:id="rId5"/>
    <p:sldId id="265" r:id="rId6"/>
    <p:sldId id="266" r:id="rId7"/>
    <p:sldId id="267" r:id="rId8"/>
    <p:sldId id="268" r:id="rId9"/>
    <p:sldId id="269" r:id="rId10"/>
    <p:sldId id="270" r:id="rId11"/>
    <p:sldId id="355" r:id="rId12"/>
    <p:sldId id="354" r:id="rId13"/>
    <p:sldId id="356" r:id="rId14"/>
    <p:sldId id="35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4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13" r:id="rId69"/>
    <p:sldId id="315" r:id="rId70"/>
    <p:sldId id="317" r:id="rId71"/>
    <p:sldId id="319" r:id="rId72"/>
    <p:sldId id="320" r:id="rId73"/>
    <p:sldId id="321" r:id="rId74"/>
    <p:sldId id="322" r:id="rId75"/>
    <p:sldId id="344" r:id="rId76"/>
    <p:sldId id="353" r:id="rId77"/>
    <p:sldId id="345" r:id="rId78"/>
    <p:sldId id="346" r:id="rId79"/>
    <p:sldId id="349" r:id="rId80"/>
    <p:sldId id="350" r:id="rId81"/>
    <p:sldId id="351" r:id="rId82"/>
    <p:sldId id="352" r:id="rId8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22DBFAC-1CDE-43E6-8B31-78C5504D0039}">
          <p14:sldIdLst>
            <p14:sldId id="261"/>
            <p14:sldId id="262"/>
            <p14:sldId id="263"/>
            <p14:sldId id="256"/>
            <p14:sldId id="265"/>
            <p14:sldId id="266"/>
            <p14:sldId id="267"/>
            <p14:sldId id="268"/>
            <p14:sldId id="269"/>
            <p14:sldId id="270"/>
            <p14:sldId id="355"/>
            <p14:sldId id="354"/>
            <p14:sldId id="356"/>
            <p14:sldId id="357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4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13"/>
            <p14:sldId id="315"/>
            <p14:sldId id="317"/>
            <p14:sldId id="319"/>
            <p14:sldId id="320"/>
            <p14:sldId id="321"/>
            <p14:sldId id="322"/>
            <p14:sldId id="344"/>
            <p14:sldId id="353"/>
            <p14:sldId id="345"/>
            <p14:sldId id="346"/>
            <p14:sldId id="349"/>
            <p14:sldId id="350"/>
            <p14:sldId id="351"/>
            <p14:sldId id="35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035" autoAdjust="0"/>
  </p:normalViewPr>
  <p:slideViewPr>
    <p:cSldViewPr>
      <p:cViewPr>
        <p:scale>
          <a:sx n="100" d="100"/>
          <a:sy n="100" d="100"/>
        </p:scale>
        <p:origin x="-66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53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40666-18FF-453B-BEC5-3F4FCF46A0F0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7EA4-ABEC-468E-8F4C-AF18E9BD32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0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5DAA-027E-4A02-9A9A-FAE7D0A727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7300-C73B-4967-B89B-04753008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7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6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25</a:t>
            </a:fld>
            <a:endParaRPr lang="hu-H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26</a:t>
            </a:fld>
            <a:endParaRPr lang="hu-H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27</a:t>
            </a:fld>
            <a:endParaRPr lang="hu-H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29</a:t>
            </a:fld>
            <a:endParaRPr lang="hu-H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30</a:t>
            </a:fld>
            <a:endParaRPr lang="hu-H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31</a:t>
            </a:fld>
            <a:endParaRPr lang="hu-H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33</a:t>
            </a:fld>
            <a:endParaRPr lang="hu-H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36</a:t>
            </a:fld>
            <a:endParaRPr lang="hu-H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37</a:t>
            </a:fld>
            <a:endParaRPr lang="hu-H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53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</a:t>
            </a:fld>
            <a:endParaRPr lang="hu-H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55</a:t>
            </a:fld>
            <a:endParaRPr lang="hu-H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56</a:t>
            </a:fld>
            <a:endParaRPr lang="hu-H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58</a:t>
            </a:fld>
            <a:endParaRPr lang="hu-H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59</a:t>
            </a:fld>
            <a:endParaRPr lang="hu-H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60</a:t>
            </a:fld>
            <a:endParaRPr lang="hu-H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61</a:t>
            </a:fld>
            <a:endParaRPr lang="hu-H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62</a:t>
            </a:fld>
            <a:endParaRPr lang="hu-H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64</a:t>
            </a:fld>
            <a:endParaRPr lang="hu-H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65</a:t>
            </a:fld>
            <a:endParaRPr lang="hu-H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69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8</a:t>
            </a:fld>
            <a:endParaRPr lang="hu-H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70</a:t>
            </a:fld>
            <a:endParaRPr lang="hu-H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71</a:t>
            </a:fld>
            <a:endParaRPr lang="hu-H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72</a:t>
            </a:fld>
            <a:endParaRPr lang="hu-H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73</a:t>
            </a:fld>
            <a:endParaRPr lang="hu-H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75</a:t>
            </a:fld>
            <a:endParaRPr lang="hu-H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76</a:t>
            </a:fld>
            <a:endParaRPr lang="hu-H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77</a:t>
            </a:fld>
            <a:endParaRPr lang="hu-H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78</a:t>
            </a:fld>
            <a:endParaRPr lang="hu-H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80</a:t>
            </a:fld>
            <a:endParaRPr lang="hu-H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81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9</a:t>
            </a:fld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10</a:t>
            </a:fld>
            <a:endParaRPr lang="hu-H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18</a:t>
            </a:fld>
            <a:endParaRPr lang="hu-H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19</a:t>
            </a:fld>
            <a:endParaRPr lang="hu-H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20</a:t>
            </a:fld>
            <a:endParaRPr lang="hu-H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21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34" y="1526927"/>
            <a:ext cx="7772400" cy="1470025"/>
          </a:xfrm>
        </p:spPr>
        <p:txBody>
          <a:bodyPr anchor="b"/>
          <a:lstStyle>
            <a:lvl1pPr algn="l"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 userDrawn="1"/>
        </p:nvCxnSpPr>
        <p:spPr>
          <a:xfrm>
            <a:off x="683568" y="2996952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143000"/>
          </a:xfrm>
        </p:spPr>
        <p:txBody>
          <a:bodyPr anchor="b">
            <a:no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253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i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275040" cy="1152128"/>
          </a:xfrm>
        </p:spPr>
        <p:txBody>
          <a:bodyPr anchor="b">
            <a:norm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7137-F7E7-43DC-ABF3-FEA842A9643B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.com/labvie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ne.ni.com/wv/app/doc/p/id/wv-3221" TargetMode="External"/><Relationship Id="rId5" Type="http://schemas.openxmlformats.org/officeDocument/2006/relationships/hyperlink" Target="http://zone.ni.com/wv/app/doc/p/id/wv-3220" TargetMode="External"/><Relationship Id="rId4" Type="http://schemas.openxmlformats.org/officeDocument/2006/relationships/hyperlink" Target="http://www.ni.com/gettingstarted/labviewbasic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Laborrend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mtClean="0"/>
              <a:t>Csak az dolgozhat a laborban, aki ismeri a tűz és munkavédelmi szabályzatot, valamint a laborrendet, és ezt aláírásával igazolta is</a:t>
            </a:r>
          </a:p>
          <a:p>
            <a:r>
              <a:rPr lang="hu-HU" smtClean="0"/>
              <a:t>Felelősségvállalás a használt eszközökért</a:t>
            </a:r>
          </a:p>
          <a:p>
            <a:r>
              <a:rPr lang="hu-HU" smtClean="0"/>
              <a:t>Tilos enni/inni</a:t>
            </a:r>
          </a:p>
          <a:p>
            <a:r>
              <a:rPr lang="hu-HU" smtClean="0"/>
              <a:t>Óra végén mindent a helyére kell pakolni</a:t>
            </a:r>
          </a:p>
          <a:p>
            <a:r>
              <a:rPr lang="hu-HU" smtClean="0"/>
              <a:t>Számítógép</a:t>
            </a:r>
          </a:p>
          <a:p>
            <a:pPr lvl="1"/>
            <a:r>
              <a:rPr lang="hu-HU" smtClean="0"/>
              <a:t>Csak engedéllyel szabad bármit telepíteni, átállítani</a:t>
            </a:r>
          </a:p>
          <a:p>
            <a:pPr lvl="1"/>
            <a:r>
              <a:rPr lang="hu-HU" smtClean="0"/>
              <a:t>Óra végén: mindent visszaállítani eredeti állapotába (saját fájlok törlése)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1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Tájékoztató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15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 a LabVIEW használatába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Április 10. és 17.</a:t>
            </a:r>
          </a:p>
          <a:p>
            <a:r>
              <a:rPr lang="hu-HU" dirty="0" smtClean="0"/>
              <a:t>Bevezetés a LabVIEW használatába</a:t>
            </a:r>
          </a:p>
          <a:p>
            <a:r>
              <a:rPr lang="hu-HU" dirty="0" err="1" smtClean="0"/>
              <a:t>SubVI</a:t>
            </a:r>
            <a:r>
              <a:rPr lang="hu-HU" dirty="0" smtClean="0"/>
              <a:t> </a:t>
            </a:r>
            <a:r>
              <a:rPr lang="hu-HU" dirty="0"/>
              <a:t>készítése</a:t>
            </a:r>
          </a:p>
          <a:p>
            <a:r>
              <a:rPr lang="hu-HU" dirty="0"/>
              <a:t>Grafikonok használata</a:t>
            </a:r>
          </a:p>
          <a:p>
            <a:r>
              <a:rPr lang="hu-HU" dirty="0"/>
              <a:t>Szöveges adatfájlok írása és olvasása</a:t>
            </a:r>
          </a:p>
          <a:p>
            <a:r>
              <a:rPr lang="hu-HU" dirty="0"/>
              <a:t>Egyenes illesztése</a:t>
            </a:r>
          </a:p>
          <a:p>
            <a:r>
              <a:rPr lang="hu-HU" dirty="0"/>
              <a:t>Nemlineáris illesztés</a:t>
            </a:r>
          </a:p>
        </p:txBody>
      </p:sp>
    </p:spTree>
    <p:extLst>
      <p:ext uri="{BB962C8B-B14F-4D97-AF65-F5344CB8AC3E}">
        <p14:creationId xmlns:p14="http://schemas.microsoft.com/office/powerpoint/2010/main" val="12014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NI adatgyűjtők </a:t>
            </a:r>
            <a:r>
              <a:rPr lang="hu-HU" dirty="0" smtClean="0"/>
              <a:t>programozása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Április 24. és május 8.</a:t>
            </a:r>
          </a:p>
          <a:p>
            <a:r>
              <a:rPr lang="hu-HU" dirty="0" err="1" smtClean="0"/>
              <a:t>DAQmx</a:t>
            </a:r>
            <a:r>
              <a:rPr lang="hu-HU" dirty="0" smtClean="0"/>
              <a:t> műszerek kezelésének alapjai</a:t>
            </a:r>
          </a:p>
          <a:p>
            <a:r>
              <a:rPr lang="hu-HU" dirty="0" smtClean="0"/>
              <a:t>(Kisebb elektronikai áramkörök összeszerelése)</a:t>
            </a:r>
            <a:endParaRPr lang="hu-HU" dirty="0"/>
          </a:p>
        </p:txBody>
      </p:sp>
      <p:pic>
        <p:nvPicPr>
          <p:cNvPr id="2050" name="Picture 2" descr="N:\Robi\Google Drive\Egyetem\Noise\MediaLibrary\Instruments\NI\NI USB 6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97548"/>
            <a:ext cx="3810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cRIO</a:t>
            </a:r>
            <a:r>
              <a:rPr lang="hu-HU" dirty="0" smtClean="0"/>
              <a:t> rendszerek programozása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Május 22. és 29.</a:t>
            </a:r>
          </a:p>
          <a:p>
            <a:r>
              <a:rPr lang="hu-HU" dirty="0" err="1" smtClean="0"/>
              <a:t>cRIO</a:t>
            </a:r>
            <a:r>
              <a:rPr lang="hu-HU" dirty="0" smtClean="0"/>
              <a:t> platform programozása</a:t>
            </a:r>
          </a:p>
          <a:p>
            <a:r>
              <a:rPr lang="hu-HU" dirty="0"/>
              <a:t>(Kisebb elektronikai áramkörök összeszerelése)</a:t>
            </a:r>
          </a:p>
          <a:p>
            <a:endParaRPr lang="hu-HU" dirty="0"/>
          </a:p>
        </p:txBody>
      </p:sp>
      <p:pic>
        <p:nvPicPr>
          <p:cNvPr id="3074" name="Picture 2" descr="N:\Robi\Google Drive\Egyetem\Noise\MediaLibrary\Instruments\NI\cSeries\NI cRIO system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30" y="3645024"/>
            <a:ext cx="561357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LabVIEW fejlesztőkörnyezet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8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GUI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" y="1772816"/>
            <a:ext cx="8904108" cy="436329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3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kód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" y="1700808"/>
            <a:ext cx="9047766" cy="450731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275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LabVIEW környezet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Fejleszt</a:t>
            </a:r>
            <a:r>
              <a:rPr lang="hu-HU" dirty="0" smtClean="0"/>
              <a:t>ő</a:t>
            </a:r>
            <a:r>
              <a:rPr lang="da-DK" dirty="0" smtClean="0"/>
              <a:t>: National Instruments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da-DK" sz="2400" dirty="0" smtClean="0">
                <a:hlinkClick r:id="rId3"/>
              </a:rPr>
              <a:t>http://www.ni.com/labview/</a:t>
            </a:r>
            <a:r>
              <a:rPr lang="hu-HU" sz="2400" dirty="0" smtClean="0"/>
              <a:t> </a:t>
            </a:r>
          </a:p>
          <a:p>
            <a:r>
              <a:rPr lang="hu-HU" dirty="0" smtClean="0"/>
              <a:t>Oktatóanyagok</a:t>
            </a:r>
            <a:br>
              <a:rPr lang="hu-HU" dirty="0" smtClean="0"/>
            </a:br>
            <a:r>
              <a:rPr lang="da-DK" sz="2400" dirty="0" smtClean="0">
                <a:hlinkClick r:id="rId4"/>
              </a:rPr>
              <a:t>http://www.ni.com/gettingstarted/labviewbasics/</a:t>
            </a:r>
            <a:r>
              <a:rPr lang="hu-HU" sz="2400" dirty="0" smtClean="0"/>
              <a:t> </a:t>
            </a:r>
            <a:br>
              <a:rPr lang="hu-HU" sz="2400" dirty="0" smtClean="0"/>
            </a:br>
            <a:r>
              <a:rPr lang="hu-HU" sz="2400" dirty="0" smtClean="0">
                <a:hlinkClick r:id="rId5"/>
              </a:rPr>
              <a:t>http://zone.ni.com/wv/app/doc/p/id/wv-3220</a:t>
            </a:r>
            <a:r>
              <a:rPr lang="hu-HU" sz="2400" dirty="0" smtClean="0"/>
              <a:t> </a:t>
            </a:r>
            <a:br>
              <a:rPr lang="hu-HU" sz="2400" dirty="0" smtClean="0"/>
            </a:br>
            <a:r>
              <a:rPr lang="hu-HU" sz="2400" dirty="0" smtClean="0">
                <a:hlinkClick r:id="rId6"/>
              </a:rPr>
              <a:t>http://zone.ni.com/wv/app/doc/p/id/wv-3221</a:t>
            </a:r>
            <a:r>
              <a:rPr lang="hu-HU" sz="2400" dirty="0" smtClean="0"/>
              <a:t> 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2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LabVIEW?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 smtClean="0"/>
              <a:t>Könnyű megtanulni és használni</a:t>
            </a:r>
          </a:p>
          <a:p>
            <a:pPr lvl="1"/>
            <a:r>
              <a:rPr lang="hu-HU" dirty="0" smtClean="0"/>
              <a:t>Bárki megtanulhatja, nem szükség programozónak lenni</a:t>
            </a:r>
          </a:p>
          <a:p>
            <a:pPr lvl="1"/>
            <a:r>
              <a:rPr lang="hu-HU" dirty="0" smtClean="0"/>
              <a:t>Tudósokra és mérnökökre optimalizálva</a:t>
            </a:r>
          </a:p>
          <a:p>
            <a:pPr lvl="1"/>
            <a:r>
              <a:rPr lang="hu-HU" dirty="0" smtClean="0"/>
              <a:t>Vizuális dizájn, egyszerű vizualizáció</a:t>
            </a:r>
          </a:p>
          <a:p>
            <a:pPr lvl="0"/>
            <a:r>
              <a:rPr lang="hu-HU" dirty="0" smtClean="0"/>
              <a:t>Gyors fejlesztés</a:t>
            </a:r>
          </a:p>
          <a:p>
            <a:pPr lvl="1"/>
            <a:r>
              <a:rPr lang="hu-HU" dirty="0" smtClean="0"/>
              <a:t>Produktivitás növelése</a:t>
            </a:r>
          </a:p>
          <a:p>
            <a:pPr lvl="1"/>
            <a:r>
              <a:rPr lang="hu-HU" dirty="0" smtClean="0"/>
              <a:t>Költségek csökkentése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58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Miért pont a LabVIEW?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Teljes funkcionalitás</a:t>
            </a:r>
          </a:p>
          <a:p>
            <a:pPr lvl="1"/>
            <a:r>
              <a:rPr lang="hu-HU" smtClean="0"/>
              <a:t>Beépített analízis funkciók</a:t>
            </a:r>
          </a:p>
          <a:p>
            <a:pPr lvl="1"/>
            <a:r>
              <a:rPr lang="hu-HU" smtClean="0"/>
              <a:t>Jelanalízis és matematika</a:t>
            </a:r>
          </a:p>
          <a:p>
            <a:pPr lvl="1"/>
            <a:r>
              <a:rPr lang="hu-HU" smtClean="0"/>
              <a:t>Számos beépített kommunikációs protokoll</a:t>
            </a:r>
          </a:p>
          <a:p>
            <a:pPr lvl="1"/>
            <a:r>
              <a:rPr lang="hu-HU" smtClean="0"/>
              <a:t>Többszálú végrehajtás, eseményvezérlés, objektumok, ...</a:t>
            </a:r>
          </a:p>
          <a:p>
            <a:pPr lvl="1"/>
            <a:r>
              <a:rPr lang="hu-HU" smtClean="0"/>
              <a:t>Számos platform programozható egy nyelven keresztül (PC, beágyazott rendszerek, valós idejű rendszerek, FPGA, mikrovezérlők)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53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Miért pont a LabVIEW?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smtClean="0"/>
              <a:t>Ipari szabvány</a:t>
            </a:r>
          </a:p>
          <a:p>
            <a:pPr lvl="1"/>
            <a:r>
              <a:rPr lang="hu-HU" smtClean="0"/>
              <a:t>Rengeteg kompatibilis hardver</a:t>
            </a:r>
          </a:p>
          <a:p>
            <a:pPr lvl="0"/>
            <a:r>
              <a:rPr lang="hu-HU" smtClean="0"/>
              <a:t>Tipikus felhasználások</a:t>
            </a:r>
          </a:p>
          <a:p>
            <a:pPr lvl="1"/>
            <a:r>
              <a:rPr lang="hu-HU" smtClean="0"/>
              <a:t>Mérés, adatgyűjtés, adatok elemzése</a:t>
            </a:r>
          </a:p>
          <a:p>
            <a:pPr lvl="1"/>
            <a:r>
              <a:rPr lang="hu-HU" smtClean="0"/>
              <a:t>Ipari vezérlés</a:t>
            </a:r>
          </a:p>
          <a:p>
            <a:pPr lvl="1"/>
            <a:r>
              <a:rPr lang="hu-HU" smtClean="0"/>
              <a:t>Egyedi rendszerek, prototípusok fejlesztése</a:t>
            </a:r>
          </a:p>
          <a:p>
            <a:pPr lvl="1"/>
            <a:r>
              <a:rPr lang="hu-HU" smtClean="0"/>
              <a:t>Komplex tudományos mérőrendszerek vezérlése (Big Physics)</a:t>
            </a:r>
          </a:p>
          <a:p>
            <a:pPr lvl="1"/>
            <a:r>
              <a:rPr lang="hu-HU" smtClean="0"/>
              <a:t>Oktatás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46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Hátrányok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nyílt szabvány</a:t>
            </a:r>
          </a:p>
          <a:p>
            <a:r>
              <a:rPr lang="hu-HU" dirty="0" smtClean="0"/>
              <a:t>Magas ár</a:t>
            </a:r>
          </a:p>
          <a:p>
            <a:r>
              <a:rPr lang="hu-HU" dirty="0" smtClean="0"/>
              <a:t>Futtatókörnyezet szükséges a LabVIEW programok végrehajtásához</a:t>
            </a:r>
          </a:p>
          <a:p>
            <a:r>
              <a:rPr lang="hu-HU" dirty="0" smtClean="0"/>
              <a:t>Bonyolultabb kódok esetén: </a:t>
            </a:r>
            <a:br>
              <a:rPr lang="hu-HU" dirty="0" smtClean="0"/>
            </a:br>
            <a:r>
              <a:rPr lang="hu-HU" dirty="0" smtClean="0"/>
              <a:t>oda kell figyelni a karbantarthatóság érdekében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980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Spagetti VI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2362"/>
            <a:ext cx="8784976" cy="494420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21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LabVIEW programozás alapjai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169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Kezdőablak</a:t>
            </a:r>
            <a:endParaRPr lang="en-US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50" y="1600200"/>
            <a:ext cx="6924300" cy="4708525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64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Instrument </a:t>
            </a:r>
            <a:r>
              <a:rPr lang="hu-HU" dirty="0" smtClean="0"/>
              <a:t>– VI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 descr="N:\Robi\MediaLibrary\LabVIEW\Basics\A02-SimpleVI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28392"/>
            <a:ext cx="8229600" cy="365214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16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Projektek</a:t>
            </a:r>
            <a:endParaRPr lang="en-US" dirty="0"/>
          </a:p>
        </p:txBody>
      </p:sp>
      <p:pic>
        <p:nvPicPr>
          <p:cNvPr id="7" name="Picture 2" descr="N:\Robi\MediaLibrary\LabVIEW\Basics\A03-SimpleProjec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81693"/>
            <a:ext cx="8229600" cy="4145539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89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Eszköztárak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" y="1806843"/>
            <a:ext cx="7933334" cy="429523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pPr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5965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palette</a:t>
            </a:r>
            <a:endParaRPr lang="en-US" dirty="0"/>
          </a:p>
        </p:txBody>
      </p:sp>
      <p:pic>
        <p:nvPicPr>
          <p:cNvPr id="10" name="Picture 2" descr="N:\Robi\MediaLibrary\LabVIEW\Basics\Palette-Controls.pn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595" y="1858419"/>
            <a:ext cx="2923810" cy="4009524"/>
          </a:xfr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Előlapi elemek</a:t>
            </a:r>
            <a:endParaRPr lang="en-US" dirty="0" smtClean="0"/>
          </a:p>
          <a:p>
            <a:r>
              <a:rPr lang="en-US" dirty="0" smtClean="0"/>
              <a:t>Numeric input / output</a:t>
            </a:r>
          </a:p>
          <a:p>
            <a:r>
              <a:rPr lang="en-US" dirty="0" smtClean="0"/>
              <a:t>Boolean: </a:t>
            </a:r>
            <a:r>
              <a:rPr lang="hu-HU" dirty="0" smtClean="0"/>
              <a:t>nyomógomb</a:t>
            </a:r>
            <a:r>
              <a:rPr lang="en-US" dirty="0" smtClean="0"/>
              <a:t>, LED</a:t>
            </a:r>
          </a:p>
          <a:p>
            <a:r>
              <a:rPr lang="en-US" dirty="0" smtClean="0"/>
              <a:t>String </a:t>
            </a:r>
            <a:r>
              <a:rPr lang="hu-HU" dirty="0" smtClean="0"/>
              <a:t>bemenet</a:t>
            </a:r>
            <a:r>
              <a:rPr lang="en-US" dirty="0" smtClean="0"/>
              <a:t>/ </a:t>
            </a:r>
            <a:r>
              <a:rPr lang="hu-HU" dirty="0" smtClean="0"/>
              <a:t>kimenet</a:t>
            </a:r>
            <a:endParaRPr lang="en-US" dirty="0" smtClean="0"/>
          </a:p>
          <a:p>
            <a:r>
              <a:rPr lang="hu-HU" dirty="0" smtClean="0"/>
              <a:t>Grafikonok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47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64" y="5877272"/>
            <a:ext cx="91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Ez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/>
              <a:t>az Európai Unió pénzügyi támogatásával valósult meg.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 smtClean="0"/>
              <a:t>tartalmáért</a:t>
            </a:r>
          </a:p>
          <a:p>
            <a:pPr algn="ctr"/>
            <a:r>
              <a:rPr lang="hu-HU" sz="1600" b="1" dirty="0" smtClean="0"/>
              <a:t>teljes </a:t>
            </a:r>
            <a:r>
              <a:rPr lang="hu-HU" sz="1600" b="1" dirty="0"/>
              <a:t>mértékben </a:t>
            </a:r>
            <a:r>
              <a:rPr lang="hu-HU" sz="1600" b="1" dirty="0" smtClean="0"/>
              <a:t>Szegedi Tudományegyetem</a:t>
            </a:r>
            <a:r>
              <a:rPr lang="hu-HU" sz="1600" b="1" i="1" dirty="0" smtClean="0"/>
              <a:t> </a:t>
            </a:r>
            <a:r>
              <a:rPr lang="hu-HU" sz="1600" b="1" dirty="0"/>
              <a:t>vállalja a felelősséget, és az semmilyen körülmények </a:t>
            </a:r>
            <a:r>
              <a:rPr lang="hu-HU" sz="1600" b="1" dirty="0" smtClean="0"/>
              <a:t>között</a:t>
            </a:r>
          </a:p>
          <a:p>
            <a:pPr algn="ctr"/>
            <a:r>
              <a:rPr lang="hu-HU" sz="1600" b="1" dirty="0" smtClean="0"/>
              <a:t>nem </a:t>
            </a:r>
            <a:r>
              <a:rPr lang="hu-HU" sz="1600" b="1" dirty="0"/>
              <a:t>tekinthető az Európai Unió és / vagy az Irányító Hatóság állásfoglalását tükröző tartalomnak. 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1144" y="836712"/>
            <a:ext cx="916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PARTNEREK: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 palette</a:t>
            </a:r>
            <a:endParaRPr lang="en-US" dirty="0"/>
          </a:p>
        </p:txBody>
      </p:sp>
      <p:pic>
        <p:nvPicPr>
          <p:cNvPr id="10" name="Picture 3" descr="N:\Robi\MediaLibrary\LabVIEW\Basics\Palette-Function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30" y="1600200"/>
            <a:ext cx="2415939" cy="4525963"/>
          </a:xfr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diagram </a:t>
            </a:r>
            <a:r>
              <a:rPr lang="hu-HU" dirty="0" smtClean="0"/>
              <a:t>elemei</a:t>
            </a:r>
            <a:endParaRPr lang="en-US" dirty="0" smtClean="0"/>
          </a:p>
          <a:p>
            <a:r>
              <a:rPr lang="hu-HU" dirty="0" smtClean="0"/>
              <a:t>Programozási struktúrák</a:t>
            </a:r>
            <a:endParaRPr lang="en-US" dirty="0" smtClean="0"/>
          </a:p>
          <a:p>
            <a:r>
              <a:rPr lang="hu-HU" dirty="0" smtClean="0"/>
              <a:t>Tömbműveletek</a:t>
            </a:r>
          </a:p>
          <a:p>
            <a:r>
              <a:rPr lang="hu-HU" dirty="0" smtClean="0"/>
              <a:t>Numerikus operátorok</a:t>
            </a:r>
          </a:p>
          <a:p>
            <a:r>
              <a:rPr lang="hu-HU" dirty="0" err="1" smtClean="0"/>
              <a:t>Boolean</a:t>
            </a:r>
            <a:r>
              <a:rPr lang="hu-HU" dirty="0" smtClean="0"/>
              <a:t>, </a:t>
            </a:r>
            <a:r>
              <a:rPr lang="hu-HU" dirty="0" err="1" smtClean="0"/>
              <a:t>String</a:t>
            </a:r>
            <a:endParaRPr lang="hu-HU" dirty="0"/>
          </a:p>
          <a:p>
            <a:r>
              <a:rPr lang="hu-HU" dirty="0" smtClean="0"/>
              <a:t>Összehasonlítás</a:t>
            </a:r>
            <a:r>
              <a:rPr lang="en-US" dirty="0" smtClean="0"/>
              <a:t>…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help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A kurzor alatt lévő elem rövid </a:t>
            </a:r>
            <a:r>
              <a:rPr lang="hu-HU" dirty="0" err="1" smtClean="0"/>
              <a:t>sugúja</a:t>
            </a:r>
            <a:endParaRPr lang="en-US" dirty="0" smtClean="0"/>
          </a:p>
          <a:p>
            <a:r>
              <a:rPr lang="hu-HU" dirty="0" smtClean="0"/>
              <a:t>Aktiválás</a:t>
            </a:r>
            <a:r>
              <a:rPr lang="en-US" dirty="0" smtClean="0"/>
              <a:t>: CTRL+H</a:t>
            </a:r>
            <a:endParaRPr lang="hu-HU" dirty="0"/>
          </a:p>
        </p:txBody>
      </p:sp>
      <p:pic>
        <p:nvPicPr>
          <p:cNvPr id="10" name="Picture 4" descr="N:\Robi\MediaLibrary\LabVIEW\Basics\ContextHelp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8543" y="2021058"/>
            <a:ext cx="4017914" cy="3684246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19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palette</a:t>
            </a:r>
            <a:endParaRPr lang="hu-HU" dirty="0"/>
          </a:p>
        </p:txBody>
      </p:sp>
      <p:pic>
        <p:nvPicPr>
          <p:cNvPr id="8" name="Picture 2" descr="P:\Robi\- Beta\- Science\TAMOP2011\01 Mérés és adatgyűjtés - Laboratóriumi jegyzet\01\01-030-Tool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1120" y="2187310"/>
            <a:ext cx="2030760" cy="3351742"/>
          </a:xfr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Alapbeállítás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automatic tool selection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hu-HU" dirty="0" smtClean="0"/>
              <a:t>ajánlott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Leggyakrabban használt</a:t>
            </a:r>
            <a:r>
              <a:rPr lang="en-US" dirty="0" smtClean="0"/>
              <a:t>:</a:t>
            </a:r>
          </a:p>
          <a:p>
            <a:r>
              <a:rPr lang="en-US" dirty="0" smtClean="0"/>
              <a:t>Manipulate</a:t>
            </a:r>
          </a:p>
          <a:p>
            <a:r>
              <a:rPr lang="en-US" dirty="0" smtClean="0"/>
              <a:t>Select and edit</a:t>
            </a:r>
          </a:p>
          <a:p>
            <a:r>
              <a:rPr lang="en-US" dirty="0" smtClean="0"/>
              <a:t>Modify text</a:t>
            </a:r>
          </a:p>
          <a:p>
            <a:r>
              <a:rPr lang="en-US" dirty="0" smtClean="0"/>
              <a:t>Create wire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5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Adattípusok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Numeric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Egész</a:t>
            </a:r>
            <a:r>
              <a:rPr lang="en-US" dirty="0" smtClean="0"/>
              <a:t>, </a:t>
            </a:r>
            <a:r>
              <a:rPr lang="hu-HU" dirty="0" smtClean="0"/>
              <a:t>lebegőpontos</a:t>
            </a:r>
            <a:r>
              <a:rPr lang="en-US" dirty="0" smtClean="0"/>
              <a:t>, </a:t>
            </a:r>
            <a:r>
              <a:rPr lang="hu-HU" dirty="0" smtClean="0"/>
              <a:t>komplex</a:t>
            </a:r>
            <a:r>
              <a:rPr lang="en-US" dirty="0" smtClean="0"/>
              <a:t>, </a:t>
            </a:r>
            <a:r>
              <a:rPr lang="hu-HU" dirty="0" smtClean="0"/>
              <a:t>fixpontos</a:t>
            </a:r>
            <a:endParaRPr lang="en-US" dirty="0" smtClean="0"/>
          </a:p>
          <a:p>
            <a:r>
              <a:rPr lang="en-US" dirty="0" smtClean="0"/>
              <a:t>Boolean</a:t>
            </a:r>
          </a:p>
          <a:p>
            <a:r>
              <a:rPr lang="en-US" dirty="0" smtClean="0"/>
              <a:t>String and </a:t>
            </a:r>
            <a:r>
              <a:rPr lang="hu-HU" dirty="0" smtClean="0"/>
              <a:t>fájl útvonal</a:t>
            </a:r>
            <a:endParaRPr lang="en-US" dirty="0" smtClean="0"/>
          </a:p>
          <a:p>
            <a:r>
              <a:rPr lang="hu-HU" dirty="0" smtClean="0"/>
              <a:t>Referencia</a:t>
            </a:r>
            <a:endParaRPr lang="en-US" dirty="0" smtClean="0"/>
          </a:p>
          <a:p>
            <a:r>
              <a:rPr lang="hu-HU" dirty="0" smtClean="0"/>
              <a:t>Objektumok</a:t>
            </a:r>
            <a:endParaRPr lang="en-US" dirty="0" smtClean="0"/>
          </a:p>
          <a:p>
            <a:r>
              <a:rPr lang="hu-HU" dirty="0" smtClean="0"/>
              <a:t>Tömbök</a:t>
            </a:r>
            <a:endParaRPr lang="en-US" dirty="0" smtClean="0"/>
          </a:p>
          <a:p>
            <a:r>
              <a:rPr lang="hu-HU" dirty="0" err="1" smtClean="0"/>
              <a:t>Clusterek</a:t>
            </a:r>
            <a:r>
              <a:rPr lang="hu-HU" dirty="0" smtClean="0"/>
              <a:t> (struktúrák)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16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Numerikus adattípusok</a:t>
            </a:r>
            <a:endParaRPr lang="hu-HU" dirty="0"/>
          </a:p>
        </p:txBody>
      </p:sp>
      <p:pic>
        <p:nvPicPr>
          <p:cNvPr id="7" name="Picture 2" descr="P:\Robi\- Beta\- Science\TAMOP2011\01 Mérés és adatgyűjtés - Laboratóriumi jegyzet\01\01-040-NumericTerminal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093332"/>
            <a:ext cx="8064896" cy="372226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99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Numerikus típus megváltoztatása</a:t>
            </a:r>
            <a:endParaRPr lang="hu-HU" dirty="0"/>
          </a:p>
        </p:txBody>
      </p:sp>
      <p:pic>
        <p:nvPicPr>
          <p:cNvPr id="7" name="Picture 2" descr="P:\Robi\- Beta\- Science\TAMOP2011\01 Mérés és adatgyűjtés - Laboratóriumi jegyzet\01\01-045-NumericRepresentat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874329"/>
            <a:ext cx="6912768" cy="4160266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6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Numerikus paletta</a:t>
            </a:r>
            <a:endParaRPr lang="en-US" dirty="0"/>
          </a:p>
        </p:txBody>
      </p:sp>
      <p:pic>
        <p:nvPicPr>
          <p:cNvPr id="7" name="Picture 3" descr="N:\Robi\MediaLibrary\LabVIEW\Basics\Palette-Numeric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619" y="1844938"/>
            <a:ext cx="5304762" cy="4219048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38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funkciók</a:t>
            </a:r>
            <a:r>
              <a:rPr lang="en-US" dirty="0" smtClean="0"/>
              <a:t>: Mathematics</a:t>
            </a:r>
            <a:endParaRPr lang="en-US" dirty="0"/>
          </a:p>
        </p:txBody>
      </p:sp>
      <p:pic>
        <p:nvPicPr>
          <p:cNvPr id="7" name="Picture 2" descr="N:\Robi\MediaLibrary\LabVIEW\Basics\Palette-Mathematic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19" y="1205834"/>
            <a:ext cx="5040562" cy="5497256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84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While Loop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902968" cy="3109142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stop = 0;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// Some code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 while (!stop);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pPr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8407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Loop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183448" cy="2596554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N = count;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// Some Code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pPr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603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Bevezetés a LabVIEW használatába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While Loop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264722" cy="2662846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N = count;</a:t>
            </a: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stop = 0;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 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//Some code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(stop)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	break;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pPr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668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Előző iteráció</a:t>
            </a:r>
            <a:r>
              <a:rPr lang="en-US" dirty="0" smtClean="0"/>
              <a:t>: Feedback node</a:t>
            </a:r>
            <a:endParaRPr lang="hu-HU" dirty="0"/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577752" cy="2934422"/>
          </a:xfrm>
        </p:spPr>
      </p:pic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i;</a:t>
            </a:r>
          </a:p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N = </a:t>
            </a:r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x = 0;</a:t>
            </a:r>
          </a:p>
          <a:p>
            <a:pPr marL="0" indent="0">
              <a:buNone/>
            </a:pPr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 (ind i = 0; i &lt; N; i++) {</a:t>
            </a:r>
          </a:p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	x = </a:t>
            </a:r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 + i;</a:t>
            </a:r>
          </a:p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hu-HU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pPr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5298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Hasonló opció</a:t>
            </a:r>
            <a:r>
              <a:rPr lang="en-US" dirty="0" smtClean="0"/>
              <a:t>: Shift register</a:t>
            </a:r>
            <a:endParaRPr lang="hu-HU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88840"/>
            <a:ext cx="3243961" cy="2448272"/>
          </a:xfrm>
        </p:spPr>
      </p:pic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i;</a:t>
            </a:r>
          </a:p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N = </a:t>
            </a:r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x = 0;</a:t>
            </a:r>
          </a:p>
          <a:p>
            <a:pPr marL="0" indent="0">
              <a:buNone/>
            </a:pPr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 (ind i = 0; i &lt; N; i++) {</a:t>
            </a:r>
          </a:p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	x = </a:t>
            </a:r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 + i;</a:t>
            </a:r>
          </a:p>
          <a:p>
            <a:pPr marL="0" indent="0">
              <a:buNone/>
            </a:pP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hu-HU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pPr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5761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Adatvezérelt programozás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Párhuzamos végrehajtás</a:t>
            </a:r>
          </a:p>
          <a:p>
            <a:r>
              <a:rPr lang="hu-HU" dirty="0" smtClean="0"/>
              <a:t>Egy csomópont akkor hajtódik végre, amikor az összes bemenet a rendelkezésre áll</a:t>
            </a:r>
          </a:p>
          <a:p>
            <a:r>
              <a:rPr lang="hu-HU" dirty="0" smtClean="0"/>
              <a:t>A csomópont akkor adja vissza a végeredményt, amikor befejezte a futást</a:t>
            </a:r>
          </a:p>
          <a:p>
            <a:r>
              <a:rPr lang="hu-HU" dirty="0" smtClean="0"/>
              <a:t>A végrehajtást az adatok vezetékeken történő áramlása határozza meg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pPr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9626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Adatvezérelt programozás: példa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91397"/>
            <a:ext cx="7920880" cy="232613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pPr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9471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Sekvencia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pPr/>
              <a:t>45</a:t>
            </a:fld>
            <a:endParaRPr lang="en-US" noProof="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7470"/>
            <a:ext cx="8640960" cy="3433986"/>
          </a:xfrm>
        </p:spPr>
      </p:pic>
    </p:spTree>
    <p:extLst>
      <p:ext uri="{BB962C8B-B14F-4D97-AF65-F5344CB8AC3E}">
        <p14:creationId xmlns:p14="http://schemas.microsoft.com/office/powerpoint/2010/main" val="9923011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Lokális változók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7" y="1669427"/>
            <a:ext cx="4046986" cy="4387508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mtClean="0"/>
              <a:t>Előlapi elemek elérése tetszőleges helyen</a:t>
            </a:r>
            <a:endParaRPr lang="en-US" smtClean="0"/>
          </a:p>
          <a:p>
            <a:r>
              <a:rPr lang="hu-HU" smtClean="0"/>
              <a:t>Bemeneti és kimeneti változók írása és olvasása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860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Formula </a:t>
            </a:r>
            <a:r>
              <a:rPr lang="hu-HU" dirty="0" err="1" smtClean="0"/>
              <a:t>Node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1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Node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7" y="2708921"/>
            <a:ext cx="4020806" cy="2308522"/>
          </a:xfrm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C jellegű szintaxis</a:t>
            </a:r>
            <a:endParaRPr lang="en-US" dirty="0"/>
          </a:p>
          <a:p>
            <a:pPr marL="0" indent="0">
              <a:buNone/>
            </a:pPr>
            <a:r>
              <a:rPr lang="hu-HU" dirty="0" smtClean="0"/>
              <a:t>Megjegyzés:</a:t>
            </a:r>
            <a:endParaRPr lang="en-US" dirty="0" smtClean="0"/>
          </a:p>
          <a:p>
            <a:r>
              <a:rPr lang="hu-HU" dirty="0" smtClean="0"/>
              <a:t>Sorok végén mindig pontosvessző ;</a:t>
            </a:r>
            <a:endParaRPr lang="en-US" dirty="0" smtClean="0"/>
          </a:p>
          <a:p>
            <a:r>
              <a:rPr lang="hu-HU" dirty="0" smtClean="0"/>
              <a:t>Tizedespont</a:t>
            </a:r>
            <a:endParaRPr lang="en-US" dirty="0" smtClean="0"/>
          </a:p>
          <a:p>
            <a:r>
              <a:rPr lang="hu-HU" dirty="0" smtClean="0"/>
              <a:t>Nincsenek komplex számok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pPr/>
              <a:t>48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1000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node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0" y="3573016"/>
            <a:ext cx="3089400" cy="58033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Egyetlen bemenet és kimenet</a:t>
            </a:r>
            <a:endParaRPr lang="en-US" dirty="0" smtClean="0"/>
          </a:p>
          <a:p>
            <a:r>
              <a:rPr lang="hu-HU" dirty="0" smtClean="0"/>
              <a:t>Nincsenek komplex számok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101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Tűz és munkavédelem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 formula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2" y="1933830"/>
            <a:ext cx="4911080" cy="3858704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38" y="2760124"/>
            <a:ext cx="3153818" cy="2206116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50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167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MathScript</a:t>
            </a:r>
            <a:r>
              <a:rPr lang="en-US" dirty="0" smtClean="0"/>
              <a:t> Node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766952" cy="2308522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59632" y="4005064"/>
            <a:ext cx="7427168" cy="2121099"/>
          </a:xfrm>
        </p:spPr>
        <p:txBody>
          <a:bodyPr/>
          <a:lstStyle/>
          <a:p>
            <a:r>
              <a:rPr lang="hu-HU" dirty="0" smtClean="0"/>
              <a:t>Komplex számok</a:t>
            </a:r>
            <a:endParaRPr lang="en-US" dirty="0" smtClean="0"/>
          </a:p>
          <a:p>
            <a:r>
              <a:rPr lang="hu-HU" dirty="0" smtClean="0"/>
              <a:t>Szükséges</a:t>
            </a:r>
            <a:r>
              <a:rPr lang="en-US" dirty="0" smtClean="0"/>
              <a:t>: </a:t>
            </a:r>
            <a:r>
              <a:rPr lang="hu-HU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NI </a:t>
            </a:r>
            <a:r>
              <a:rPr lang="hu-HU" dirty="0"/>
              <a:t>LabVIEW </a:t>
            </a:r>
            <a:r>
              <a:rPr lang="hu-HU" dirty="0" err="1"/>
              <a:t>MathScript</a:t>
            </a:r>
            <a:r>
              <a:rPr lang="hu-HU" dirty="0"/>
              <a:t> RT </a:t>
            </a:r>
            <a:r>
              <a:rPr lang="hu-HU" dirty="0" err="1"/>
              <a:t>Module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51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5781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Sub-VI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pPr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03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Sub-VI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Megfelel</a:t>
            </a:r>
            <a:r>
              <a:rPr lang="en-US" dirty="0" smtClean="0"/>
              <a:t>: </a:t>
            </a:r>
            <a:r>
              <a:rPr lang="hu-HU" dirty="0" smtClean="0"/>
              <a:t>szubrutin, függvényhívás</a:t>
            </a:r>
            <a:endParaRPr lang="en-US" dirty="0" smtClean="0"/>
          </a:p>
          <a:p>
            <a:r>
              <a:rPr lang="hu-HU" dirty="0" smtClean="0"/>
              <a:t>Bármely VI lehet </a:t>
            </a:r>
            <a:r>
              <a:rPr lang="hu-HU" dirty="0" err="1" smtClean="0"/>
              <a:t>sub-VI</a:t>
            </a:r>
            <a:endParaRPr lang="en-US" dirty="0" smtClean="0"/>
          </a:p>
          <a:p>
            <a:pPr lvl="1"/>
            <a:r>
              <a:rPr lang="hu-HU" dirty="0" smtClean="0"/>
              <a:t>Ikon szerkesztése</a:t>
            </a:r>
            <a:endParaRPr lang="en-US" dirty="0" smtClean="0"/>
          </a:p>
          <a:p>
            <a:pPr lvl="1"/>
            <a:r>
              <a:rPr lang="hu-HU" dirty="0" err="1" smtClean="0"/>
              <a:t>Connector</a:t>
            </a:r>
            <a:r>
              <a:rPr lang="hu-HU" dirty="0" smtClean="0"/>
              <a:t> </a:t>
            </a:r>
            <a:r>
              <a:rPr lang="hu-HU" dirty="0" err="1" smtClean="0"/>
              <a:t>pane</a:t>
            </a:r>
            <a:r>
              <a:rPr lang="hu-HU" dirty="0" smtClean="0"/>
              <a:t> konfigurálása</a:t>
            </a:r>
          </a:p>
          <a:p>
            <a:pPr marL="0" indent="0">
              <a:buNone/>
            </a:pPr>
            <a:r>
              <a:rPr lang="hu-HU" dirty="0" smtClean="0"/>
              <a:t>Megjegyzés</a:t>
            </a:r>
            <a:r>
              <a:rPr lang="en-US" dirty="0" smtClean="0"/>
              <a:t>:</a:t>
            </a:r>
          </a:p>
          <a:p>
            <a:r>
              <a:rPr lang="hu-HU" dirty="0" smtClean="0"/>
              <a:t>Nincs rekurzív hívás</a:t>
            </a:r>
            <a:endParaRPr lang="en-US" dirty="0" smtClean="0"/>
          </a:p>
          <a:p>
            <a:r>
              <a:rPr lang="hu-HU" dirty="0" smtClean="0"/>
              <a:t>Egyszerre több visszatérési érték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53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8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Sub-VI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6912770" cy="358358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t>54</a:t>
            </a:fld>
            <a:endParaRPr lang="en-US" noProof="0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6804248" y="2204864"/>
            <a:ext cx="720080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7380312" y="1697668"/>
            <a:ext cx="804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Ikon</a:t>
            </a:r>
            <a:endParaRPr lang="hu-HU" sz="2800" dirty="0">
              <a:solidFill>
                <a:srgbClr val="C00000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6012160" y="1959278"/>
            <a:ext cx="296416" cy="9714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4688549" y="1436058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Connector pane</a:t>
            </a:r>
            <a:endParaRPr lang="hu-HU" sz="2800" dirty="0">
              <a:solidFill>
                <a:srgbClr val="C00000"/>
              </a:solidFill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 flipH="1">
            <a:off x="2555776" y="2996952"/>
            <a:ext cx="360459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>
            <a:off x="2555776" y="3140968"/>
            <a:ext cx="360459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>
            <a:off x="5364088" y="3140968"/>
            <a:ext cx="108012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1266826" y="1974031"/>
            <a:ext cx="4737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Terminálok bekötése: vezeték eszköz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Terminálok számának módosítása</a:t>
            </a:r>
            <a:endParaRPr lang="en-US" dirty="0"/>
          </a:p>
        </p:txBody>
      </p:sp>
      <p:pic>
        <p:nvPicPr>
          <p:cNvPr id="10" name="Tartalom helye 9" descr="SubVI-Patter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809" y="2097319"/>
            <a:ext cx="5552381" cy="3714286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55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22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</a:t>
            </a:r>
            <a:r>
              <a:rPr lang="en-US" dirty="0" err="1" smtClean="0"/>
              <a:t>ub</a:t>
            </a:r>
            <a:r>
              <a:rPr lang="en-US" dirty="0" smtClean="0"/>
              <a:t>-VI </a:t>
            </a:r>
            <a:r>
              <a:rPr lang="en-US" dirty="0" err="1" smtClean="0"/>
              <a:t>i</a:t>
            </a:r>
            <a:r>
              <a:rPr lang="hu-HU" dirty="0" err="1" smtClean="0"/>
              <a:t>kon</a:t>
            </a:r>
            <a:r>
              <a:rPr lang="hu-HU" dirty="0" smtClean="0"/>
              <a:t> szerkesztése</a:t>
            </a:r>
            <a:endParaRPr lang="en-US" dirty="0"/>
          </a:p>
        </p:txBody>
      </p:sp>
      <p:pic>
        <p:nvPicPr>
          <p:cNvPr id="10" name="Tartalom helye 9" descr="SubVI-Ic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77331"/>
            <a:ext cx="8229600" cy="3954263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56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43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Grafikonok használata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pPr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0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Waveform</a:t>
            </a:r>
            <a:r>
              <a:rPr lang="hu-HU" dirty="0" smtClean="0"/>
              <a:t> </a:t>
            </a:r>
            <a:r>
              <a:rPr lang="hu-HU" dirty="0" err="1" smtClean="0"/>
              <a:t>Chart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58</a:t>
            </a:fld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457200" y="141277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Egy-egy új adat hozzáfűzése a grafikon végére</a:t>
            </a:r>
            <a:endParaRPr lang="en-US" dirty="0" smtClean="0"/>
          </a:p>
          <a:p>
            <a:r>
              <a:rPr lang="hu-HU" dirty="0" smtClean="0"/>
              <a:t>Több adat: tömb használata</a:t>
            </a:r>
            <a:endParaRPr lang="en-US" dirty="0" smtClean="0"/>
          </a:p>
          <a:p>
            <a:r>
              <a:rPr lang="hu-HU" dirty="0" smtClean="0"/>
              <a:t>Több grafikon: </a:t>
            </a:r>
            <a:r>
              <a:rPr lang="hu-HU" dirty="0" err="1" smtClean="0"/>
              <a:t>cluster</a:t>
            </a:r>
            <a:r>
              <a:rPr lang="hu-HU" dirty="0" smtClean="0"/>
              <a:t> használata</a:t>
            </a:r>
            <a:endParaRPr lang="hu-HU" dirty="0"/>
          </a:p>
        </p:txBody>
      </p:sp>
      <p:pic>
        <p:nvPicPr>
          <p:cNvPr id="2050" name="Picture 2" descr="P:\Robi\MediaLibrary\LabVIEW\Graph\Waveform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112299"/>
            <a:ext cx="6244356" cy="32690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Waveform Graph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59</a:t>
            </a:fld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457200" y="1340768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Egyszerre megjeleníti az összes adatot</a:t>
            </a:r>
            <a:endParaRPr lang="en-US" dirty="0" smtClean="0"/>
          </a:p>
          <a:p>
            <a:r>
              <a:rPr lang="hu-HU" dirty="0" smtClean="0"/>
              <a:t>Több grafikon: 2D tömb használata</a:t>
            </a:r>
            <a:endParaRPr lang="hu-HU" dirty="0"/>
          </a:p>
        </p:txBody>
      </p:sp>
      <p:pic>
        <p:nvPicPr>
          <p:cNvPr id="3075" name="Picture 3" descr="P:\Robi\MediaLibrary\LabVIEW\Graph\Waveform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58" y="2927403"/>
            <a:ext cx="6729510" cy="33526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Tűzvédelem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Tilos:</a:t>
            </a:r>
          </a:p>
          <a:p>
            <a:pPr lvl="1"/>
            <a:r>
              <a:rPr lang="hu-HU" smtClean="0"/>
              <a:t>tűz és robbanásveszélyes anyagot behozni</a:t>
            </a:r>
          </a:p>
          <a:p>
            <a:pPr lvl="1"/>
            <a:r>
              <a:rPr lang="hu-HU" smtClean="0"/>
              <a:t>nyílt láng használata</a:t>
            </a:r>
          </a:p>
          <a:p>
            <a:pPr lvl="1"/>
            <a:r>
              <a:rPr lang="hu-HU" smtClean="0"/>
              <a:t>dohányozni</a:t>
            </a:r>
          </a:p>
          <a:p>
            <a:r>
              <a:rPr lang="hu-HU" smtClean="0"/>
              <a:t>Tűzveszély:</a:t>
            </a:r>
          </a:p>
          <a:p>
            <a:pPr lvl="1"/>
            <a:r>
              <a:rPr lang="hu-HU" smtClean="0"/>
              <a:t>elektromos műszerek</a:t>
            </a:r>
            <a:br>
              <a:rPr lang="hu-HU" smtClean="0"/>
            </a:br>
            <a:r>
              <a:rPr lang="hu-HU" smtClean="0"/>
              <a:t>Használat előtt meggyőződni hibátlan állapotukról!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88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Waveform Graph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60</a:t>
            </a:fld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457200" y="1600200"/>
            <a:ext cx="8229600" cy="154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Waveform: </a:t>
            </a:r>
            <a:r>
              <a:rPr lang="hu-HU" dirty="0" smtClean="0"/>
              <a:t>tartalmazza a kitéréseket egy 1D tömbben valamint a t0 és </a:t>
            </a:r>
            <a:r>
              <a:rPr lang="hu-HU" dirty="0" err="1" smtClean="0"/>
              <a:t>dt</a:t>
            </a:r>
            <a:r>
              <a:rPr lang="hu-HU" dirty="0" smtClean="0"/>
              <a:t> paramétereket</a:t>
            </a:r>
            <a:endParaRPr lang="hu-HU" dirty="0"/>
          </a:p>
        </p:txBody>
      </p:sp>
      <p:pic>
        <p:nvPicPr>
          <p:cNvPr id="4098" name="Picture 2" descr="P:\Robi\MediaLibrary\LabVIEW\Graph\WaveformGraphW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461817"/>
            <a:ext cx="6142202" cy="29195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XY Graph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61</a:t>
            </a:fld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457200" y="1600201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Y megjelenítése az X függvényében</a:t>
            </a:r>
            <a:endParaRPr lang="hu-HU" i="1" dirty="0"/>
          </a:p>
        </p:txBody>
      </p:sp>
      <p:pic>
        <p:nvPicPr>
          <p:cNvPr id="5122" name="Picture 2" descr="P:\Robi\MediaLibrary\LabVIEW\Graph\XY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14" y="2690540"/>
            <a:ext cx="7358854" cy="35467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XY Graph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62</a:t>
            </a:fld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457200" y="1600200"/>
            <a:ext cx="8229600" cy="1900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Express</a:t>
            </a:r>
            <a:r>
              <a:rPr lang="hu-HU" dirty="0" smtClean="0"/>
              <a:t> segédfüggvény használata</a:t>
            </a:r>
            <a:br>
              <a:rPr lang="hu-HU" dirty="0" smtClean="0"/>
            </a:br>
            <a:r>
              <a:rPr lang="en-US" dirty="0" smtClean="0"/>
              <a:t>(</a:t>
            </a:r>
            <a:r>
              <a:rPr lang="hu-HU" dirty="0" smtClean="0"/>
              <a:t>általában nem ajánlott</a:t>
            </a:r>
            <a:r>
              <a:rPr lang="en-US" dirty="0" smtClean="0"/>
              <a:t>)</a:t>
            </a:r>
            <a:endParaRPr lang="hu-HU" dirty="0"/>
          </a:p>
        </p:txBody>
      </p:sp>
      <p:pic>
        <p:nvPicPr>
          <p:cNvPr id="6146" name="Picture 2" descr="P:\Robi\MediaLibrary\LabVIEW\Graph\XYGraphExpr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0" y="3356992"/>
            <a:ext cx="7573880" cy="23892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pPr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0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Pattern</a:t>
            </a:r>
            <a:endParaRPr lang="en-US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6571930" cy="2664296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72160"/>
            <a:ext cx="4038600" cy="3078200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64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20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Pattern</a:t>
            </a:r>
            <a:endParaRPr lang="en-US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72160"/>
            <a:ext cx="4038600" cy="3078200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65</a:t>
            </a:fld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5184576" cy="2158824"/>
          </a:xfrm>
        </p:spPr>
      </p:pic>
    </p:spTree>
    <p:extLst>
      <p:ext uri="{BB962C8B-B14F-4D97-AF65-F5344CB8AC3E}">
        <p14:creationId xmlns:p14="http://schemas.microsoft.com/office/powerpoint/2010/main" val="22498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Sinusoidal pattern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68760"/>
            <a:ext cx="5310593" cy="1944216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80" y="3365498"/>
            <a:ext cx="4593976" cy="3501506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66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83497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Sinusoidal pattern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67</a:t>
            </a:fld>
            <a:endParaRPr lang="en-US" noProof="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74" y="3356991"/>
            <a:ext cx="4588474" cy="3497313"/>
          </a:xfrm>
        </p:spPr>
      </p:pic>
      <p:pic>
        <p:nvPicPr>
          <p:cNvPr id="9" name="Tartalom helye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7"/>
            <a:ext cx="4392488" cy="2138065"/>
          </a:xfrm>
        </p:spPr>
      </p:pic>
    </p:spTree>
    <p:extLst>
      <p:ext uri="{BB962C8B-B14F-4D97-AF65-F5344CB8AC3E}">
        <p14:creationId xmlns:p14="http://schemas.microsoft.com/office/powerpoint/2010/main" val="41362926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3149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hu-HU" dirty="0" smtClean="0"/>
              <a:t>Két komplex szám összege</a:t>
            </a:r>
            <a:endParaRPr lang="en-US" dirty="0"/>
          </a:p>
        </p:txBody>
      </p:sp>
      <p:pic>
        <p:nvPicPr>
          <p:cNvPr id="10" name="Tartalom helye 9" descr="AddCD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33904" y="1692557"/>
            <a:ext cx="6676191" cy="4523810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69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85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Tűz esetén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Szólni</a:t>
            </a:r>
          </a:p>
          <a:p>
            <a:r>
              <a:rPr lang="hu-HU" smtClean="0"/>
              <a:t>Tűzoltók hívása (105 / 112)</a:t>
            </a:r>
          </a:p>
          <a:p>
            <a:r>
              <a:rPr lang="hu-HU" smtClean="0"/>
              <a:t>Központi rendészeti ügyelet hívása</a:t>
            </a:r>
            <a:br>
              <a:rPr lang="hu-HU" smtClean="0"/>
            </a:br>
            <a:r>
              <a:rPr lang="hu-HU" smtClean="0"/>
              <a:t>(+62 54-5863)</a:t>
            </a:r>
          </a:p>
          <a:p>
            <a:r>
              <a:rPr lang="hu-HU" smtClean="0"/>
              <a:t>Áramtalanítás</a:t>
            </a:r>
          </a:p>
          <a:p>
            <a:r>
              <a:rPr lang="hu-HU" smtClean="0"/>
              <a:t>Tűz oltása (poroltó)</a:t>
            </a:r>
          </a:p>
          <a:p>
            <a:pPr lvl="1"/>
            <a:r>
              <a:rPr lang="hu-HU" smtClean="0"/>
              <a:t>Elektromos tüzek esetén: áramütés veszélye</a:t>
            </a:r>
          </a:p>
          <a:p>
            <a:r>
              <a:rPr lang="hu-HU" smtClean="0"/>
              <a:t>Menekülés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79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hu-HU" dirty="0" smtClean="0"/>
              <a:t>Másodfokú egyenlet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70</a:t>
            </a:fld>
            <a:endParaRPr lang="hu-HU" dirty="0"/>
          </a:p>
        </p:txBody>
      </p:sp>
      <p:pic>
        <p:nvPicPr>
          <p:cNvPr id="8" name="Tartalom helye 7" descr="P:\Robi\- Beta\- Science\TAMOP2011\01 Mérés és adatgyűjtés - Laboratóriumi jegyzet\01\01-705-Quadratic-op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1" y="3645024"/>
            <a:ext cx="5429631" cy="281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 descr="P:\Robi\- Beta\- Science\TAMOP2011\01 Mérés és adatgyűjtés - Laboratóriumi jegyzet\01\01-700-Quadratic-front.pn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407964" cy="274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6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N</a:t>
            </a:r>
            <a:r>
              <a:rPr lang="en-US" dirty="0" smtClean="0"/>
              <a:t> </a:t>
            </a:r>
            <a:r>
              <a:rPr lang="hu-HU" dirty="0" smtClean="0"/>
              <a:t>faktoriális</a:t>
            </a:r>
            <a:endParaRPr lang="en-US" dirty="0"/>
          </a:p>
        </p:txBody>
      </p:sp>
      <p:pic>
        <p:nvPicPr>
          <p:cNvPr id="12" name="Tartalom helye 11" descr="N-Fac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33640" y="2420889"/>
            <a:ext cx="7276720" cy="3067148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71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85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Brown mozgás</a:t>
            </a:r>
            <a:endParaRPr lang="en-US" dirty="0"/>
          </a:p>
        </p:txBody>
      </p:sp>
      <p:pic>
        <p:nvPicPr>
          <p:cNvPr id="10" name="Tartalom helye 9" descr="Brown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1189" y="3645024"/>
            <a:ext cx="8395611" cy="2979088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72</a:t>
            </a:fld>
            <a:endParaRPr lang="hu-HU" dirty="0"/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082978"/>
              </p:ext>
            </p:extLst>
          </p:nvPr>
        </p:nvGraphicFramePr>
        <p:xfrm>
          <a:off x="899592" y="1484784"/>
          <a:ext cx="19081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84784"/>
                        <a:ext cx="1908175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artalom helye 8"/>
          <p:cNvSpPr txBox="1">
            <a:spLocks/>
          </p:cNvSpPr>
          <p:nvPr/>
        </p:nvSpPr>
        <p:spPr>
          <a:xfrm>
            <a:off x="4648200" y="1600201"/>
            <a:ext cx="4038600" cy="24768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while(!stop)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xi = xi+2*random()-1;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waitms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(50);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hu-HU" dirty="0" smtClean="0"/>
              <a:t>Jelzőlámpa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73</a:t>
            </a:fld>
            <a:endParaRPr lang="hu-HU" dirty="0"/>
          </a:p>
        </p:txBody>
      </p:sp>
      <p:pic>
        <p:nvPicPr>
          <p:cNvPr id="7" name="Tartalom helye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4806"/>
            <a:ext cx="8064896" cy="46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Jelzőlámpa létrehozása az előlapon, színek beállítása</a:t>
            </a:r>
            <a:endParaRPr lang="en-US" dirty="0" smtClean="0"/>
          </a:p>
          <a:p>
            <a:r>
              <a:rPr lang="hu-HU" dirty="0" smtClean="0"/>
              <a:t>Végtelen ciklus</a:t>
            </a:r>
            <a:endParaRPr lang="en-US" dirty="0" smtClean="0"/>
          </a:p>
          <a:p>
            <a:r>
              <a:rPr lang="hu-HU" dirty="0" smtClean="0"/>
              <a:t>Konstansok létrehozása (Helyi menü</a:t>
            </a:r>
            <a:r>
              <a:rPr lang="en-US" dirty="0" smtClean="0"/>
              <a:t> / Create / Constant</a:t>
            </a:r>
            <a:r>
              <a:rPr lang="hu-HU" dirty="0" smtClean="0"/>
              <a:t>)</a:t>
            </a:r>
            <a:endParaRPr lang="en-US" dirty="0" smtClean="0"/>
          </a:p>
          <a:p>
            <a:r>
              <a:rPr lang="hu-HU" dirty="0" smtClean="0"/>
              <a:t>Lokális változók létrehozása </a:t>
            </a:r>
            <a:r>
              <a:rPr lang="hu-HU" dirty="0" err="1" smtClean="0"/>
              <a:t>LED-enként</a:t>
            </a:r>
            <a:endParaRPr lang="en-US" dirty="0" smtClean="0"/>
          </a:p>
          <a:p>
            <a:r>
              <a:rPr lang="hu-HU" dirty="0" smtClean="0"/>
              <a:t>Egy </a:t>
            </a:r>
            <a:r>
              <a:rPr lang="hu-HU" dirty="0" err="1" smtClean="0"/>
              <a:t>frame</a:t>
            </a:r>
            <a:r>
              <a:rPr lang="hu-HU" dirty="0" smtClean="0"/>
              <a:t> elkészítése után, tartalmának másolása: </a:t>
            </a:r>
            <a:r>
              <a:rPr lang="en-US" dirty="0" smtClean="0"/>
              <a:t>Drag-and-drop + CTRL</a:t>
            </a:r>
            <a:endParaRPr lang="en-US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t>74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1654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S</a:t>
            </a:r>
            <a:r>
              <a:rPr lang="en-US" dirty="0" err="1" smtClean="0"/>
              <a:t>ub</a:t>
            </a:r>
            <a:r>
              <a:rPr lang="en-US" dirty="0" smtClean="0"/>
              <a:t>-VI</a:t>
            </a:r>
            <a:r>
              <a:rPr lang="hu-HU" dirty="0" smtClean="0"/>
              <a:t> készítése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Készítsen olyan </a:t>
            </a:r>
            <a:r>
              <a:rPr lang="hu-HU" dirty="0" err="1" smtClean="0"/>
              <a:t>sub-VI-t</a:t>
            </a:r>
            <a:r>
              <a:rPr lang="hu-HU" dirty="0" smtClean="0"/>
              <a:t>, mely kiszámolja a másodfokú egyenlet gyökeit. Használjon formula </a:t>
            </a:r>
            <a:r>
              <a:rPr lang="hu-HU" dirty="0" err="1" smtClean="0"/>
              <a:t>node-ot</a:t>
            </a:r>
            <a:r>
              <a:rPr lang="hu-HU" dirty="0" smtClean="0"/>
              <a:t>!</a:t>
            </a:r>
          </a:p>
          <a:p>
            <a:r>
              <a:rPr lang="en-US" dirty="0" smtClean="0"/>
              <a:t>Steps</a:t>
            </a:r>
            <a:r>
              <a:rPr lang="hu-HU" dirty="0" smtClean="0"/>
              <a:t>:</a:t>
            </a:r>
          </a:p>
          <a:p>
            <a:pPr lvl="1"/>
            <a:r>
              <a:rPr lang="en-US" dirty="0" smtClean="0"/>
              <a:t>Equation using formula node</a:t>
            </a:r>
          </a:p>
          <a:p>
            <a:pPr lvl="1"/>
            <a:r>
              <a:rPr lang="en-US" dirty="0" smtClean="0"/>
              <a:t>Edit Icon</a:t>
            </a:r>
          </a:p>
          <a:p>
            <a:pPr lvl="1"/>
            <a:r>
              <a:rPr lang="en-US" dirty="0" smtClean="0"/>
              <a:t>Connect terminals to Connector Pane</a:t>
            </a:r>
          </a:p>
          <a:p>
            <a:pPr lvl="1"/>
            <a:r>
              <a:rPr lang="en-US" dirty="0" smtClean="0"/>
              <a:t>Save</a:t>
            </a:r>
          </a:p>
          <a:p>
            <a:pPr lvl="1"/>
            <a:r>
              <a:rPr lang="en-US" dirty="0" smtClean="0"/>
              <a:t>Use the sub-VI</a:t>
            </a:r>
            <a:br>
              <a:rPr lang="en-US" dirty="0" smtClean="0"/>
            </a:br>
            <a:r>
              <a:rPr lang="en-US" dirty="0" smtClean="0"/>
              <a:t>(Functions Palette / Select VI…)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75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53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Lépések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Képlet formula </a:t>
            </a:r>
            <a:r>
              <a:rPr lang="hu-HU" dirty="0" err="1" smtClean="0"/>
              <a:t>node-ban</a:t>
            </a:r>
            <a:endParaRPr lang="en-US" dirty="0" smtClean="0"/>
          </a:p>
          <a:p>
            <a:r>
              <a:rPr lang="hu-HU" dirty="0" smtClean="0"/>
              <a:t>Ikon szerkesztése</a:t>
            </a:r>
            <a:endParaRPr lang="en-US" dirty="0" smtClean="0"/>
          </a:p>
          <a:p>
            <a:r>
              <a:rPr lang="hu-HU" dirty="0" smtClean="0"/>
              <a:t>Előlapi elemek bekötése a </a:t>
            </a:r>
            <a:r>
              <a:rPr lang="hu-HU" dirty="0" err="1" smtClean="0"/>
              <a:t>Connector</a:t>
            </a:r>
            <a:r>
              <a:rPr lang="hu-HU" dirty="0" smtClean="0"/>
              <a:t> </a:t>
            </a:r>
            <a:r>
              <a:rPr lang="hu-HU" dirty="0" err="1" smtClean="0"/>
              <a:t>Pane-ba</a:t>
            </a:r>
            <a:endParaRPr lang="en-US" dirty="0" smtClean="0"/>
          </a:p>
          <a:p>
            <a:r>
              <a:rPr lang="hu-HU" dirty="0" smtClean="0"/>
              <a:t>Mentés</a:t>
            </a:r>
            <a:endParaRPr lang="en-US" dirty="0" smtClean="0"/>
          </a:p>
          <a:p>
            <a:r>
              <a:rPr lang="hu-HU" dirty="0" err="1" smtClean="0"/>
              <a:t>Sub-VI</a:t>
            </a:r>
            <a:r>
              <a:rPr lang="hu-HU" dirty="0" smtClean="0"/>
              <a:t> felhasználása</a:t>
            </a:r>
            <a:br>
              <a:rPr lang="hu-HU" dirty="0" smtClean="0"/>
            </a:br>
            <a:r>
              <a:rPr lang="en-US" dirty="0" smtClean="0"/>
              <a:t>(Functions Palette / Select VI…)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76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46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 Egyenlet megjelenítése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72408"/>
          </a:xfrm>
        </p:spPr>
        <p:txBody>
          <a:bodyPr/>
          <a:lstStyle/>
          <a:p>
            <a:r>
              <a:rPr lang="hu-HU" dirty="0" smtClean="0"/>
              <a:t>Készítsen olyan programot, mely a fenti egyenletet megjeleníti és kiszámolja az egyenlet gyökeit!</a:t>
            </a:r>
          </a:p>
          <a:p>
            <a:r>
              <a:rPr lang="hu-HU" dirty="0" smtClean="0"/>
              <a:t>A gyökök kiszámolásához használja az előző </a:t>
            </a:r>
            <a:r>
              <a:rPr lang="hu-HU" dirty="0" err="1" smtClean="0"/>
              <a:t>sub-VI-t</a:t>
            </a:r>
            <a:r>
              <a:rPr lang="hu-HU" dirty="0" smtClean="0"/>
              <a:t>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77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2411760" y="1556791"/>
                <a:ext cx="4361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556791"/>
                <a:ext cx="43619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Várt eredmény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9" y="1635414"/>
            <a:ext cx="6752381" cy="4638096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78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8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Tippek és megoldások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79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623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Munkavédelem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Nem nyúl semmihez</a:t>
            </a:r>
          </a:p>
          <a:p>
            <a:r>
              <a:rPr lang="hu-HU" smtClean="0"/>
              <a:t>Munkavégzésre alkalmas állapot</a:t>
            </a:r>
          </a:p>
          <a:p>
            <a:pPr lvl="1"/>
            <a:r>
              <a:rPr lang="hu-HU" smtClean="0"/>
              <a:t>(nem: betegség / tudatmódosítók)</a:t>
            </a:r>
          </a:p>
          <a:p>
            <a:r>
              <a:rPr lang="hu-HU" smtClean="0"/>
              <a:t>Berendezések ismerete</a:t>
            </a:r>
          </a:p>
          <a:p>
            <a:pPr lvl="1"/>
            <a:r>
              <a:rPr lang="hu-HU" smtClean="0"/>
              <a:t>(használati útmutatók)</a:t>
            </a:r>
          </a:p>
          <a:p>
            <a:r>
              <a:rPr lang="hu-HU" smtClean="0"/>
              <a:t>Működőképes a berendezés?</a:t>
            </a:r>
          </a:p>
          <a:p>
            <a:pPr lvl="1"/>
            <a:r>
              <a:rPr lang="hu-HU" smtClean="0"/>
              <a:t>Nem javít (csak villanyszerelő / villamos mérnök)</a:t>
            </a:r>
          </a:p>
          <a:p>
            <a:r>
              <a:rPr lang="hu-HU" smtClean="0"/>
              <a:t>Földelés!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31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</a:t>
            </a:r>
            <a:r>
              <a:rPr lang="hu-HU" dirty="0" err="1" smtClean="0"/>
              <a:t>Block</a:t>
            </a:r>
            <a:r>
              <a:rPr lang="hu-HU" dirty="0" smtClean="0"/>
              <a:t> diagram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85267"/>
            <a:ext cx="6768752" cy="3138392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80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45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</a:t>
            </a:r>
            <a:r>
              <a:rPr lang="en-US" dirty="0" smtClean="0"/>
              <a:t>Front Panel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479459"/>
            <a:ext cx="5616626" cy="4950006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81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33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</a:t>
            </a:r>
            <a:r>
              <a:rPr lang="en-US" dirty="0" smtClean="0"/>
              <a:t>. </a:t>
            </a:r>
            <a:r>
              <a:rPr lang="hu-HU" dirty="0" smtClean="0"/>
              <a:t>Tippek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992886" cy="216024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32240" y="6525344"/>
            <a:ext cx="2160240" cy="252000"/>
          </a:xfrm>
          <a:prstGeom prst="rect">
            <a:avLst/>
          </a:prstGeom>
        </p:spPr>
        <p:txBody>
          <a:bodyPr/>
          <a:lstStyle/>
          <a:p>
            <a:fld id="{C1124D60-2410-46AF-ADD2-D8EE07193171}" type="slidenum">
              <a:rPr lang="en-US" noProof="0" smtClean="0"/>
              <a:t>82</a:t>
            </a:fld>
            <a:endParaRPr lang="en-US" noProof="0" dirty="0"/>
          </a:p>
        </p:txBody>
      </p:sp>
      <p:pic>
        <p:nvPicPr>
          <p:cNvPr id="1026" name="Picture 2" descr="P:\Robi\NewMediaLibrary\LabVIEW\Introduction\Quadratic.pl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69" y="3694658"/>
            <a:ext cx="31146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8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Áramütés esetén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Áramkört megszakít (főkapcsoló)</a:t>
            </a:r>
          </a:p>
          <a:p>
            <a:r>
              <a:rPr lang="hu-HU" smtClean="0"/>
              <a:t>Elsősegély</a:t>
            </a:r>
            <a:br>
              <a:rPr lang="hu-HU" smtClean="0"/>
            </a:br>
            <a:r>
              <a:rPr lang="hu-HU" smtClean="0"/>
              <a:t>(lélegeztetés, stabil oldalfektetés, ...)</a:t>
            </a:r>
          </a:p>
          <a:p>
            <a:r>
              <a:rPr lang="hu-HU" dirty="0" smtClean="0"/>
              <a:t>Szólni</a:t>
            </a:r>
          </a:p>
          <a:p>
            <a:r>
              <a:rPr lang="hu-HU" dirty="0" smtClean="0"/>
              <a:t>Mentők hívása (104 / 112)</a:t>
            </a:r>
          </a:p>
          <a:p>
            <a:r>
              <a:rPr lang="hu-HU" dirty="0" smtClean="0"/>
              <a:t>24 órás megfigyelés korházban</a:t>
            </a:r>
          </a:p>
          <a:p>
            <a:pPr lvl="1"/>
            <a:r>
              <a:rPr lang="hu-HU" dirty="0" smtClean="0"/>
              <a:t>Szívritmuszavarok → halál</a:t>
            </a:r>
          </a:p>
          <a:p>
            <a:pPr lvl="1"/>
            <a:r>
              <a:rPr lang="hu-HU" dirty="0" smtClean="0"/>
              <a:t>Szövetsérülés → vérrög → halál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14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10917</TotalTime>
  <Words>1099</Words>
  <Application>Microsoft Office PowerPoint</Application>
  <PresentationFormat>Diavetítés a képernyőre (4:3 oldalarány)</PresentationFormat>
  <Paragraphs>388</Paragraphs>
  <Slides>82</Slides>
  <Notes>39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82</vt:i4>
      </vt:variant>
    </vt:vector>
  </HeadingPairs>
  <TitlesOfParts>
    <vt:vector size="84" baseType="lpstr">
      <vt:lpstr>Office Theme</vt:lpstr>
      <vt:lpstr>Equation</vt:lpstr>
      <vt:lpstr>PowerPoint bemutató</vt:lpstr>
      <vt:lpstr>PowerPoint bemutató</vt:lpstr>
      <vt:lpstr>PowerPoint bemutató</vt:lpstr>
      <vt:lpstr>Bevezetés a LabVIEW használatába</vt:lpstr>
      <vt:lpstr>Tűz és munkavédelem</vt:lpstr>
      <vt:lpstr>Tűzvédelem</vt:lpstr>
      <vt:lpstr>Tűz esetén</vt:lpstr>
      <vt:lpstr>Munkavédelem</vt:lpstr>
      <vt:lpstr>Áramütés esetén</vt:lpstr>
      <vt:lpstr>Laborrend</vt:lpstr>
      <vt:lpstr>Tájékoztató</vt:lpstr>
      <vt:lpstr>Bevezetés a LabVIEW használatába</vt:lpstr>
      <vt:lpstr>NI adatgyűjtők programozása</vt:lpstr>
      <vt:lpstr>cRIO rendszerek programozása</vt:lpstr>
      <vt:lpstr>A LabVIEW fejlesztőkörnyezet</vt:lpstr>
      <vt:lpstr>Példa GUI</vt:lpstr>
      <vt:lpstr>Példa kód</vt:lpstr>
      <vt:lpstr>A LabVIEW környezet</vt:lpstr>
      <vt:lpstr>Miért LabVIEW?</vt:lpstr>
      <vt:lpstr>Miért pont a LabVIEW?</vt:lpstr>
      <vt:lpstr>Miért pont a LabVIEW?</vt:lpstr>
      <vt:lpstr>Hátrányok</vt:lpstr>
      <vt:lpstr>Spagetti VI</vt:lpstr>
      <vt:lpstr>A LabVIEW programozás alapjai</vt:lpstr>
      <vt:lpstr>Kezdőablak</vt:lpstr>
      <vt:lpstr>Virtual Instrument – VI </vt:lpstr>
      <vt:lpstr>Projektek</vt:lpstr>
      <vt:lpstr>Eszköztárak</vt:lpstr>
      <vt:lpstr>Controls palette</vt:lpstr>
      <vt:lpstr>Functions palette</vt:lpstr>
      <vt:lpstr>Context help</vt:lpstr>
      <vt:lpstr>Tools palette</vt:lpstr>
      <vt:lpstr>Adattípusok</vt:lpstr>
      <vt:lpstr>Numerikus adattípusok</vt:lpstr>
      <vt:lpstr>Numerikus típus megváltoztatása</vt:lpstr>
      <vt:lpstr>Numerikus paletta</vt:lpstr>
      <vt:lpstr>További funkciók: Mathematics</vt:lpstr>
      <vt:lpstr>While Loop</vt:lpstr>
      <vt:lpstr>For Loop</vt:lpstr>
      <vt:lpstr>While Loop</vt:lpstr>
      <vt:lpstr>Előző iteráció: Feedback node</vt:lpstr>
      <vt:lpstr>Hasonló opció: Shift register</vt:lpstr>
      <vt:lpstr>Adatvezérelt programozás</vt:lpstr>
      <vt:lpstr>Adatvezérelt programozás: példa</vt:lpstr>
      <vt:lpstr>Sekvencia</vt:lpstr>
      <vt:lpstr>Lokális változók</vt:lpstr>
      <vt:lpstr>Formula Node</vt:lpstr>
      <vt:lpstr>Formula Node</vt:lpstr>
      <vt:lpstr>Expression node</vt:lpstr>
      <vt:lpstr>Express formula</vt:lpstr>
      <vt:lpstr>MathScript Node</vt:lpstr>
      <vt:lpstr>Sub-VI</vt:lpstr>
      <vt:lpstr>Sub-VI</vt:lpstr>
      <vt:lpstr>Sub-VI</vt:lpstr>
      <vt:lpstr>Terminálok számának módosítása</vt:lpstr>
      <vt:lpstr>Sub-VI ikon szerkesztése</vt:lpstr>
      <vt:lpstr>Grafikonok használata</vt:lpstr>
      <vt:lpstr>Waveform Chart</vt:lpstr>
      <vt:lpstr>Waveform Graph</vt:lpstr>
      <vt:lpstr>Waveform Graph</vt:lpstr>
      <vt:lpstr>XY Graph</vt:lpstr>
      <vt:lpstr>XY Graph</vt:lpstr>
      <vt:lpstr>Eszközök</vt:lpstr>
      <vt:lpstr>Linear Pattern</vt:lpstr>
      <vt:lpstr>Linear Pattern</vt:lpstr>
      <vt:lpstr>Sinusoidal pattern</vt:lpstr>
      <vt:lpstr>Sinusoidal pattern</vt:lpstr>
      <vt:lpstr>Feladatok</vt:lpstr>
      <vt:lpstr>1. Két komplex szám összege</vt:lpstr>
      <vt:lpstr>2. Másodfokú egyenlet</vt:lpstr>
      <vt:lpstr>3. N faktoriális</vt:lpstr>
      <vt:lpstr>4. Brown mozgás</vt:lpstr>
      <vt:lpstr>5. Jelzőlámpa</vt:lpstr>
      <vt:lpstr>Tippek</vt:lpstr>
      <vt:lpstr>6. Sub-VI készítése</vt:lpstr>
      <vt:lpstr>Lépések</vt:lpstr>
      <vt:lpstr>7. Egyenlet megjelenítése</vt:lpstr>
      <vt:lpstr>Várt eredmény</vt:lpstr>
      <vt:lpstr>Tippek és megoldások</vt:lpstr>
      <vt:lpstr>6. Block diagram</vt:lpstr>
      <vt:lpstr>6. Front Panel</vt:lpstr>
      <vt:lpstr>7. Tippek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Mingesz Róbert</cp:lastModifiedBy>
  <cp:revision>328</cp:revision>
  <cp:lastPrinted>2013-07-25T07:06:35Z</cp:lastPrinted>
  <dcterms:created xsi:type="dcterms:W3CDTF">2013-04-28T13:13:23Z</dcterms:created>
  <dcterms:modified xsi:type="dcterms:W3CDTF">2014-04-10T11:15:28Z</dcterms:modified>
</cp:coreProperties>
</file>