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0" r:id="rId28"/>
    <p:sldId id="284" r:id="rId29"/>
    <p:sldId id="285" r:id="rId30"/>
    <p:sldId id="286" r:id="rId31"/>
    <p:sldId id="287" r:id="rId32"/>
    <p:sldId id="288" r:id="rId33"/>
    <p:sldId id="289" r:id="rId34"/>
    <p:sldId id="290" r:id="rId35"/>
    <p:sldId id="291" r:id="rId36"/>
    <p:sldId id="292" r:id="rId37"/>
    <p:sldId id="293" r:id="rId38"/>
    <p:sldId id="294" r:id="rId39"/>
    <p:sldId id="308" r:id="rId40"/>
    <p:sldId id="295" r:id="rId41"/>
    <p:sldId id="296" r:id="rId42"/>
    <p:sldId id="297" r:id="rId43"/>
    <p:sldId id="309" r:id="rId44"/>
    <p:sldId id="298" r:id="rId45"/>
    <p:sldId id="299" r:id="rId46"/>
    <p:sldId id="300" r:id="rId47"/>
    <p:sldId id="301" r:id="rId48"/>
    <p:sldId id="302" r:id="rId49"/>
    <p:sldId id="303" r:id="rId50"/>
    <p:sldId id="304" r:id="rId51"/>
    <p:sldId id="307" r:id="rId52"/>
    <p:sldId id="310" r:id="rId53"/>
    <p:sldId id="305" r:id="rId54"/>
    <p:sldId id="311" r:id="rId55"/>
    <p:sldId id="306" r:id="rId56"/>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49" autoAdjust="0"/>
  </p:normalViewPr>
  <p:slideViewPr>
    <p:cSldViewPr>
      <p:cViewPr>
        <p:scale>
          <a:sx n="88" d="100"/>
          <a:sy n="88" d="100"/>
        </p:scale>
        <p:origin x="-1282"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smtClean="0"/>
              <a:t>Alcím mintájának szerkesztése</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4609D2F7-D304-471F-B014-41ED9B89EC99}"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F83555CF-F61A-46CA-9866-FFC4E4BAC5E5}"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C89D5A5D-957D-4DAF-9800-F9CA67AB2D49}"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3F511CAB-8B34-4CF4-9D05-2655C1F4021F}"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11534EAC-D954-407D-9E93-F4E3FF8B9670}" type="slidenum">
              <a:rPr lang="hu-HU"/>
              <a:pPr>
                <a:defRPr/>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B758AAE4-4C92-46F3-819C-51F4A3BD0C8E}"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Rectangle 4"/>
          <p:cNvSpPr>
            <a:spLocks noGrp="1" noChangeArrowheads="1"/>
          </p:cNvSpPr>
          <p:nvPr>
            <p:ph type="dt" sz="half" idx="10"/>
          </p:nvPr>
        </p:nvSpPr>
        <p:spPr>
          <a:ln/>
        </p:spPr>
        <p:txBody>
          <a:bodyPr/>
          <a:lstStyle>
            <a:lvl1pPr>
              <a:defRPr/>
            </a:lvl1pPr>
          </a:lstStyle>
          <a:p>
            <a:pPr>
              <a:defRPr/>
            </a:pPr>
            <a:endParaRPr lang="hu-HU"/>
          </a:p>
        </p:txBody>
      </p:sp>
      <p:sp>
        <p:nvSpPr>
          <p:cNvPr id="8" name="Rectangle 5"/>
          <p:cNvSpPr>
            <a:spLocks noGrp="1" noChangeArrowheads="1"/>
          </p:cNvSpPr>
          <p:nvPr>
            <p:ph type="ftr" sz="quarter" idx="11"/>
          </p:nvPr>
        </p:nvSpPr>
        <p:spPr>
          <a:ln/>
        </p:spPr>
        <p:txBody>
          <a:bodyPr/>
          <a:lstStyle>
            <a:lvl1pPr>
              <a:defRPr/>
            </a:lvl1pPr>
          </a:lstStyle>
          <a:p>
            <a:pPr>
              <a:defRPr/>
            </a:pPr>
            <a:endParaRPr lang="hu-HU"/>
          </a:p>
        </p:txBody>
      </p:sp>
      <p:sp>
        <p:nvSpPr>
          <p:cNvPr id="9" name="Rectangle 6"/>
          <p:cNvSpPr>
            <a:spLocks noGrp="1" noChangeArrowheads="1"/>
          </p:cNvSpPr>
          <p:nvPr>
            <p:ph type="sldNum" sz="quarter" idx="12"/>
          </p:nvPr>
        </p:nvSpPr>
        <p:spPr>
          <a:ln/>
        </p:spPr>
        <p:txBody>
          <a:bodyPr/>
          <a:lstStyle>
            <a:lvl1pPr>
              <a:defRPr/>
            </a:lvl1pPr>
          </a:lstStyle>
          <a:p>
            <a:pPr>
              <a:defRPr/>
            </a:pPr>
            <a:fld id="{A1A9DAA9-8990-4C37-A1DA-BE6EB89C6E19}"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Rectangle 4"/>
          <p:cNvSpPr>
            <a:spLocks noGrp="1" noChangeArrowheads="1"/>
          </p:cNvSpPr>
          <p:nvPr>
            <p:ph type="dt" sz="half" idx="10"/>
          </p:nvPr>
        </p:nvSpPr>
        <p:spPr>
          <a:ln/>
        </p:spPr>
        <p:txBody>
          <a:bodyPr/>
          <a:lstStyle>
            <a:lvl1pPr>
              <a:defRPr/>
            </a:lvl1pPr>
          </a:lstStyle>
          <a:p>
            <a:pPr>
              <a:defRPr/>
            </a:pPr>
            <a:endParaRPr 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p>
        </p:txBody>
      </p:sp>
      <p:sp>
        <p:nvSpPr>
          <p:cNvPr id="5" name="Rectangle 6"/>
          <p:cNvSpPr>
            <a:spLocks noGrp="1" noChangeArrowheads="1"/>
          </p:cNvSpPr>
          <p:nvPr>
            <p:ph type="sldNum" sz="quarter" idx="12"/>
          </p:nvPr>
        </p:nvSpPr>
        <p:spPr>
          <a:ln/>
        </p:spPr>
        <p:txBody>
          <a:bodyPr/>
          <a:lstStyle>
            <a:lvl1pPr>
              <a:defRPr/>
            </a:lvl1pPr>
          </a:lstStyle>
          <a:p>
            <a:pPr>
              <a:defRPr/>
            </a:pPr>
            <a:fld id="{795ADA89-AD63-4260-8027-AFBF0C02C21A}"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p>
        </p:txBody>
      </p:sp>
      <p:sp>
        <p:nvSpPr>
          <p:cNvPr id="3" name="Rectangle 5"/>
          <p:cNvSpPr>
            <a:spLocks noGrp="1" noChangeArrowheads="1"/>
          </p:cNvSpPr>
          <p:nvPr>
            <p:ph type="ftr" sz="quarter" idx="11"/>
          </p:nvPr>
        </p:nvSpPr>
        <p:spPr>
          <a:ln/>
        </p:spPr>
        <p:txBody>
          <a:bodyPr/>
          <a:lstStyle>
            <a:lvl1pPr>
              <a:defRPr/>
            </a:lvl1pPr>
          </a:lstStyle>
          <a:p>
            <a:pPr>
              <a:defRPr/>
            </a:pPr>
            <a:endParaRPr lang="hu-HU"/>
          </a:p>
        </p:txBody>
      </p:sp>
      <p:sp>
        <p:nvSpPr>
          <p:cNvPr id="4" name="Rectangle 6"/>
          <p:cNvSpPr>
            <a:spLocks noGrp="1" noChangeArrowheads="1"/>
          </p:cNvSpPr>
          <p:nvPr>
            <p:ph type="sldNum" sz="quarter" idx="12"/>
          </p:nvPr>
        </p:nvSpPr>
        <p:spPr>
          <a:ln/>
        </p:spPr>
        <p:txBody>
          <a:bodyPr/>
          <a:lstStyle>
            <a:lvl1pPr>
              <a:defRPr/>
            </a:lvl1pPr>
          </a:lstStyle>
          <a:p>
            <a:pPr>
              <a:defRPr/>
            </a:pPr>
            <a:fld id="{30158964-4591-424D-A862-0F966B57C222}"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3E811BC7-E5EC-4F1F-AADC-EE203290EA3D}"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5C7FE2E6-6111-451C-A112-4A7E2BF109CA}"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hu-H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hu-H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1B3CD30-4B93-40E9-A999-4B18A44AAFBE}"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hu-HU" smtClean="0">
                <a:latin typeface="Times New Roman" pitchFamily="18" charset="0"/>
              </a:rPr>
              <a:t>Szociális és gyámügyi igazgatás</a:t>
            </a:r>
            <a:br>
              <a:rPr lang="hu-HU" smtClean="0">
                <a:latin typeface="Times New Roman" pitchFamily="18" charset="0"/>
              </a:rPr>
            </a:br>
            <a:r>
              <a:rPr lang="hu-HU" sz="2400" smtClean="0">
                <a:latin typeface="Times New Roman" pitchFamily="18" charset="0"/>
              </a:rPr>
              <a:t>(hatályosítva 2016. 04. 01.)</a:t>
            </a:r>
            <a:endParaRPr lang="hu-HU" smtClean="0">
              <a:latin typeface="Times New Roman" pitchFamily="18" charset="0"/>
            </a:endParaRPr>
          </a:p>
        </p:txBody>
      </p:sp>
      <p:sp>
        <p:nvSpPr>
          <p:cNvPr id="2051" name="Rectangle 3"/>
          <p:cNvSpPr>
            <a:spLocks noGrp="1" noChangeArrowheads="1"/>
          </p:cNvSpPr>
          <p:nvPr>
            <p:ph type="subTitle" idx="1"/>
          </p:nvPr>
        </p:nvSpPr>
        <p:spPr/>
        <p:txBody>
          <a:bodyPr/>
          <a:lstStyle/>
          <a:p>
            <a:pPr eaLnBrk="1" hangingPunct="1"/>
            <a:r>
              <a:rPr lang="hu-HU" smtClean="0">
                <a:latin typeface="Times New Roman" pitchFamily="18" charset="0"/>
              </a:rPr>
              <a:t>SZTE ÁJTK</a:t>
            </a:r>
          </a:p>
          <a:p>
            <a:pPr eaLnBrk="1" hangingPunct="1"/>
            <a:r>
              <a:rPr lang="hu-HU" smtClean="0">
                <a:latin typeface="Times New Roman" pitchFamily="18" charset="0"/>
              </a:rPr>
              <a:t>2016. ÁPRILIS 4.</a:t>
            </a:r>
          </a:p>
          <a:p>
            <a:pPr eaLnBrk="1" hangingPunct="1"/>
            <a:r>
              <a:rPr lang="hu-HU" smtClean="0">
                <a:latin typeface="Times New Roman" pitchFamily="18" charset="0"/>
              </a:rPr>
              <a:t>DR. MEZEY RÓBERT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hu-HU" sz="4000" smtClean="0">
                <a:latin typeface="Times New Roman" pitchFamily="18" charset="0"/>
              </a:rPr>
              <a:t>SZOCIÁLIS ALAPSZOLGÁLTATÁSOK</a:t>
            </a:r>
          </a:p>
        </p:txBody>
      </p:sp>
      <p:sp>
        <p:nvSpPr>
          <p:cNvPr id="11267" name="Rectangle 3"/>
          <p:cNvSpPr>
            <a:spLocks noGrp="1" noChangeArrowheads="1"/>
          </p:cNvSpPr>
          <p:nvPr>
            <p:ph type="body" idx="1"/>
          </p:nvPr>
        </p:nvSpPr>
        <p:spPr/>
        <p:txBody>
          <a:bodyPr/>
          <a:lstStyle/>
          <a:p>
            <a:pPr eaLnBrk="1" hangingPunct="1">
              <a:lnSpc>
                <a:spcPct val="90000"/>
              </a:lnSpc>
            </a:pPr>
            <a:r>
              <a:rPr lang="hu-HU" sz="2800" smtClean="0">
                <a:latin typeface="Times New Roman" pitchFamily="18" charset="0"/>
              </a:rPr>
              <a:t>a falugondnoki és tanyagondnoki szolgáltatás,</a:t>
            </a:r>
          </a:p>
          <a:p>
            <a:pPr eaLnBrk="1" hangingPunct="1">
              <a:lnSpc>
                <a:spcPct val="90000"/>
              </a:lnSpc>
            </a:pPr>
            <a:r>
              <a:rPr lang="hu-HU" sz="2800" smtClean="0">
                <a:latin typeface="Times New Roman" pitchFamily="18" charset="0"/>
              </a:rPr>
              <a:t>az étkeztetés,</a:t>
            </a:r>
          </a:p>
          <a:p>
            <a:pPr eaLnBrk="1" hangingPunct="1">
              <a:lnSpc>
                <a:spcPct val="90000"/>
              </a:lnSpc>
            </a:pPr>
            <a:r>
              <a:rPr lang="hu-HU" sz="2800" smtClean="0">
                <a:latin typeface="Times New Roman" pitchFamily="18" charset="0"/>
              </a:rPr>
              <a:t>a házi segítségnyújtás,</a:t>
            </a:r>
          </a:p>
          <a:p>
            <a:pPr eaLnBrk="1" hangingPunct="1">
              <a:lnSpc>
                <a:spcPct val="90000"/>
              </a:lnSpc>
            </a:pPr>
            <a:r>
              <a:rPr lang="hu-HU" sz="2800" smtClean="0">
                <a:latin typeface="Times New Roman" pitchFamily="18" charset="0"/>
              </a:rPr>
              <a:t>a családsegítés,</a:t>
            </a:r>
          </a:p>
          <a:p>
            <a:pPr eaLnBrk="1" hangingPunct="1">
              <a:lnSpc>
                <a:spcPct val="90000"/>
              </a:lnSpc>
            </a:pPr>
            <a:r>
              <a:rPr lang="hu-HU" sz="2800" smtClean="0">
                <a:latin typeface="Times New Roman" pitchFamily="18" charset="0"/>
              </a:rPr>
              <a:t>a jelzőrendszeres házi segítségnyújtás,</a:t>
            </a:r>
          </a:p>
          <a:p>
            <a:pPr eaLnBrk="1" hangingPunct="1">
              <a:lnSpc>
                <a:spcPct val="90000"/>
              </a:lnSpc>
            </a:pPr>
            <a:r>
              <a:rPr lang="hu-HU" sz="2800" smtClean="0">
                <a:latin typeface="Times New Roman" pitchFamily="18" charset="0"/>
              </a:rPr>
              <a:t>a közösségi ellátások,</a:t>
            </a:r>
          </a:p>
          <a:p>
            <a:pPr eaLnBrk="1" hangingPunct="1">
              <a:lnSpc>
                <a:spcPct val="90000"/>
              </a:lnSpc>
            </a:pPr>
            <a:r>
              <a:rPr lang="hu-HU" sz="2800" smtClean="0">
                <a:latin typeface="Times New Roman" pitchFamily="18" charset="0"/>
              </a:rPr>
              <a:t>a támogató szolgáltatás,</a:t>
            </a:r>
          </a:p>
          <a:p>
            <a:pPr eaLnBrk="1" hangingPunct="1">
              <a:lnSpc>
                <a:spcPct val="90000"/>
              </a:lnSpc>
            </a:pPr>
            <a:r>
              <a:rPr lang="hu-HU" sz="2800" smtClean="0">
                <a:latin typeface="Times New Roman" pitchFamily="18" charset="0"/>
              </a:rPr>
              <a:t>az utcai szociális munka,</a:t>
            </a:r>
          </a:p>
          <a:p>
            <a:pPr eaLnBrk="1" hangingPunct="1">
              <a:lnSpc>
                <a:spcPct val="90000"/>
              </a:lnSpc>
            </a:pPr>
            <a:r>
              <a:rPr lang="hu-HU" sz="2800" smtClean="0">
                <a:latin typeface="Times New Roman" pitchFamily="18" charset="0"/>
              </a:rPr>
              <a:t>a nappali ellátás.</a:t>
            </a:r>
          </a:p>
          <a:p>
            <a:pPr eaLnBrk="1" hangingPunct="1">
              <a:lnSpc>
                <a:spcPct val="90000"/>
              </a:lnSpc>
            </a:pPr>
            <a:endParaRPr lang="hu-HU" sz="2800" smtClean="0">
              <a:latin typeface="Times New Roman" pitchFamily="18" charset="0"/>
            </a:endParaRPr>
          </a:p>
          <a:p>
            <a:pPr eaLnBrk="1" hangingPunct="1">
              <a:lnSpc>
                <a:spcPct val="90000"/>
              </a:lnSpc>
            </a:pPr>
            <a:endParaRPr lang="hu-HU"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hu-HU" smtClean="0">
                <a:latin typeface="Times New Roman" pitchFamily="18" charset="0"/>
              </a:rPr>
              <a:t>SZAKOSÍTOTT ELLÁTÁSOK</a:t>
            </a:r>
          </a:p>
        </p:txBody>
      </p:sp>
      <p:sp>
        <p:nvSpPr>
          <p:cNvPr id="12291" name="Rectangle 3"/>
          <p:cNvSpPr>
            <a:spLocks noGrp="1" noChangeArrowheads="1"/>
          </p:cNvSpPr>
          <p:nvPr>
            <p:ph type="body" idx="1"/>
          </p:nvPr>
        </p:nvSpPr>
        <p:spPr/>
        <p:txBody>
          <a:bodyPr/>
          <a:lstStyle/>
          <a:p>
            <a:pPr eaLnBrk="1" hangingPunct="1">
              <a:lnSpc>
                <a:spcPct val="90000"/>
              </a:lnSpc>
              <a:buFontTx/>
              <a:buNone/>
            </a:pPr>
            <a:endParaRPr lang="hu-HU" smtClean="0"/>
          </a:p>
          <a:p>
            <a:pPr eaLnBrk="1" hangingPunct="1">
              <a:lnSpc>
                <a:spcPct val="90000"/>
              </a:lnSpc>
            </a:pPr>
            <a:r>
              <a:rPr lang="hu-HU" sz="2800" smtClean="0">
                <a:latin typeface="Times New Roman" pitchFamily="18" charset="0"/>
              </a:rPr>
              <a:t>az ápolást, gondozást nyújtó intézmény,</a:t>
            </a:r>
          </a:p>
          <a:p>
            <a:pPr eaLnBrk="1" hangingPunct="1">
              <a:lnSpc>
                <a:spcPct val="90000"/>
              </a:lnSpc>
            </a:pPr>
            <a:r>
              <a:rPr lang="hu-HU" sz="2800" smtClean="0">
                <a:latin typeface="Times New Roman" pitchFamily="18" charset="0"/>
              </a:rPr>
              <a:t>a rehabilitációs intézmény,</a:t>
            </a:r>
          </a:p>
          <a:p>
            <a:pPr eaLnBrk="1" hangingPunct="1">
              <a:lnSpc>
                <a:spcPct val="90000"/>
              </a:lnSpc>
            </a:pPr>
            <a:r>
              <a:rPr lang="hu-HU" sz="2800" smtClean="0">
                <a:latin typeface="Times New Roman" pitchFamily="18" charset="0"/>
              </a:rPr>
              <a:t>a lakóotthon (a továbbiakban </a:t>
            </a:r>
            <a:r>
              <a:rPr lang="hu-HU" sz="2800" i="1" smtClean="0">
                <a:latin typeface="Times New Roman" pitchFamily="18" charset="0"/>
              </a:rPr>
              <a:t>a)-c) </a:t>
            </a:r>
            <a:r>
              <a:rPr lang="hu-HU" sz="2800" smtClean="0">
                <a:latin typeface="Times New Roman" pitchFamily="18" charset="0"/>
              </a:rPr>
              <a:t>pont együtt: tartós bentlakásos intézmény),</a:t>
            </a:r>
          </a:p>
          <a:p>
            <a:pPr eaLnBrk="1" hangingPunct="1">
              <a:lnSpc>
                <a:spcPct val="90000"/>
              </a:lnSpc>
            </a:pPr>
            <a:r>
              <a:rPr lang="hu-HU" sz="2800" smtClean="0">
                <a:latin typeface="Times New Roman" pitchFamily="18" charset="0"/>
              </a:rPr>
              <a:t>az átmeneti elhelyezést nyújtó intézmény (a továbbiakban </a:t>
            </a:r>
            <a:r>
              <a:rPr lang="hu-HU" sz="2800" i="1" smtClean="0">
                <a:latin typeface="Times New Roman" pitchFamily="18" charset="0"/>
              </a:rPr>
              <a:t>a)-d) </a:t>
            </a:r>
            <a:r>
              <a:rPr lang="hu-HU" sz="2800" smtClean="0">
                <a:latin typeface="Times New Roman" pitchFamily="18" charset="0"/>
              </a:rPr>
              <a:t>pont együtt: bentlakásos intézmény),</a:t>
            </a:r>
          </a:p>
          <a:p>
            <a:pPr eaLnBrk="1" hangingPunct="1">
              <a:lnSpc>
                <a:spcPct val="90000"/>
              </a:lnSpc>
            </a:pPr>
            <a:r>
              <a:rPr lang="hu-HU" sz="2800" smtClean="0">
                <a:latin typeface="Times New Roman" pitchFamily="18" charset="0"/>
              </a:rPr>
              <a:t>a támogatott lakhatás,</a:t>
            </a:r>
          </a:p>
          <a:p>
            <a:pPr eaLnBrk="1" hangingPunct="1">
              <a:lnSpc>
                <a:spcPct val="90000"/>
              </a:lnSpc>
            </a:pPr>
            <a:r>
              <a:rPr lang="hu-HU" sz="2800" i="1" smtClean="0">
                <a:latin typeface="Times New Roman" pitchFamily="18" charset="0"/>
              </a:rPr>
              <a:t>f) </a:t>
            </a:r>
            <a:r>
              <a:rPr lang="hu-HU" sz="2800" smtClean="0">
                <a:latin typeface="Times New Roman" pitchFamily="18" charset="0"/>
              </a:rPr>
              <a:t>az egyéb speciális szociális intézmény</a:t>
            </a:r>
          </a:p>
          <a:p>
            <a:pPr eaLnBrk="1" hangingPunct="1">
              <a:lnSpc>
                <a:spcPct val="90000"/>
              </a:lnSpc>
            </a:pPr>
            <a:endParaRPr lang="hu-HU" smtClean="0">
              <a:latin typeface="Times New Roman" pitchFamily="18" charset="0"/>
            </a:endParaRPr>
          </a:p>
          <a:p>
            <a:pPr eaLnBrk="1" hangingPunct="1">
              <a:lnSpc>
                <a:spcPct val="90000"/>
              </a:lnSpc>
            </a:pPr>
            <a:endParaRPr lang="hu-HU" smtClean="0">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hu-HU" sz="4000" smtClean="0">
                <a:latin typeface="Times New Roman" pitchFamily="18" charset="0"/>
              </a:rPr>
              <a:t>ÁTMENETI ELHELYEZÉST NYÚJTÓ INTÉZMÉNYEK</a:t>
            </a:r>
          </a:p>
        </p:txBody>
      </p:sp>
      <p:sp>
        <p:nvSpPr>
          <p:cNvPr id="13315" name="Rectangle 3"/>
          <p:cNvSpPr>
            <a:spLocks noGrp="1" noChangeArrowheads="1"/>
          </p:cNvSpPr>
          <p:nvPr>
            <p:ph type="body" idx="1"/>
          </p:nvPr>
        </p:nvSpPr>
        <p:spPr/>
        <p:txBody>
          <a:bodyPr/>
          <a:lstStyle/>
          <a:p>
            <a:pPr eaLnBrk="1" hangingPunct="1">
              <a:lnSpc>
                <a:spcPct val="80000"/>
              </a:lnSpc>
            </a:pPr>
            <a:r>
              <a:rPr lang="hu-HU" sz="2400" smtClean="0">
                <a:latin typeface="Times New Roman" pitchFamily="18" charset="0"/>
              </a:rPr>
              <a:t>időskorúak gondozóháza;</a:t>
            </a:r>
          </a:p>
          <a:p>
            <a:pPr eaLnBrk="1" hangingPunct="1">
              <a:lnSpc>
                <a:spcPct val="80000"/>
              </a:lnSpc>
            </a:pPr>
            <a:r>
              <a:rPr lang="hu-HU" sz="2400" smtClean="0">
                <a:latin typeface="Times New Roman" pitchFamily="18" charset="0"/>
              </a:rPr>
              <a:t>fogyatékos személyek gondozóháza;</a:t>
            </a:r>
          </a:p>
          <a:p>
            <a:pPr eaLnBrk="1" hangingPunct="1">
              <a:lnSpc>
                <a:spcPct val="80000"/>
              </a:lnSpc>
            </a:pPr>
            <a:r>
              <a:rPr lang="hu-HU" sz="2400" smtClean="0">
                <a:latin typeface="Times New Roman" pitchFamily="18" charset="0"/>
              </a:rPr>
              <a:t>pszichiátriai betegek átmeneti otthona;</a:t>
            </a:r>
          </a:p>
          <a:p>
            <a:pPr eaLnBrk="1" hangingPunct="1">
              <a:lnSpc>
                <a:spcPct val="80000"/>
              </a:lnSpc>
            </a:pPr>
            <a:r>
              <a:rPr lang="hu-HU" sz="2400" smtClean="0">
                <a:latin typeface="Times New Roman" pitchFamily="18" charset="0"/>
              </a:rPr>
              <a:t>szenvedélybetegek átmeneti otthona;</a:t>
            </a:r>
          </a:p>
          <a:p>
            <a:pPr eaLnBrk="1" hangingPunct="1">
              <a:lnSpc>
                <a:spcPct val="80000"/>
              </a:lnSpc>
            </a:pPr>
            <a:r>
              <a:rPr lang="hu-HU" sz="2400" smtClean="0">
                <a:latin typeface="Times New Roman" pitchFamily="18" charset="0"/>
              </a:rPr>
              <a:t>éjjeli menedékhely;</a:t>
            </a:r>
          </a:p>
          <a:p>
            <a:pPr eaLnBrk="1" hangingPunct="1">
              <a:lnSpc>
                <a:spcPct val="80000"/>
              </a:lnSpc>
            </a:pPr>
            <a:r>
              <a:rPr lang="hu-HU" sz="2400" smtClean="0">
                <a:latin typeface="Times New Roman" pitchFamily="18" charset="0"/>
              </a:rPr>
              <a:t>hajléktalan személyek átmeneti szállása;</a:t>
            </a:r>
          </a:p>
          <a:p>
            <a:pPr eaLnBrk="1" hangingPunct="1">
              <a:lnSpc>
                <a:spcPct val="80000"/>
              </a:lnSpc>
            </a:pPr>
            <a:endParaRPr lang="hu-HU" sz="2400" smtClean="0">
              <a:latin typeface="Times New Roman" pitchFamily="18" charset="0"/>
            </a:endParaRPr>
          </a:p>
          <a:p>
            <a:pPr eaLnBrk="1" hangingPunct="1">
              <a:lnSpc>
                <a:spcPct val="80000"/>
              </a:lnSpc>
            </a:pPr>
            <a:r>
              <a:rPr lang="hu-HU" sz="2400" smtClean="0">
                <a:latin typeface="Times New Roman" pitchFamily="18" charset="0"/>
              </a:rPr>
              <a:t>Az átmeneti elhelyezést nyújtó intézmények - a hajléktalanok éjjeli menedékhelye és átmeneti szállása kivételével - ideiglenes jelleggel legfeljebb egyévi időtartamra teljes körű ellátást biztosítanak. (Különös méltánylást érdemlő esetekben ez egy alkalommal egy évvel meghosszabbítható.)</a:t>
            </a:r>
          </a:p>
          <a:p>
            <a:pPr eaLnBrk="1" hangingPunct="1">
              <a:lnSpc>
                <a:spcPct val="80000"/>
              </a:lnSpc>
            </a:pPr>
            <a:endParaRPr lang="hu-HU" sz="2000" smtClean="0">
              <a:latin typeface="Times New Roman" pitchFamily="18" charset="0"/>
            </a:endParaRPr>
          </a:p>
          <a:p>
            <a:pPr eaLnBrk="1" hangingPunct="1">
              <a:lnSpc>
                <a:spcPct val="80000"/>
              </a:lnSpc>
            </a:pPr>
            <a:endParaRPr lang="hu-HU"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hu-HU" smtClean="0">
                <a:latin typeface="Times New Roman" pitchFamily="18" charset="0"/>
              </a:rPr>
              <a:t>LAKÓOTTHONOK TÍPUSAI</a:t>
            </a:r>
          </a:p>
        </p:txBody>
      </p:sp>
      <p:sp>
        <p:nvSpPr>
          <p:cNvPr id="14339" name="Rectangle 3"/>
          <p:cNvSpPr>
            <a:spLocks noGrp="1" noChangeArrowheads="1"/>
          </p:cNvSpPr>
          <p:nvPr>
            <p:ph type="body" idx="1"/>
          </p:nvPr>
        </p:nvSpPr>
        <p:spPr/>
        <p:txBody>
          <a:bodyPr/>
          <a:lstStyle/>
          <a:p>
            <a:pPr eaLnBrk="1" hangingPunct="1"/>
            <a:r>
              <a:rPr lang="hu-HU" sz="2800" smtClean="0">
                <a:latin typeface="Times New Roman" pitchFamily="18" charset="0"/>
              </a:rPr>
              <a:t>fogyatékos személyek lakóotthona (rehabilitációs célú lakóotthon, ápoló-gondozó célú lakóotthon;</a:t>
            </a:r>
          </a:p>
          <a:p>
            <a:pPr eaLnBrk="1" hangingPunct="1"/>
            <a:r>
              <a:rPr lang="hu-HU" sz="2800" smtClean="0">
                <a:latin typeface="Times New Roman" pitchFamily="18" charset="0"/>
              </a:rPr>
              <a:t>pszichiátriai betegek lakóotthona (rehabilitációs célú lakóotthon);</a:t>
            </a:r>
          </a:p>
          <a:p>
            <a:pPr eaLnBrk="1" hangingPunct="1"/>
            <a:r>
              <a:rPr lang="hu-HU" sz="2800" smtClean="0">
                <a:latin typeface="Times New Roman" pitchFamily="18" charset="0"/>
              </a:rPr>
              <a:t>szenvedélybetegek lakóotthona (rehabilitációs célú lakóotthon)</a:t>
            </a:r>
          </a:p>
          <a:p>
            <a:pPr eaLnBrk="1" hangingPunct="1">
              <a:buFontTx/>
              <a:buNone/>
            </a:pPr>
            <a:endParaRPr lang="hu-HU" sz="2800" smtClean="0">
              <a:latin typeface="Times New Roman" pitchFamily="18" charset="0"/>
            </a:endParaRPr>
          </a:p>
          <a:p>
            <a:pPr eaLnBrk="1" hangingPunct="1"/>
            <a:endParaRPr lang="hu-HU" smtClean="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457200" y="274638"/>
            <a:ext cx="8229600" cy="3009900"/>
          </a:xfrm>
        </p:spPr>
        <p:txBody>
          <a:bodyPr/>
          <a:lstStyle/>
          <a:p>
            <a:pPr eaLnBrk="1" hangingPunct="1"/>
            <a:r>
              <a:rPr lang="hu-HU" smtClean="0">
                <a:latin typeface="Times New Roman" pitchFamily="18" charset="0"/>
              </a:rPr>
              <a:t>A SZEMÉLYES GONDOSKODÁS MEGSZERVEZÉSÉRE KÖTELES SZERVEK: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hu-HU" sz="4000" smtClean="0">
                <a:latin typeface="Times New Roman" pitchFamily="18" charset="0"/>
              </a:rPr>
              <a:t>TELEPÜLÉSI ÖNKORMÁNYZAT I.</a:t>
            </a:r>
          </a:p>
        </p:txBody>
      </p:sp>
      <p:sp>
        <p:nvSpPr>
          <p:cNvPr id="16387" name="Rectangle 3"/>
          <p:cNvSpPr>
            <a:spLocks noGrp="1" noChangeArrowheads="1"/>
          </p:cNvSpPr>
          <p:nvPr>
            <p:ph type="body" idx="1"/>
          </p:nvPr>
        </p:nvSpPr>
        <p:spPr/>
        <p:txBody>
          <a:bodyPr/>
          <a:lstStyle/>
          <a:p>
            <a:pPr eaLnBrk="1" hangingPunct="1">
              <a:lnSpc>
                <a:spcPct val="90000"/>
              </a:lnSpc>
            </a:pPr>
            <a:r>
              <a:rPr lang="hu-HU" sz="2800" smtClean="0">
                <a:latin typeface="Times New Roman" pitchFamily="18" charset="0"/>
              </a:rPr>
              <a:t>családsegítés, ha polgármesteri hivatalt működtet vagy a közös önkormányzati hivatal székhelye a településen van, </a:t>
            </a:r>
          </a:p>
          <a:p>
            <a:pPr eaLnBrk="1" hangingPunct="1">
              <a:lnSpc>
                <a:spcPct val="90000"/>
              </a:lnSpc>
            </a:pPr>
            <a:r>
              <a:rPr lang="hu-HU" sz="2800" smtClean="0">
                <a:latin typeface="Times New Roman" pitchFamily="18" charset="0"/>
              </a:rPr>
              <a:t>étkeztetés</a:t>
            </a:r>
          </a:p>
          <a:p>
            <a:pPr eaLnBrk="1" hangingPunct="1">
              <a:lnSpc>
                <a:spcPct val="90000"/>
              </a:lnSpc>
            </a:pPr>
            <a:r>
              <a:rPr lang="hu-HU" sz="2800" smtClean="0">
                <a:latin typeface="Times New Roman" pitchFamily="18" charset="0"/>
              </a:rPr>
              <a:t>házi segítségnyújtás</a:t>
            </a:r>
          </a:p>
          <a:p>
            <a:pPr eaLnBrk="1" hangingPunct="1">
              <a:lnSpc>
                <a:spcPct val="90000"/>
              </a:lnSpc>
            </a:pPr>
            <a:r>
              <a:rPr lang="hu-HU" sz="2800" smtClean="0">
                <a:latin typeface="Times New Roman" pitchFamily="18" charset="0"/>
              </a:rPr>
              <a:t>állandó lakosainak számától függően a (2) bekezdés szerinti szociális szolgáltatások</a:t>
            </a:r>
          </a:p>
          <a:p>
            <a:pPr eaLnBrk="1" hangingPunct="1">
              <a:lnSpc>
                <a:spcPct val="90000"/>
              </a:lnSpc>
            </a:pPr>
            <a:r>
              <a:rPr lang="hu-HU" sz="2800" smtClean="0">
                <a:latin typeface="Times New Roman" pitchFamily="18" charset="0"/>
              </a:rPr>
              <a:t>ezen pontokban nem említett szociális szolgáltatásokhoz való hozzáférés </a:t>
            </a:r>
          </a:p>
          <a:p>
            <a:pPr eaLnBrk="1" hangingPunct="1">
              <a:lnSpc>
                <a:spcPct val="90000"/>
              </a:lnSpc>
              <a:buFontTx/>
              <a:buNone/>
            </a:pPr>
            <a:r>
              <a:rPr lang="hu-HU" sz="2800" smtClean="0">
                <a:latin typeface="Times New Roman" pitchFamily="18" charset="0"/>
              </a:rPr>
              <a:t>(Gyvt. 86. § (1) bekezdés a)-e) pontjai)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title"/>
          </p:nvPr>
        </p:nvSpPr>
        <p:spPr/>
        <p:txBody>
          <a:bodyPr/>
          <a:lstStyle/>
          <a:p>
            <a:pPr eaLnBrk="1" hangingPunct="1"/>
            <a:r>
              <a:rPr lang="hu-HU" smtClean="0">
                <a:latin typeface="Times New Roman" pitchFamily="18" charset="0"/>
              </a:rPr>
              <a:t>II.</a:t>
            </a:r>
          </a:p>
        </p:txBody>
      </p:sp>
      <p:sp>
        <p:nvSpPr>
          <p:cNvPr id="17411" name="Rectangle 8"/>
          <p:cNvSpPr>
            <a:spLocks noGrp="1" noChangeArrowheads="1"/>
          </p:cNvSpPr>
          <p:nvPr>
            <p:ph type="body" idx="1"/>
          </p:nvPr>
        </p:nvSpPr>
        <p:spPr/>
        <p:txBody>
          <a:bodyPr/>
          <a:lstStyle/>
          <a:p>
            <a:pPr eaLnBrk="1" hangingPunct="1">
              <a:lnSpc>
                <a:spcPct val="80000"/>
              </a:lnSpc>
              <a:buFontTx/>
              <a:buNone/>
            </a:pPr>
            <a:r>
              <a:rPr lang="hu-HU" sz="2800" smtClean="0">
                <a:latin typeface="Times New Roman" pitchFamily="18" charset="0"/>
              </a:rPr>
              <a:t>Az a települési önkormányzat, amelyiknek területén</a:t>
            </a:r>
            <a:endParaRPr lang="hu-HU" sz="2800" i="1" smtClean="0">
              <a:latin typeface="Times New Roman" pitchFamily="18" charset="0"/>
            </a:endParaRPr>
          </a:p>
          <a:p>
            <a:pPr eaLnBrk="1" hangingPunct="1">
              <a:lnSpc>
                <a:spcPct val="80000"/>
              </a:lnSpc>
            </a:pPr>
            <a:r>
              <a:rPr lang="hu-HU" sz="2800" smtClean="0">
                <a:latin typeface="Times New Roman" pitchFamily="18" charset="0"/>
              </a:rPr>
              <a:t>háromezer főnél több állandó lakos él, az alapszolgáltatást </a:t>
            </a:r>
            <a:r>
              <a:rPr lang="hu-HU" sz="2800" i="1" smtClean="0">
                <a:latin typeface="Times New Roman" pitchFamily="18" charset="0"/>
              </a:rPr>
              <a:t>(ez ténylegesen a családsegítés)</a:t>
            </a:r>
            <a:r>
              <a:rPr lang="hu-HU" sz="2800" smtClean="0">
                <a:latin typeface="Times New Roman" pitchFamily="18" charset="0"/>
              </a:rPr>
              <a:t> és idősek nappali ellátását,</a:t>
            </a:r>
            <a:endParaRPr lang="hu-HU" sz="2800" i="1" smtClean="0">
              <a:latin typeface="Times New Roman" pitchFamily="18" charset="0"/>
            </a:endParaRPr>
          </a:p>
          <a:p>
            <a:pPr eaLnBrk="1" hangingPunct="1">
              <a:lnSpc>
                <a:spcPct val="80000"/>
              </a:lnSpc>
            </a:pPr>
            <a:r>
              <a:rPr lang="hu-HU" sz="2800" smtClean="0">
                <a:latin typeface="Times New Roman" pitchFamily="18" charset="0"/>
              </a:rPr>
              <a:t>tízezer főnél több állandó lakos él, az Gyvt. 86. § (1) bek  </a:t>
            </a:r>
            <a:r>
              <a:rPr lang="hu-HU" sz="2800" i="1" smtClean="0">
                <a:latin typeface="Times New Roman" pitchFamily="18" charset="0"/>
              </a:rPr>
              <a:t>a)-b) </a:t>
            </a:r>
            <a:r>
              <a:rPr lang="hu-HU" sz="2800" smtClean="0">
                <a:latin typeface="Times New Roman" pitchFamily="18" charset="0"/>
              </a:rPr>
              <a:t>pont szerinti alapszolgáltatásokat és a </a:t>
            </a:r>
            <a:r>
              <a:rPr lang="hu-HU" sz="2800" i="1" smtClean="0">
                <a:latin typeface="Times New Roman" pitchFamily="18" charset="0"/>
              </a:rPr>
              <a:t>b) </a:t>
            </a:r>
            <a:r>
              <a:rPr lang="hu-HU" sz="2800" smtClean="0">
                <a:latin typeface="Times New Roman" pitchFamily="18" charset="0"/>
              </a:rPr>
              <a:t>pontban nem említett nappali ellátást,</a:t>
            </a:r>
            <a:endParaRPr lang="hu-HU" sz="2800" i="1" smtClean="0">
              <a:latin typeface="Times New Roman" pitchFamily="18" charset="0"/>
            </a:endParaRPr>
          </a:p>
          <a:p>
            <a:pPr eaLnBrk="1" hangingPunct="1">
              <a:lnSpc>
                <a:spcPct val="80000"/>
              </a:lnSpc>
            </a:pPr>
            <a:r>
              <a:rPr lang="hu-HU" sz="2800" smtClean="0">
                <a:latin typeface="Times New Roman" pitchFamily="18" charset="0"/>
              </a:rPr>
              <a:t>harmincezer főnél több állandó lakos él, az a Gyvt. 86. § (1) bek. </a:t>
            </a:r>
            <a:r>
              <a:rPr lang="hu-HU" sz="2800" i="1" smtClean="0">
                <a:latin typeface="Times New Roman" pitchFamily="18" charset="0"/>
              </a:rPr>
              <a:t>a)-c) </a:t>
            </a:r>
            <a:r>
              <a:rPr lang="hu-HU" sz="2800" smtClean="0">
                <a:latin typeface="Times New Roman" pitchFamily="18" charset="0"/>
              </a:rPr>
              <a:t>pont szerinti szociális szolgáltatásokat, időskorúak gondozóházát, éjjeli menedékhelyet, hajléktalan személyek átmeneti szállását    köteles biztosítani.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hu-HU" sz="2400" b="1" smtClean="0">
                <a:latin typeface="Times New Roman" pitchFamily="18" charset="0"/>
              </a:rPr>
              <a:t>AZ ÁLLAM A KORMÁNY RENDELETÉVEL KIJELÖLT SZERV ÚTJÁN KÖTELES GONDOSKODNI</a:t>
            </a:r>
          </a:p>
        </p:txBody>
      </p:sp>
      <p:sp>
        <p:nvSpPr>
          <p:cNvPr id="18435" name="Rectangle 3"/>
          <p:cNvSpPr>
            <a:spLocks noGrp="1" noChangeArrowheads="1"/>
          </p:cNvSpPr>
          <p:nvPr>
            <p:ph type="body" idx="1"/>
          </p:nvPr>
        </p:nvSpPr>
        <p:spPr/>
        <p:txBody>
          <a:bodyPr/>
          <a:lstStyle/>
          <a:p>
            <a:pPr eaLnBrk="1" hangingPunct="1">
              <a:lnSpc>
                <a:spcPct val="90000"/>
              </a:lnSpc>
            </a:pPr>
            <a:r>
              <a:rPr lang="hu-HU" sz="2400" i="1" smtClean="0">
                <a:latin typeface="Times New Roman" pitchFamily="18" charset="0"/>
              </a:rPr>
              <a:t>a) </a:t>
            </a:r>
            <a:r>
              <a:rPr lang="hu-HU" sz="2400" smtClean="0">
                <a:latin typeface="Times New Roman" pitchFamily="18" charset="0"/>
              </a:rPr>
              <a:t>a harmincezer főnél nagyobb állandó lakosságszámú településeken a fogyatékos személyek gondozóháza, a pszichiátriai betegek és szenvedélybetegek átmeneti otthona megszervezéséről és fenntartásáról,</a:t>
            </a:r>
            <a:endParaRPr lang="hu-HU" sz="2400" i="1" smtClean="0">
              <a:latin typeface="Times New Roman" pitchFamily="18" charset="0"/>
            </a:endParaRPr>
          </a:p>
          <a:p>
            <a:pPr eaLnBrk="1" hangingPunct="1">
              <a:lnSpc>
                <a:spcPct val="90000"/>
              </a:lnSpc>
            </a:pPr>
            <a:r>
              <a:rPr lang="hu-HU" sz="2400" i="1" smtClean="0">
                <a:latin typeface="Times New Roman" pitchFamily="18" charset="0"/>
              </a:rPr>
              <a:t>b) </a:t>
            </a:r>
            <a:r>
              <a:rPr lang="hu-HU" sz="2400" smtClean="0">
                <a:latin typeface="Times New Roman" pitchFamily="18" charset="0"/>
              </a:rPr>
              <a:t>a fővárosban a pszichiátriai betegek, a szenvedélybetegek, fogyatékos személyek szakosított ellátásának a megszervezéséről és fenntartásáról,</a:t>
            </a:r>
            <a:endParaRPr lang="hu-HU" sz="2400" i="1" smtClean="0">
              <a:latin typeface="Times New Roman" pitchFamily="18" charset="0"/>
            </a:endParaRPr>
          </a:p>
          <a:p>
            <a:pPr eaLnBrk="1" hangingPunct="1">
              <a:lnSpc>
                <a:spcPct val="90000"/>
              </a:lnSpc>
            </a:pPr>
            <a:r>
              <a:rPr lang="hu-HU" sz="2400" i="1" smtClean="0">
                <a:latin typeface="Times New Roman" pitchFamily="18" charset="0"/>
              </a:rPr>
              <a:t>c) </a:t>
            </a:r>
            <a:r>
              <a:rPr lang="hu-HU" sz="2400" smtClean="0">
                <a:latin typeface="Times New Roman" pitchFamily="18" charset="0"/>
              </a:rPr>
              <a:t>a megye területén a szakosított ellátások megszervezéséről és fenntartásáról, azzal, hogy a megyei jogú város területére is kiterjedően köteles gondoskodni azokról az ellátásokról, amelyek megszervezésére a megyei jogú város a 90. § (2) bekezdése alapján nem köteles (Gyvt. 88. § (1) bek.)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hu-HU" smtClean="0">
                <a:latin typeface="Times New Roman" pitchFamily="18" charset="0"/>
              </a:rPr>
              <a:t>FŐVÁROSI ÖNKORMÁNYZAT</a:t>
            </a:r>
          </a:p>
        </p:txBody>
      </p:sp>
      <p:sp>
        <p:nvSpPr>
          <p:cNvPr id="19459" name="Rectangle 3"/>
          <p:cNvSpPr>
            <a:spLocks noGrp="1" noChangeArrowheads="1"/>
          </p:cNvSpPr>
          <p:nvPr>
            <p:ph type="body" idx="1"/>
          </p:nvPr>
        </p:nvSpPr>
        <p:spPr/>
        <p:txBody>
          <a:bodyPr/>
          <a:lstStyle/>
          <a:p>
            <a:pPr eaLnBrk="1" hangingPunct="1">
              <a:lnSpc>
                <a:spcPct val="90000"/>
              </a:lnSpc>
              <a:buFontTx/>
              <a:buNone/>
            </a:pPr>
            <a:r>
              <a:rPr lang="hu-HU" sz="2800" smtClean="0">
                <a:latin typeface="Times New Roman" pitchFamily="18" charset="0"/>
              </a:rPr>
              <a:t>A fővárosi önkormányzat köteles gondoskodni</a:t>
            </a:r>
            <a:endParaRPr lang="hu-HU" sz="2800" i="1" smtClean="0">
              <a:latin typeface="Times New Roman" pitchFamily="18" charset="0"/>
            </a:endParaRPr>
          </a:p>
          <a:p>
            <a:pPr eaLnBrk="1" hangingPunct="1">
              <a:lnSpc>
                <a:spcPct val="90000"/>
              </a:lnSpc>
            </a:pPr>
            <a:r>
              <a:rPr lang="hu-HU" sz="2800" i="1" smtClean="0">
                <a:latin typeface="Times New Roman" pitchFamily="18" charset="0"/>
              </a:rPr>
              <a:t>a) </a:t>
            </a:r>
            <a:r>
              <a:rPr lang="hu-HU" sz="2800" smtClean="0">
                <a:latin typeface="Times New Roman" pitchFamily="18" charset="0"/>
              </a:rPr>
              <a:t>idősek otthonának, a hajléktalanok otthonának, a hajléktalan személyek rehabilitációs intézményének,</a:t>
            </a:r>
            <a:endParaRPr lang="hu-HU" sz="2800" i="1" smtClean="0">
              <a:latin typeface="Times New Roman" pitchFamily="18" charset="0"/>
            </a:endParaRPr>
          </a:p>
          <a:p>
            <a:pPr eaLnBrk="1" hangingPunct="1">
              <a:lnSpc>
                <a:spcPct val="90000"/>
              </a:lnSpc>
            </a:pPr>
            <a:r>
              <a:rPr lang="hu-HU" sz="2800" i="1" smtClean="0">
                <a:latin typeface="Times New Roman" pitchFamily="18" charset="0"/>
              </a:rPr>
              <a:t>b) </a:t>
            </a:r>
            <a:r>
              <a:rPr lang="hu-HU" sz="2800" smtClean="0">
                <a:latin typeface="Times New Roman" pitchFamily="18" charset="0"/>
              </a:rPr>
              <a:t>a fővárosban - ha a kerületi önkormányzattal másként nem állapodik meg - a hajléktalanok éjjeli menedékhelyének és átmeneti szállásának</a:t>
            </a:r>
          </a:p>
          <a:p>
            <a:pPr eaLnBrk="1" hangingPunct="1">
              <a:lnSpc>
                <a:spcPct val="90000"/>
              </a:lnSpc>
              <a:buFontTx/>
              <a:buNone/>
            </a:pPr>
            <a:r>
              <a:rPr lang="hu-HU" sz="2800" smtClean="0">
                <a:latin typeface="Times New Roman" pitchFamily="18" charset="0"/>
              </a:rPr>
              <a:t>   megszervezéséről és fenntartásáról.</a:t>
            </a:r>
          </a:p>
          <a:p>
            <a:pPr eaLnBrk="1" hangingPunct="1">
              <a:lnSpc>
                <a:spcPct val="90000"/>
              </a:lnSpc>
              <a:buFontTx/>
              <a:buNone/>
            </a:pPr>
            <a:r>
              <a:rPr lang="hu-HU" sz="2800" smtClean="0">
                <a:latin typeface="Times New Roman" pitchFamily="18" charset="0"/>
              </a:rPr>
              <a:t>A fővárosi önkormányzat által fenntartott szakosított ellátást nyújtó intézmények ellátási területe az egész fővárosra kiterjed.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395288" y="2565400"/>
            <a:ext cx="8229600" cy="1143000"/>
          </a:xfrm>
        </p:spPr>
        <p:txBody>
          <a:bodyPr/>
          <a:lstStyle/>
          <a:p>
            <a:pPr eaLnBrk="1" hangingPunct="1"/>
            <a:r>
              <a:rPr lang="hu-HU" sz="4000" smtClean="0">
                <a:latin typeface="Times New Roman" pitchFamily="18" charset="0"/>
              </a:rPr>
              <a:t>GYÁMÜGYI, GYERMEKVÉDELMI IGAZGATÁS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hu-HU" smtClean="0">
                <a:latin typeface="Times New Roman" pitchFamily="18" charset="0"/>
              </a:rPr>
              <a:t>VÁZLAT</a:t>
            </a:r>
          </a:p>
        </p:txBody>
      </p:sp>
      <p:sp>
        <p:nvSpPr>
          <p:cNvPr id="3075" name="Rectangle 3"/>
          <p:cNvSpPr>
            <a:spLocks noGrp="1" noChangeArrowheads="1"/>
          </p:cNvSpPr>
          <p:nvPr>
            <p:ph type="body" idx="1"/>
          </p:nvPr>
        </p:nvSpPr>
        <p:spPr>
          <a:xfrm>
            <a:off x="468313" y="1341438"/>
            <a:ext cx="8229600" cy="4668837"/>
          </a:xfrm>
        </p:spPr>
        <p:txBody>
          <a:bodyPr/>
          <a:lstStyle/>
          <a:p>
            <a:pPr eaLnBrk="1" hangingPunct="1">
              <a:lnSpc>
                <a:spcPct val="90000"/>
              </a:lnSpc>
            </a:pPr>
            <a:r>
              <a:rPr lang="hu-HU" sz="2800" smtClean="0">
                <a:latin typeface="Times New Roman" pitchFamily="18" charset="0"/>
              </a:rPr>
              <a:t>TÖRTÉNETI ELŐZMÉNYEK</a:t>
            </a:r>
          </a:p>
          <a:p>
            <a:pPr eaLnBrk="1" hangingPunct="1">
              <a:lnSpc>
                <a:spcPct val="90000"/>
              </a:lnSpc>
            </a:pPr>
            <a:r>
              <a:rPr lang="hu-HU" sz="2800" smtClean="0">
                <a:latin typeface="Times New Roman" pitchFamily="18" charset="0"/>
              </a:rPr>
              <a:t>ANYAGI JOGI, ELJÁRÁSJOGI SZABÁLYOK</a:t>
            </a:r>
          </a:p>
          <a:p>
            <a:pPr eaLnBrk="1" hangingPunct="1">
              <a:lnSpc>
                <a:spcPct val="90000"/>
              </a:lnSpc>
            </a:pPr>
            <a:r>
              <a:rPr lang="hu-HU" sz="2800" smtClean="0">
                <a:latin typeface="Times New Roman" pitchFamily="18" charset="0"/>
              </a:rPr>
              <a:t>A SZOCIÁLIS ÉS GYÁMÜGYI IGAZGATÁS INTÉZMÉNYRENDSZERE, FELÉPÍTÉSE</a:t>
            </a:r>
          </a:p>
          <a:p>
            <a:pPr eaLnBrk="1" hangingPunct="1">
              <a:lnSpc>
                <a:spcPct val="90000"/>
              </a:lnSpc>
            </a:pPr>
            <a:r>
              <a:rPr lang="hu-HU" sz="2800" smtClean="0">
                <a:latin typeface="Times New Roman" pitchFamily="18" charset="0"/>
              </a:rPr>
              <a:t>SZOCIÁLIS HATÓSÁGI ELJÁRÁSOK</a:t>
            </a:r>
          </a:p>
          <a:p>
            <a:pPr eaLnBrk="1" hangingPunct="1">
              <a:lnSpc>
                <a:spcPct val="90000"/>
              </a:lnSpc>
            </a:pPr>
            <a:r>
              <a:rPr lang="hu-HU" sz="2800" smtClean="0">
                <a:latin typeface="Times New Roman" pitchFamily="18" charset="0"/>
              </a:rPr>
              <a:t>SZOCIÁLIS INTÉZMÉNYRENDSZER</a:t>
            </a:r>
          </a:p>
          <a:p>
            <a:pPr eaLnBrk="1" hangingPunct="1">
              <a:lnSpc>
                <a:spcPct val="90000"/>
              </a:lnSpc>
            </a:pPr>
            <a:r>
              <a:rPr lang="hu-HU" sz="2800" smtClean="0">
                <a:latin typeface="Times New Roman" pitchFamily="18" charset="0"/>
              </a:rPr>
              <a:t>GYÁMÜGYI, GYERMEKVÉDELMI IGAZGATÁS</a:t>
            </a:r>
          </a:p>
          <a:p>
            <a:pPr eaLnBrk="1" hangingPunct="1">
              <a:lnSpc>
                <a:spcPct val="90000"/>
              </a:lnSpc>
            </a:pPr>
            <a:r>
              <a:rPr lang="hu-HU" sz="2800" smtClean="0">
                <a:latin typeface="Times New Roman" pitchFamily="18" charset="0"/>
              </a:rPr>
              <a:t>GYERMEKVÉDELMI INTÉZMÉNYEK</a:t>
            </a:r>
          </a:p>
          <a:p>
            <a:pPr eaLnBrk="1" hangingPunct="1">
              <a:lnSpc>
                <a:spcPct val="90000"/>
              </a:lnSpc>
            </a:pPr>
            <a:r>
              <a:rPr lang="hu-HU" sz="2800" smtClean="0">
                <a:latin typeface="Times New Roman" pitchFamily="18" charset="0"/>
              </a:rPr>
              <a:t>BŰNMEGELŐZÉS</a:t>
            </a:r>
          </a:p>
          <a:p>
            <a:pPr eaLnBrk="1" hangingPunct="1">
              <a:lnSpc>
                <a:spcPct val="90000"/>
              </a:lnSpc>
            </a:pPr>
            <a:r>
              <a:rPr lang="hu-HU" sz="2800" smtClean="0">
                <a:latin typeface="Times New Roman" pitchFamily="18" charset="0"/>
              </a:rPr>
              <a:t>EGYÉB TERÜLETEK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hu-HU" sz="4000" smtClean="0">
                <a:latin typeface="Times New Roman" pitchFamily="18" charset="0"/>
              </a:rPr>
              <a:t>GYERMEKI, SZÜLŐI JOGOK, KÖTELEZETTSÉGEK</a:t>
            </a:r>
          </a:p>
        </p:txBody>
      </p:sp>
      <p:sp>
        <p:nvSpPr>
          <p:cNvPr id="21507" name="Rectangle 3"/>
          <p:cNvSpPr>
            <a:spLocks noGrp="1" noChangeArrowheads="1"/>
          </p:cNvSpPr>
          <p:nvPr>
            <p:ph type="body" idx="1"/>
          </p:nvPr>
        </p:nvSpPr>
        <p:spPr/>
        <p:txBody>
          <a:bodyPr/>
          <a:lstStyle/>
          <a:p>
            <a:pPr eaLnBrk="1" hangingPunct="1"/>
            <a:r>
              <a:rPr lang="hu-HU" smtClean="0">
                <a:latin typeface="Times New Roman" pitchFamily="18" charset="0"/>
              </a:rPr>
              <a:t>GYVT. 6-13. §-AI</a:t>
            </a:r>
          </a:p>
          <a:p>
            <a:pPr eaLnBrk="1" hangingPunct="1"/>
            <a:endParaRPr lang="hu-HU" smtClean="0">
              <a:latin typeface="Times New Roman" pitchFamily="18" charset="0"/>
            </a:endParaRPr>
          </a:p>
          <a:p>
            <a:pPr eaLnBrk="1" hangingPunct="1">
              <a:buFontTx/>
              <a:buNone/>
            </a:pPr>
            <a:r>
              <a:rPr lang="hu-HU" smtClean="0">
                <a:latin typeface="Times New Roman" pitchFamily="18" charset="0"/>
              </a:rPr>
              <a:t>THE BEST INTEREST OF CHILDREN</a:t>
            </a:r>
          </a:p>
          <a:p>
            <a:pPr eaLnBrk="1" hangingPunct="1">
              <a:buFontTx/>
              <a:buNone/>
            </a:pPr>
            <a:r>
              <a:rPr lang="hu-HU" smtClean="0">
                <a:latin typeface="Times New Roman" pitchFamily="18" charset="0"/>
              </a:rPr>
              <a:t>(A GYERMEK LEGJOBB JOGA, KORÁBBI TÉVES FORDÍTÁS SZERINT A GYERMEK MINDENEK FELETT ÁLLÓ JOGA)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hu-HU" sz="4000" smtClean="0">
                <a:latin typeface="Times New Roman" pitchFamily="18" charset="0"/>
              </a:rPr>
              <a:t>PÉNZBELI ÉS TERMÉSZETBENI ELLÁTÁSOK</a:t>
            </a:r>
          </a:p>
        </p:txBody>
      </p:sp>
      <p:sp>
        <p:nvSpPr>
          <p:cNvPr id="22531" name="Rectangle 3"/>
          <p:cNvSpPr>
            <a:spLocks noGrp="1" noChangeArrowheads="1"/>
          </p:cNvSpPr>
          <p:nvPr>
            <p:ph type="body" idx="1"/>
          </p:nvPr>
        </p:nvSpPr>
        <p:spPr/>
        <p:txBody>
          <a:bodyPr/>
          <a:lstStyle/>
          <a:p>
            <a:pPr eaLnBrk="1" hangingPunct="1">
              <a:lnSpc>
                <a:spcPct val="90000"/>
              </a:lnSpc>
            </a:pPr>
            <a:r>
              <a:rPr lang="hu-HU" smtClean="0">
                <a:latin typeface="Times New Roman" pitchFamily="18" charset="0"/>
              </a:rPr>
              <a:t>a rendszeres gyermekvédelmi kedvezmény (jegyző)</a:t>
            </a:r>
          </a:p>
          <a:p>
            <a:pPr eaLnBrk="1" hangingPunct="1">
              <a:lnSpc>
                <a:spcPct val="90000"/>
              </a:lnSpc>
            </a:pPr>
            <a:r>
              <a:rPr lang="hu-HU" smtClean="0">
                <a:latin typeface="Times New Roman" pitchFamily="18" charset="0"/>
              </a:rPr>
              <a:t>gyermekétkeztetés (intézményi, ingyenes és kedvezményes intézményi, szünidei) (települési önkormányzat) </a:t>
            </a:r>
          </a:p>
          <a:p>
            <a:pPr eaLnBrk="1" hangingPunct="1">
              <a:lnSpc>
                <a:spcPct val="90000"/>
              </a:lnSpc>
              <a:buFontTx/>
              <a:buNone/>
            </a:pPr>
            <a:endParaRPr lang="hu-HU" smtClean="0">
              <a:latin typeface="Times New Roman" pitchFamily="18" charset="0"/>
            </a:endParaRPr>
          </a:p>
          <a:p>
            <a:pPr eaLnBrk="1" hangingPunct="1">
              <a:lnSpc>
                <a:spcPct val="90000"/>
              </a:lnSpc>
            </a:pPr>
            <a:r>
              <a:rPr lang="hu-HU" smtClean="0">
                <a:latin typeface="Times New Roman" pitchFamily="18" charset="0"/>
              </a:rPr>
              <a:t>a gyermektartásdíj megelőlegezése, és</a:t>
            </a:r>
          </a:p>
          <a:p>
            <a:pPr eaLnBrk="1" hangingPunct="1">
              <a:lnSpc>
                <a:spcPct val="90000"/>
              </a:lnSpc>
            </a:pPr>
            <a:r>
              <a:rPr lang="hu-HU" smtClean="0">
                <a:latin typeface="Times New Roman" pitchFamily="18" charset="0"/>
              </a:rPr>
              <a:t>az otthonteremtési támogatás (járási hivatal, mint gyámhatóság)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hu-HU" sz="4000" smtClean="0">
                <a:latin typeface="Times New Roman" pitchFamily="18" charset="0"/>
              </a:rPr>
              <a:t>GYERMEKJÓLÉTI ALAPELLÁTÁSOK</a:t>
            </a:r>
          </a:p>
        </p:txBody>
      </p:sp>
      <p:sp>
        <p:nvSpPr>
          <p:cNvPr id="23555" name="Rectangle 3"/>
          <p:cNvSpPr>
            <a:spLocks noGrp="1" noChangeArrowheads="1"/>
          </p:cNvSpPr>
          <p:nvPr>
            <p:ph type="body" idx="1"/>
          </p:nvPr>
        </p:nvSpPr>
        <p:spPr/>
        <p:txBody>
          <a:bodyPr/>
          <a:lstStyle/>
          <a:p>
            <a:pPr eaLnBrk="1" hangingPunct="1">
              <a:lnSpc>
                <a:spcPct val="80000"/>
              </a:lnSpc>
            </a:pPr>
            <a:r>
              <a:rPr lang="hu-HU" sz="1800" smtClean="0">
                <a:latin typeface="Times New Roman" pitchFamily="18" charset="0"/>
              </a:rPr>
              <a:t>a gyermekjóléti szolgáltatás,</a:t>
            </a:r>
          </a:p>
          <a:p>
            <a:pPr eaLnBrk="1" hangingPunct="1">
              <a:lnSpc>
                <a:spcPct val="80000"/>
              </a:lnSpc>
            </a:pPr>
            <a:r>
              <a:rPr lang="hu-HU" sz="1800" smtClean="0">
                <a:latin typeface="Times New Roman" pitchFamily="18" charset="0"/>
              </a:rPr>
              <a:t>Biztos Kezdet Gyerekház</a:t>
            </a:r>
          </a:p>
          <a:p>
            <a:pPr eaLnBrk="1" hangingPunct="1">
              <a:lnSpc>
                <a:spcPct val="80000"/>
              </a:lnSpc>
            </a:pPr>
            <a:r>
              <a:rPr lang="hu-HU" sz="1800" smtClean="0">
                <a:latin typeface="Times New Roman" pitchFamily="18" charset="0"/>
              </a:rPr>
              <a:t>család- és gyermekjóléti szolgálat</a:t>
            </a:r>
          </a:p>
          <a:p>
            <a:pPr eaLnBrk="1" hangingPunct="1">
              <a:lnSpc>
                <a:spcPct val="80000"/>
              </a:lnSpc>
            </a:pPr>
            <a:r>
              <a:rPr lang="hu-HU" sz="1800" smtClean="0">
                <a:latin typeface="Times New Roman" pitchFamily="18" charset="0"/>
              </a:rPr>
              <a:t>család- és gyermekjóléti központ</a:t>
            </a:r>
          </a:p>
          <a:p>
            <a:pPr eaLnBrk="1" hangingPunct="1">
              <a:lnSpc>
                <a:spcPct val="80000"/>
              </a:lnSpc>
            </a:pPr>
            <a:r>
              <a:rPr lang="hu-HU" smtClean="0">
                <a:latin typeface="Times New Roman" pitchFamily="18" charset="0"/>
              </a:rPr>
              <a:t>a gyermekek napközbeni ellátása, </a:t>
            </a:r>
          </a:p>
          <a:p>
            <a:pPr eaLnBrk="1" hangingPunct="1">
              <a:lnSpc>
                <a:spcPct val="80000"/>
              </a:lnSpc>
            </a:pPr>
            <a:r>
              <a:rPr lang="hu-HU" sz="1600" i="1" smtClean="0">
                <a:latin typeface="Times New Roman" pitchFamily="18" charset="0"/>
              </a:rPr>
              <a:t>a) </a:t>
            </a:r>
            <a:r>
              <a:rPr lang="hu-HU" sz="1600" smtClean="0">
                <a:latin typeface="Times New Roman" pitchFamily="18" charset="0"/>
              </a:rPr>
              <a:t>a bölcsőde, a hetes bölcsőde,</a:t>
            </a:r>
          </a:p>
          <a:p>
            <a:pPr eaLnBrk="1" hangingPunct="1">
              <a:lnSpc>
                <a:spcPct val="80000"/>
              </a:lnSpc>
            </a:pPr>
            <a:r>
              <a:rPr lang="hu-HU" sz="1600" i="1" smtClean="0">
                <a:latin typeface="Times New Roman" pitchFamily="18" charset="0"/>
              </a:rPr>
              <a:t>b) </a:t>
            </a:r>
            <a:r>
              <a:rPr lang="hu-HU" sz="1600" smtClean="0">
                <a:latin typeface="Times New Roman" pitchFamily="18" charset="0"/>
              </a:rPr>
              <a:t>a családi napközi (2016. december 31-ig),</a:t>
            </a:r>
          </a:p>
          <a:p>
            <a:pPr eaLnBrk="1" hangingPunct="1">
              <a:lnSpc>
                <a:spcPct val="80000"/>
              </a:lnSpc>
            </a:pPr>
            <a:r>
              <a:rPr lang="hu-HU" sz="1600" i="1" smtClean="0">
                <a:latin typeface="Times New Roman" pitchFamily="18" charset="0"/>
              </a:rPr>
              <a:t>c) </a:t>
            </a:r>
            <a:r>
              <a:rPr lang="hu-HU" sz="1600" smtClean="0">
                <a:latin typeface="Times New Roman" pitchFamily="18" charset="0"/>
              </a:rPr>
              <a:t>a családi gyermekfelügyelet,</a:t>
            </a:r>
          </a:p>
          <a:p>
            <a:pPr eaLnBrk="1" hangingPunct="1">
              <a:lnSpc>
                <a:spcPct val="80000"/>
              </a:lnSpc>
            </a:pPr>
            <a:r>
              <a:rPr lang="hu-HU" sz="1600" i="1" smtClean="0">
                <a:latin typeface="Times New Roman" pitchFamily="18" charset="0"/>
              </a:rPr>
              <a:t>d) </a:t>
            </a:r>
            <a:r>
              <a:rPr lang="hu-HU" sz="1600" smtClean="0">
                <a:latin typeface="Times New Roman" pitchFamily="18" charset="0"/>
              </a:rPr>
              <a:t>a házi gyermekfelügyelet,</a:t>
            </a:r>
          </a:p>
          <a:p>
            <a:pPr eaLnBrk="1" hangingPunct="1">
              <a:lnSpc>
                <a:spcPct val="80000"/>
              </a:lnSpc>
            </a:pPr>
            <a:r>
              <a:rPr lang="hu-HU" sz="1600" i="1" smtClean="0">
                <a:latin typeface="Times New Roman" pitchFamily="18" charset="0"/>
              </a:rPr>
              <a:t>e) </a:t>
            </a:r>
            <a:r>
              <a:rPr lang="hu-HU" sz="1600" smtClean="0">
                <a:latin typeface="Times New Roman" pitchFamily="18" charset="0"/>
              </a:rPr>
              <a:t>az alternatív napközbeni ellátás.</a:t>
            </a:r>
          </a:p>
          <a:p>
            <a:pPr algn="just" eaLnBrk="1" hangingPunct="1">
              <a:lnSpc>
                <a:spcPct val="80000"/>
              </a:lnSpc>
              <a:spcBef>
                <a:spcPct val="0"/>
              </a:spcBef>
            </a:pPr>
            <a:r>
              <a:rPr lang="hu-HU" smtClean="0">
                <a:latin typeface="Times New Roman" pitchFamily="18" charset="0"/>
              </a:rPr>
              <a:t>a gyermekek átmeneti gondozása</a:t>
            </a:r>
            <a:endParaRPr lang="hu-HU" sz="1600" smtClean="0">
              <a:latin typeface="Times New Roman" pitchFamily="18" charset="0"/>
            </a:endParaRPr>
          </a:p>
          <a:p>
            <a:pPr algn="just" eaLnBrk="1" hangingPunct="1">
              <a:lnSpc>
                <a:spcPct val="80000"/>
              </a:lnSpc>
              <a:spcBef>
                <a:spcPct val="0"/>
              </a:spcBef>
            </a:pPr>
            <a:r>
              <a:rPr lang="hu-HU" sz="1600" smtClean="0">
                <a:latin typeface="Times New Roman" pitchFamily="18" charset="0"/>
              </a:rPr>
              <a:t>befogadó szülők,</a:t>
            </a:r>
          </a:p>
          <a:p>
            <a:pPr algn="just" eaLnBrk="1" hangingPunct="1">
              <a:lnSpc>
                <a:spcPct val="80000"/>
              </a:lnSpc>
              <a:spcBef>
                <a:spcPct val="0"/>
              </a:spcBef>
            </a:pPr>
            <a:r>
              <a:rPr lang="hu-HU" sz="1600" smtClean="0">
                <a:latin typeface="Times New Roman" pitchFamily="18" charset="0"/>
              </a:rPr>
              <a:t>helyettes szülő,</a:t>
            </a:r>
          </a:p>
          <a:p>
            <a:pPr algn="just" eaLnBrk="1" hangingPunct="1">
              <a:lnSpc>
                <a:spcPct val="80000"/>
              </a:lnSpc>
              <a:spcBef>
                <a:spcPct val="0"/>
              </a:spcBef>
            </a:pPr>
            <a:r>
              <a:rPr lang="hu-HU" sz="1600" smtClean="0">
                <a:latin typeface="Times New Roman" pitchFamily="18" charset="0"/>
              </a:rPr>
              <a:t>gyermekek átmeneti otthona,</a:t>
            </a:r>
          </a:p>
          <a:p>
            <a:pPr algn="just" eaLnBrk="1" hangingPunct="1">
              <a:lnSpc>
                <a:spcPct val="80000"/>
              </a:lnSpc>
              <a:spcBef>
                <a:spcPct val="0"/>
              </a:spcBef>
            </a:pPr>
            <a:r>
              <a:rPr lang="hu-HU" sz="1600" smtClean="0">
                <a:latin typeface="Times New Roman" pitchFamily="18" charset="0"/>
              </a:rPr>
              <a:t>családok átmeneti otthona (krízisközpont, félutas-ház szolgáltatás, titkos menedékház).</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hu-HU" sz="4000" smtClean="0">
                <a:latin typeface="Times New Roman" pitchFamily="18" charset="0"/>
              </a:rPr>
              <a:t>GYERMEKVÉDELMI SZAKELLÁTÁSOK</a:t>
            </a:r>
          </a:p>
        </p:txBody>
      </p:sp>
      <p:sp>
        <p:nvSpPr>
          <p:cNvPr id="24579" name="Rectangle 3"/>
          <p:cNvSpPr>
            <a:spLocks noGrp="1" noChangeArrowheads="1"/>
          </p:cNvSpPr>
          <p:nvPr>
            <p:ph type="body" idx="1"/>
          </p:nvPr>
        </p:nvSpPr>
        <p:spPr/>
        <p:txBody>
          <a:bodyPr/>
          <a:lstStyle/>
          <a:p>
            <a:pPr eaLnBrk="1" hangingPunct="1">
              <a:lnSpc>
                <a:spcPct val="80000"/>
              </a:lnSpc>
            </a:pPr>
            <a:r>
              <a:rPr lang="hu-HU" sz="2400" smtClean="0">
                <a:latin typeface="Times New Roman" pitchFamily="18" charset="0"/>
              </a:rPr>
              <a:t>az otthont nyújtó ellátás, </a:t>
            </a:r>
          </a:p>
          <a:p>
            <a:pPr eaLnBrk="1" hangingPunct="1">
              <a:lnSpc>
                <a:spcPct val="80000"/>
              </a:lnSpc>
            </a:pPr>
            <a:r>
              <a:rPr lang="hu-HU" sz="1600" i="1" smtClean="0">
                <a:latin typeface="Times New Roman" pitchFamily="18" charset="0"/>
              </a:rPr>
              <a:t>a) </a:t>
            </a:r>
            <a:r>
              <a:rPr lang="hu-HU" sz="1600" smtClean="0">
                <a:latin typeface="Times New Roman" pitchFamily="18" charset="0"/>
              </a:rPr>
              <a:t>a nevelőszülő a működtető közreműködésével, vagy - ha ez nem lehetséges -</a:t>
            </a:r>
            <a:endParaRPr lang="hu-HU" sz="1600" i="1" smtClean="0">
              <a:latin typeface="Times New Roman" pitchFamily="18" charset="0"/>
            </a:endParaRPr>
          </a:p>
          <a:p>
            <a:pPr eaLnBrk="1" hangingPunct="1">
              <a:lnSpc>
                <a:spcPct val="80000"/>
              </a:lnSpc>
            </a:pPr>
            <a:r>
              <a:rPr lang="hu-HU" sz="1600" i="1" smtClean="0">
                <a:latin typeface="Times New Roman" pitchFamily="18" charset="0"/>
              </a:rPr>
              <a:t>b) </a:t>
            </a:r>
            <a:r>
              <a:rPr lang="hu-HU" sz="1600" smtClean="0">
                <a:latin typeface="Times New Roman" pitchFamily="18" charset="0"/>
              </a:rPr>
              <a:t>a gyermekotthon, vagy</a:t>
            </a:r>
            <a:endParaRPr lang="hu-HU" sz="1600" i="1" smtClean="0">
              <a:latin typeface="Times New Roman" pitchFamily="18" charset="0"/>
            </a:endParaRPr>
          </a:p>
          <a:p>
            <a:pPr eaLnBrk="1" hangingPunct="1">
              <a:lnSpc>
                <a:spcPct val="80000"/>
              </a:lnSpc>
            </a:pPr>
            <a:r>
              <a:rPr lang="hu-HU" sz="1600" i="1" smtClean="0">
                <a:latin typeface="Times New Roman" pitchFamily="18" charset="0"/>
              </a:rPr>
              <a:t>c) </a:t>
            </a:r>
            <a:r>
              <a:rPr lang="hu-HU" sz="1600" smtClean="0">
                <a:latin typeface="Times New Roman" pitchFamily="18" charset="0"/>
              </a:rPr>
              <a:t>az Szt. hatálya alá tartozó fogyatékosokat ápoló-gondozó bentlakásos intézmény, illetve fogyatékosok vagy pszichiátriai betegek lakóotthona (a továbbiakban: fogyatékosok vagy pszichiátriai betegek otthona) </a:t>
            </a:r>
          </a:p>
          <a:p>
            <a:pPr eaLnBrk="1" hangingPunct="1">
              <a:lnSpc>
                <a:spcPct val="80000"/>
              </a:lnSpc>
              <a:buFontTx/>
              <a:buNone/>
            </a:pPr>
            <a:r>
              <a:rPr lang="hu-HU" sz="1600" smtClean="0">
                <a:latin typeface="Times New Roman" pitchFamily="18" charset="0"/>
              </a:rPr>
              <a:t>        a területi gyermekvédelmi szakszolgálat támogatásával, különösen családgondozással, a gyermekvédelmi gyámság ellátásával.</a:t>
            </a:r>
          </a:p>
          <a:p>
            <a:pPr eaLnBrk="1" hangingPunct="1">
              <a:lnSpc>
                <a:spcPct val="80000"/>
              </a:lnSpc>
            </a:pPr>
            <a:r>
              <a:rPr lang="hu-HU" sz="2400" smtClean="0">
                <a:latin typeface="Times New Roman" pitchFamily="18" charset="0"/>
              </a:rPr>
              <a:t>az utógondozói ellátás,</a:t>
            </a:r>
          </a:p>
          <a:p>
            <a:pPr eaLnBrk="1" hangingPunct="1">
              <a:lnSpc>
                <a:spcPct val="80000"/>
              </a:lnSpc>
              <a:buFontTx/>
              <a:buNone/>
            </a:pPr>
            <a:r>
              <a:rPr lang="hu-HU" sz="1600" smtClean="0">
                <a:latin typeface="Times New Roman" pitchFamily="18" charset="0"/>
              </a:rPr>
              <a:t>(a nevelőszülő a működtető közreműködésével, a gyermekotthon, az utógondozó otthon vagy az általuk, illetve a területi gyermekvédelmi szakszolgálat által működtetett, lakhatást nyújtó külső férőhely, különösen albérlet vagy egyéb hely (a továbbiakban: külső férőhely) biztosítja).</a:t>
            </a:r>
          </a:p>
          <a:p>
            <a:pPr algn="just" eaLnBrk="1" hangingPunct="1">
              <a:lnSpc>
                <a:spcPct val="80000"/>
              </a:lnSpc>
              <a:spcBef>
                <a:spcPct val="0"/>
              </a:spcBef>
            </a:pPr>
            <a:endParaRPr lang="hu-HU" sz="1600" smtClean="0">
              <a:latin typeface="Times New Roman" pitchFamily="18" charset="0"/>
            </a:endParaRPr>
          </a:p>
          <a:p>
            <a:pPr eaLnBrk="1" hangingPunct="1">
              <a:lnSpc>
                <a:spcPct val="80000"/>
              </a:lnSpc>
            </a:pPr>
            <a:r>
              <a:rPr lang="hu-HU" sz="2400" smtClean="0">
                <a:latin typeface="Times New Roman" pitchFamily="18" charset="0"/>
              </a:rPr>
              <a:t>a területi gyermekvédelmi szakszolgáltatás.</a:t>
            </a:r>
          </a:p>
          <a:p>
            <a:pPr eaLnBrk="1" hangingPunct="1">
              <a:lnSpc>
                <a:spcPct val="80000"/>
              </a:lnSpc>
              <a:buFontTx/>
              <a:buNone/>
            </a:pPr>
            <a:endParaRPr lang="hu-HU" sz="2400" smtClean="0">
              <a:latin typeface="Times New Roman" pitchFamily="18" charset="0"/>
            </a:endParaRPr>
          </a:p>
          <a:p>
            <a:pPr eaLnBrk="1" hangingPunct="1">
              <a:lnSpc>
                <a:spcPct val="80000"/>
              </a:lnSpc>
            </a:pPr>
            <a:r>
              <a:rPr lang="hu-HU" sz="2400" smtClean="0">
                <a:latin typeface="Times New Roman" pitchFamily="18" charset="0"/>
              </a:rPr>
              <a:t>(Javítóintézeti nevelés és ellátás) (2015. 01. 01.-től)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23850" y="115888"/>
            <a:ext cx="8229600" cy="1143000"/>
          </a:xfrm>
        </p:spPr>
        <p:txBody>
          <a:bodyPr/>
          <a:lstStyle/>
          <a:p>
            <a:pPr eaLnBrk="1" hangingPunct="1"/>
            <a:r>
              <a:rPr lang="hu-HU" sz="3600" smtClean="0">
                <a:latin typeface="Times New Roman" pitchFamily="18" charset="0"/>
              </a:rPr>
              <a:t>TELEPÜLÉSI ÖNKORMÁNYZAT FELADATAI (GYVT. 94.§)</a:t>
            </a:r>
          </a:p>
        </p:txBody>
      </p:sp>
      <p:sp>
        <p:nvSpPr>
          <p:cNvPr id="25603" name="Rectangle 3"/>
          <p:cNvSpPr>
            <a:spLocks noGrp="1" noChangeArrowheads="1"/>
          </p:cNvSpPr>
          <p:nvPr>
            <p:ph type="body" idx="1"/>
          </p:nvPr>
        </p:nvSpPr>
        <p:spPr>
          <a:xfrm>
            <a:off x="323850" y="1412875"/>
            <a:ext cx="8229600" cy="4525963"/>
          </a:xfrm>
        </p:spPr>
        <p:txBody>
          <a:bodyPr/>
          <a:lstStyle/>
          <a:p>
            <a:pPr eaLnBrk="1" hangingPunct="1">
              <a:lnSpc>
                <a:spcPct val="80000"/>
              </a:lnSpc>
            </a:pPr>
            <a:r>
              <a:rPr lang="hu-HU" sz="1600" smtClean="0">
                <a:latin typeface="Times New Roman" pitchFamily="18" charset="0"/>
              </a:rPr>
              <a:t>(2) A települési önkormányzat az e törvényben foglaltak szerint, a (2a)-(4) bekezdésben meghatározottak figyelembevételével biztosítja a személyes gondoskodást nyújtó gyermekjóléti alapellátásokat, valamint, ha a (2a)-(4) bekezdés alapján nem köteles az ellátás biztosítására, szervezi és közvetíti a máshol igénybe vehető ellátásokhoz való hozzájutást.</a:t>
            </a:r>
          </a:p>
          <a:p>
            <a:pPr eaLnBrk="1" hangingPunct="1">
              <a:lnSpc>
                <a:spcPct val="80000"/>
              </a:lnSpc>
            </a:pPr>
            <a:r>
              <a:rPr lang="hu-HU" sz="1600" smtClean="0">
                <a:latin typeface="Times New Roman" pitchFamily="18" charset="0"/>
              </a:rPr>
              <a:t>(2a) Polgármesteri hivatalt működtető települési önkormányzat, a közös önkormányzati hivatal székhelye szerinti települési önkormányzat, a fővárosban a fővárosi kerületi önkormányzat, illetve a fővárosi önkormányzat által közvetlenül igazgatott terület tekintetében a fővárosi önkormányzat lakosságszámtól függetlenül köteles gyermekjóléti szolgálatot működtetni. A közös önkormányzati hivatal székhelye szerinti települési önkormányzat által működtetett gyermekjóléti szolgálat ellátási területe a közös önkormányzati hivatalhoz tartozó települések lakosságára terjed ki.</a:t>
            </a:r>
          </a:p>
          <a:p>
            <a:pPr eaLnBrk="1" hangingPunct="1">
              <a:lnSpc>
                <a:spcPct val="80000"/>
              </a:lnSpc>
            </a:pPr>
            <a:r>
              <a:rPr lang="hu-HU" sz="1600" smtClean="0">
                <a:latin typeface="Times New Roman" pitchFamily="18" charset="0"/>
              </a:rPr>
              <a:t>(3) Az a települési önkormányzat, fővárosban a kerületi önkormányzat, amelynek területén</a:t>
            </a:r>
            <a:endParaRPr lang="hu-HU" sz="1600" i="1" smtClean="0">
              <a:latin typeface="Times New Roman" pitchFamily="18" charset="0"/>
            </a:endParaRPr>
          </a:p>
          <a:p>
            <a:pPr eaLnBrk="1" hangingPunct="1">
              <a:lnSpc>
                <a:spcPct val="80000"/>
              </a:lnSpc>
            </a:pPr>
            <a:r>
              <a:rPr lang="hu-HU" sz="1600" i="1" smtClean="0">
                <a:latin typeface="Times New Roman" pitchFamily="18" charset="0"/>
              </a:rPr>
              <a:t>a) </a:t>
            </a:r>
            <a:r>
              <a:rPr lang="hu-HU" sz="1600" smtClean="0">
                <a:latin typeface="Times New Roman" pitchFamily="18" charset="0"/>
              </a:rPr>
              <a:t>tízezernél több állandó lakos él, bölcsődét,</a:t>
            </a:r>
            <a:endParaRPr lang="hu-HU" sz="1600" i="1" smtClean="0">
              <a:latin typeface="Times New Roman" pitchFamily="18" charset="0"/>
            </a:endParaRPr>
          </a:p>
          <a:p>
            <a:pPr eaLnBrk="1" hangingPunct="1">
              <a:lnSpc>
                <a:spcPct val="80000"/>
              </a:lnSpc>
            </a:pPr>
            <a:r>
              <a:rPr lang="hu-HU" sz="1600" i="1" smtClean="0">
                <a:latin typeface="Times New Roman" pitchFamily="18" charset="0"/>
              </a:rPr>
              <a:t>b) </a:t>
            </a:r>
            <a:r>
              <a:rPr lang="hu-HU" sz="1600" smtClean="0">
                <a:latin typeface="Times New Roman" pitchFamily="18" charset="0"/>
              </a:rPr>
              <a:t>húszezernél több állandó lakos él, az </a:t>
            </a:r>
            <a:r>
              <a:rPr lang="hu-HU" sz="1600" i="1" smtClean="0">
                <a:latin typeface="Times New Roman" pitchFamily="18" charset="0"/>
              </a:rPr>
              <a:t>a) </a:t>
            </a:r>
            <a:r>
              <a:rPr lang="hu-HU" sz="1600" smtClean="0">
                <a:latin typeface="Times New Roman" pitchFamily="18" charset="0"/>
              </a:rPr>
              <a:t>pontban meghatározottak mellett gyermekek átmeneti otthonát,</a:t>
            </a:r>
            <a:endParaRPr lang="hu-HU" sz="1600" i="1" smtClean="0">
              <a:latin typeface="Times New Roman" pitchFamily="18" charset="0"/>
            </a:endParaRPr>
          </a:p>
          <a:p>
            <a:pPr eaLnBrk="1" hangingPunct="1">
              <a:lnSpc>
                <a:spcPct val="80000"/>
              </a:lnSpc>
            </a:pPr>
            <a:r>
              <a:rPr lang="hu-HU" sz="1600" i="1" smtClean="0">
                <a:latin typeface="Times New Roman" pitchFamily="18" charset="0"/>
              </a:rPr>
              <a:t>c) </a:t>
            </a:r>
            <a:r>
              <a:rPr lang="hu-HU" sz="1600" smtClean="0">
                <a:latin typeface="Times New Roman" pitchFamily="18" charset="0"/>
              </a:rPr>
              <a:t>harmincezernél több állandó lakos él, az </a:t>
            </a:r>
            <a:r>
              <a:rPr lang="hu-HU" sz="1600" i="1" smtClean="0">
                <a:latin typeface="Times New Roman" pitchFamily="18" charset="0"/>
              </a:rPr>
              <a:t>a) </a:t>
            </a:r>
            <a:r>
              <a:rPr lang="hu-HU" sz="1600" smtClean="0">
                <a:latin typeface="Times New Roman" pitchFamily="18" charset="0"/>
              </a:rPr>
              <a:t>és </a:t>
            </a:r>
            <a:r>
              <a:rPr lang="hu-HU" sz="1600" i="1" smtClean="0">
                <a:latin typeface="Times New Roman" pitchFamily="18" charset="0"/>
              </a:rPr>
              <a:t>b) </a:t>
            </a:r>
            <a:r>
              <a:rPr lang="hu-HU" sz="1600" smtClean="0">
                <a:latin typeface="Times New Roman" pitchFamily="18" charset="0"/>
              </a:rPr>
              <a:t>pontokban meghatározottak mellett családok átmeneti otthonát köteles működtetni.</a:t>
            </a:r>
          </a:p>
          <a:p>
            <a:pPr eaLnBrk="1" hangingPunct="1">
              <a:lnSpc>
                <a:spcPct val="80000"/>
              </a:lnSpc>
            </a:pPr>
            <a:r>
              <a:rPr lang="hu-HU" sz="1600" smtClean="0">
                <a:latin typeface="Times New Roman" pitchFamily="18" charset="0"/>
              </a:rPr>
              <a:t>(4) A járásszékhely település, a fővárosban a fővárosi kerületi önkormányzat és a megyei jogú város lakosságszámtól függetlenül köteles gyermekjóléti központot működtetni. A járásszékhely településen működő gyermekjóléti központ ellátási területe a járás lakosságára terjed ki.</a:t>
            </a:r>
          </a:p>
          <a:p>
            <a:pPr>
              <a:lnSpc>
                <a:spcPct val="80000"/>
              </a:lnSpc>
            </a:pPr>
            <a:r>
              <a:rPr lang="hu-HU" sz="1600" smtClean="0">
                <a:latin typeface="Times New Roman" pitchFamily="18" charset="0"/>
              </a:rPr>
              <a:t>94/A. §</a:t>
            </a:r>
            <a:r>
              <a:rPr lang="hu-HU" sz="1600" b="1" smtClean="0">
                <a:latin typeface="Times New Roman" pitchFamily="18" charset="0"/>
              </a:rPr>
              <a:t> </a:t>
            </a:r>
            <a:r>
              <a:rPr lang="hu-HU" sz="1600" smtClean="0">
                <a:latin typeface="Times New Roman" pitchFamily="18" charset="0"/>
              </a:rPr>
              <a:t>A települési önkormányzatok a személyes gondoskodás keretébe tartozó gyermekjóléti alapellátásokat, különösen a bölcsőde, a gyermekek átmeneti otthona, a családok átmeneti otthona és a gyermekjóléti központ működtetését társulás útján is biztosíthatják.</a:t>
            </a:r>
          </a:p>
          <a:p>
            <a:pPr>
              <a:lnSpc>
                <a:spcPct val="80000"/>
              </a:lnSpc>
              <a:buFontTx/>
              <a:buNone/>
            </a:pPr>
            <a:r>
              <a:rPr lang="hu-HU" sz="1600" smtClean="0"/>
              <a:t/>
            </a:r>
            <a:br>
              <a:rPr lang="hu-HU" sz="1600" smtClean="0"/>
            </a:br>
            <a:endParaRPr lang="hu-HU" sz="1600" smtClean="0">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hu-HU" smtClean="0">
                <a:latin typeface="Times New Roman" pitchFamily="18" charset="0"/>
              </a:rPr>
              <a:t>AZ ÁLLAM FELADATAI</a:t>
            </a:r>
          </a:p>
        </p:txBody>
      </p:sp>
      <p:sp>
        <p:nvSpPr>
          <p:cNvPr id="26627" name="Rectangle 3"/>
          <p:cNvSpPr>
            <a:spLocks noGrp="1" noChangeArrowheads="1"/>
          </p:cNvSpPr>
          <p:nvPr>
            <p:ph type="body" idx="1"/>
          </p:nvPr>
        </p:nvSpPr>
        <p:spPr/>
        <p:txBody>
          <a:bodyPr/>
          <a:lstStyle/>
          <a:p>
            <a:pPr eaLnBrk="1" hangingPunct="1"/>
            <a:r>
              <a:rPr lang="hu-HU" smtClean="0">
                <a:latin typeface="Times New Roman" pitchFamily="18" charset="0"/>
              </a:rPr>
              <a:t>Az állam fenntartói feladatainak ellátására a Kormány rendeletében kijelölt szerv az e törvényben foglaltak szerint biztosítja az otthont nyújtó ellátást, az utógondozói ellátást és a területi gyermekvédelmi szakszolgáltatást.</a:t>
            </a:r>
          </a:p>
          <a:p>
            <a:pPr eaLnBrk="1" hangingPunct="1">
              <a:buFontTx/>
              <a:buNone/>
            </a:pPr>
            <a:r>
              <a:rPr lang="hu-HU" smtClean="0">
                <a:latin typeface="Times New Roman" pitchFamily="18" charset="0"/>
              </a:rPr>
              <a:t>(MIK, KLIK, SZGYF)</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hu-HU" sz="3600" smtClean="0">
                <a:latin typeface="Times New Roman" pitchFamily="18" charset="0"/>
              </a:rPr>
              <a:t>SZOLGÁLTATÓI NYILVÁNTARTÁSBA BEJEGYZÉS, ELLENŐRZÉS</a:t>
            </a:r>
          </a:p>
        </p:txBody>
      </p:sp>
      <p:sp>
        <p:nvSpPr>
          <p:cNvPr id="27651" name="Rectangle 3"/>
          <p:cNvSpPr>
            <a:spLocks noGrp="1" noChangeArrowheads="1"/>
          </p:cNvSpPr>
          <p:nvPr>
            <p:ph type="body" idx="1"/>
          </p:nvPr>
        </p:nvSpPr>
        <p:spPr/>
        <p:txBody>
          <a:bodyPr/>
          <a:lstStyle/>
          <a:p>
            <a:pPr eaLnBrk="1" hangingPunct="1">
              <a:lnSpc>
                <a:spcPct val="80000"/>
              </a:lnSpc>
              <a:buFontTx/>
              <a:buNone/>
            </a:pPr>
            <a:r>
              <a:rPr lang="hu-HU" sz="2400" smtClean="0">
                <a:latin typeface="Times New Roman" pitchFamily="18" charset="0"/>
              </a:rPr>
              <a:t>Szabályait a 369/2013. (X. 24.) Korm. rendelet (új Sznyr.) tartalmazza</a:t>
            </a:r>
          </a:p>
          <a:p>
            <a:pPr eaLnBrk="1" hangingPunct="1">
              <a:lnSpc>
                <a:spcPct val="80000"/>
              </a:lnSpc>
              <a:buFontTx/>
              <a:buNone/>
            </a:pPr>
            <a:endParaRPr lang="hu-HU" sz="2400" smtClean="0">
              <a:latin typeface="Times New Roman" pitchFamily="18" charset="0"/>
            </a:endParaRPr>
          </a:p>
          <a:p>
            <a:pPr eaLnBrk="1" hangingPunct="1">
              <a:lnSpc>
                <a:spcPct val="80000"/>
              </a:lnSpc>
              <a:buFontTx/>
              <a:buNone/>
            </a:pPr>
            <a:r>
              <a:rPr lang="hu-HU" sz="1800" smtClean="0">
                <a:latin typeface="Times New Roman" pitchFamily="18" charset="0"/>
              </a:rPr>
              <a:t>A Kormány az Szt. és a Gyvt. alkalmazása során működést engedélyező szervnek</a:t>
            </a:r>
            <a:endParaRPr lang="hu-HU" sz="1800" i="1" smtClean="0">
              <a:latin typeface="Times New Roman" pitchFamily="18" charset="0"/>
            </a:endParaRPr>
          </a:p>
          <a:p>
            <a:pPr eaLnBrk="1" hangingPunct="1">
              <a:lnSpc>
                <a:spcPct val="80000"/>
              </a:lnSpc>
              <a:buFontTx/>
              <a:buNone/>
            </a:pPr>
            <a:r>
              <a:rPr lang="hu-HU" sz="1800" i="1" smtClean="0">
                <a:latin typeface="Times New Roman" pitchFamily="18" charset="0"/>
              </a:rPr>
              <a:t>a) </a:t>
            </a:r>
            <a:r>
              <a:rPr lang="hu-HU" sz="1800" smtClean="0">
                <a:latin typeface="Times New Roman" pitchFamily="18" charset="0"/>
              </a:rPr>
              <a:t>a fővárosi, megyei kormányhivatalt, valamint</a:t>
            </a:r>
            <a:endParaRPr lang="hu-HU" sz="1800" i="1" smtClean="0">
              <a:latin typeface="Times New Roman" pitchFamily="18" charset="0"/>
            </a:endParaRPr>
          </a:p>
          <a:p>
            <a:pPr eaLnBrk="1" hangingPunct="1">
              <a:lnSpc>
                <a:spcPct val="80000"/>
              </a:lnSpc>
              <a:buFontTx/>
              <a:buNone/>
            </a:pPr>
            <a:r>
              <a:rPr lang="hu-HU" sz="1800" i="1" smtClean="0">
                <a:latin typeface="Times New Roman" pitchFamily="18" charset="0"/>
              </a:rPr>
              <a:t>b) </a:t>
            </a:r>
            <a:r>
              <a:rPr lang="hu-HU" sz="1800" smtClean="0">
                <a:latin typeface="Times New Roman" pitchFamily="18" charset="0"/>
              </a:rPr>
              <a:t>a Nemzeti Rehabilitációs és Szociális Hivatalt jelölte ki.</a:t>
            </a:r>
          </a:p>
          <a:p>
            <a:pPr eaLnBrk="1" hangingPunct="1">
              <a:lnSpc>
                <a:spcPct val="80000"/>
              </a:lnSpc>
              <a:buFontTx/>
              <a:buNone/>
            </a:pPr>
            <a:r>
              <a:rPr lang="hu-HU" sz="1800" smtClean="0">
                <a:latin typeface="Times New Roman" pitchFamily="18" charset="0"/>
              </a:rPr>
              <a:t>A Kormány szociális hatóságnak az Szt. 90/A. §-ának alkalmazása során a helyi önkormányzat, a társulás, illetve a Főigazgatóság fenntartói feladatokat ellátó megyei, fővárosi kirendeltségének (a továbbiakban: megyei kirendeltség) székhelye szerint illetékes fővárosi, megyei kormányhivatalt, a Szociális és Gyermekvédelmi Főigazgatóságról szóló 316/2012. (XI. 13.) Korm. rendelet 1. melléklete szerinti intézmény esetén a Fővárosi Kormányhivatalt</a:t>
            </a:r>
            <a:r>
              <a:rPr lang="hu-HU" sz="1800" smtClean="0">
                <a:solidFill>
                  <a:schemeClr val="hlink"/>
                </a:solidFill>
                <a:latin typeface="Times New Roman" pitchFamily="18" charset="0"/>
              </a:rPr>
              <a:t> </a:t>
            </a:r>
            <a:r>
              <a:rPr lang="hu-HU" sz="1800" smtClean="0">
                <a:latin typeface="Times New Roman" pitchFamily="18" charset="0"/>
              </a:rPr>
              <a:t>jelöli ki.</a:t>
            </a:r>
          </a:p>
          <a:p>
            <a:pPr eaLnBrk="1" hangingPunct="1">
              <a:lnSpc>
                <a:spcPct val="80000"/>
              </a:lnSpc>
              <a:buFontTx/>
              <a:buNone/>
            </a:pPr>
            <a:r>
              <a:rPr lang="hu-HU" sz="1800" smtClean="0">
                <a:latin typeface="Times New Roman" pitchFamily="18" charset="0"/>
              </a:rPr>
              <a:t>A Kormány a szolgáltatások esetében a szolgáltatási tevékenység megkezdésének és folytatásának általános szabályairól szóló törvény szerinti, szolgáltatás felügyeletét ellátó hatóságként - az e rendelet szerinti ellenőrzésre meghatározott hatáskörrel és illetékességgel - a működést engedélyező szerveket jelöli ki.</a:t>
            </a:r>
          </a:p>
          <a:p>
            <a:pPr eaLnBrk="1" hangingPunct="1">
              <a:lnSpc>
                <a:spcPct val="80000"/>
              </a:lnSpc>
              <a:buFontTx/>
              <a:buNone/>
            </a:pPr>
            <a:endParaRPr lang="hu-HU" sz="1800" smtClean="0">
              <a:latin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hu-HU" smtClean="0">
                <a:latin typeface="Times New Roman" pitchFamily="18" charset="0"/>
              </a:rPr>
              <a:t>HATÓSÁGI INTÉZKEDÉSEK</a:t>
            </a:r>
          </a:p>
        </p:txBody>
      </p:sp>
      <p:sp>
        <p:nvSpPr>
          <p:cNvPr id="28675" name="Rectangle 3"/>
          <p:cNvSpPr>
            <a:spLocks noGrp="1" noChangeArrowheads="1"/>
          </p:cNvSpPr>
          <p:nvPr>
            <p:ph type="body" idx="1"/>
          </p:nvPr>
        </p:nvSpPr>
        <p:spPr/>
        <p:txBody>
          <a:bodyPr/>
          <a:lstStyle/>
          <a:p>
            <a:pPr eaLnBrk="1" hangingPunct="1">
              <a:lnSpc>
                <a:spcPct val="80000"/>
              </a:lnSpc>
            </a:pPr>
            <a:r>
              <a:rPr lang="hu-HU" sz="2000" smtClean="0">
                <a:latin typeface="Times New Roman" pitchFamily="18" charset="0"/>
              </a:rPr>
              <a:t>a hátrányos és halmozottan hátrányos helyzet fennállásának megállapítása,</a:t>
            </a:r>
          </a:p>
          <a:p>
            <a:pPr eaLnBrk="1" hangingPunct="1">
              <a:lnSpc>
                <a:spcPct val="80000"/>
              </a:lnSpc>
            </a:pPr>
            <a:r>
              <a:rPr lang="hu-HU" sz="2000" smtClean="0">
                <a:latin typeface="Times New Roman" pitchFamily="18" charset="0"/>
              </a:rPr>
              <a:t>a védelembe vétel,</a:t>
            </a:r>
          </a:p>
          <a:p>
            <a:pPr eaLnBrk="1" hangingPunct="1">
              <a:lnSpc>
                <a:spcPct val="80000"/>
              </a:lnSpc>
            </a:pPr>
            <a:r>
              <a:rPr lang="hu-HU" sz="2000" smtClean="0">
                <a:latin typeface="Times New Roman" pitchFamily="18" charset="0"/>
              </a:rPr>
              <a:t>megelőző pártfogás</a:t>
            </a:r>
          </a:p>
          <a:p>
            <a:pPr eaLnBrk="1" hangingPunct="1">
              <a:lnSpc>
                <a:spcPct val="80000"/>
              </a:lnSpc>
            </a:pPr>
            <a:r>
              <a:rPr lang="hu-HU" sz="2000" smtClean="0">
                <a:latin typeface="Times New Roman" pitchFamily="18" charset="0"/>
              </a:rPr>
              <a:t>a családbafogadás,</a:t>
            </a:r>
          </a:p>
          <a:p>
            <a:pPr eaLnBrk="1" hangingPunct="1">
              <a:lnSpc>
                <a:spcPct val="80000"/>
              </a:lnSpc>
            </a:pPr>
            <a:r>
              <a:rPr lang="hu-HU" sz="2000" smtClean="0">
                <a:latin typeface="Times New Roman" pitchFamily="18" charset="0"/>
              </a:rPr>
              <a:t>az ideiglenes hatályú elhelyezés,</a:t>
            </a:r>
          </a:p>
          <a:p>
            <a:pPr eaLnBrk="1" hangingPunct="1">
              <a:lnSpc>
                <a:spcPct val="80000"/>
              </a:lnSpc>
            </a:pPr>
            <a:r>
              <a:rPr lang="hu-HU" sz="2000" smtClean="0">
                <a:latin typeface="Times New Roman" pitchFamily="18" charset="0"/>
              </a:rPr>
              <a:t>a nevelésbe vétel (12 éves kor alatt – jogszabály eltérő rendelkezése hiányában minden esetben, 12 év felett lehetőleg nevelőszülőnél történő elhelyezéssel),</a:t>
            </a:r>
          </a:p>
          <a:p>
            <a:pPr eaLnBrk="1" hangingPunct="1">
              <a:lnSpc>
                <a:spcPct val="80000"/>
              </a:lnSpc>
            </a:pPr>
            <a:r>
              <a:rPr lang="hu-HU" sz="2000" smtClean="0">
                <a:latin typeface="Times New Roman" pitchFamily="18" charset="0"/>
              </a:rPr>
              <a:t>(örökbefogadás – közhasznú szervezetek is közreműködhetnek)</a:t>
            </a:r>
          </a:p>
          <a:p>
            <a:pPr eaLnBrk="1" hangingPunct="1">
              <a:lnSpc>
                <a:spcPct val="80000"/>
              </a:lnSpc>
            </a:pPr>
            <a:r>
              <a:rPr lang="hu-HU" sz="2000" smtClean="0">
                <a:latin typeface="Times New Roman" pitchFamily="18" charset="0"/>
              </a:rPr>
              <a:t>(gyermekvédelmi gyám)</a:t>
            </a:r>
          </a:p>
          <a:p>
            <a:pPr eaLnBrk="1" hangingPunct="1">
              <a:lnSpc>
                <a:spcPct val="80000"/>
              </a:lnSpc>
            </a:pPr>
            <a:r>
              <a:rPr lang="hu-HU" sz="2000" smtClean="0">
                <a:latin typeface="Times New Roman" pitchFamily="18" charset="0"/>
              </a:rPr>
              <a:t>a nevelési felügyelet elrendelése (személyi szabadság korlátozása),</a:t>
            </a:r>
          </a:p>
          <a:p>
            <a:pPr eaLnBrk="1" hangingPunct="1">
              <a:lnSpc>
                <a:spcPct val="80000"/>
              </a:lnSpc>
            </a:pPr>
            <a:r>
              <a:rPr lang="hu-HU" sz="2000" smtClean="0">
                <a:latin typeface="Times New Roman" pitchFamily="18" charset="0"/>
              </a:rPr>
              <a:t>az utógondozás elrendelése,</a:t>
            </a:r>
          </a:p>
          <a:p>
            <a:pPr eaLnBrk="1" hangingPunct="1">
              <a:lnSpc>
                <a:spcPct val="80000"/>
              </a:lnSpc>
            </a:pPr>
            <a:r>
              <a:rPr lang="hu-HU" sz="2000" smtClean="0">
                <a:latin typeface="Times New Roman" pitchFamily="18" charset="0"/>
              </a:rPr>
              <a:t>az utógondozói ellátás elrendelése.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5386387"/>
          </a:xfrm>
        </p:spPr>
        <p:txBody>
          <a:bodyPr/>
          <a:lstStyle/>
          <a:p>
            <a:pPr eaLnBrk="1" hangingPunct="1"/>
            <a:r>
              <a:rPr lang="hu-HU" smtClean="0">
                <a:latin typeface="Times New Roman" pitchFamily="18" charset="0"/>
              </a:rPr>
              <a:t>ELJÁRÓ GYÁMHATÓSÁGOK, HATÁSKÖR, ILLETÉKESSÉG</a:t>
            </a:r>
            <a:r>
              <a:rPr lang="hu-HU" smtClean="0"/>
              <a:t/>
            </a:r>
            <a:br>
              <a:rPr lang="hu-HU" smtClean="0"/>
            </a:br>
            <a:r>
              <a:rPr lang="hu-HU" smtClean="0">
                <a:latin typeface="Times New Roman" pitchFamily="18" charset="0"/>
              </a:rPr>
              <a:t/>
            </a:r>
            <a:br>
              <a:rPr lang="hu-HU" smtClean="0">
                <a:latin typeface="Times New Roman" pitchFamily="18" charset="0"/>
              </a:rPr>
            </a:br>
            <a:r>
              <a:rPr lang="hu-HU" smtClean="0">
                <a:latin typeface="Times New Roman" pitchFamily="18" charset="0"/>
              </a:rPr>
              <a:t>331/2006. (XII. 23.) KORM. RENDELET (GYÁR.)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hu-HU" smtClean="0">
                <a:latin typeface="Times New Roman" pitchFamily="18" charset="0"/>
              </a:rPr>
              <a:t>JEGYZŐ</a:t>
            </a:r>
          </a:p>
        </p:txBody>
      </p:sp>
      <p:sp>
        <p:nvSpPr>
          <p:cNvPr id="30723" name="Rectangle 3"/>
          <p:cNvSpPr>
            <a:spLocks noGrp="1" noChangeArrowheads="1"/>
          </p:cNvSpPr>
          <p:nvPr>
            <p:ph type="body" idx="1"/>
          </p:nvPr>
        </p:nvSpPr>
        <p:spPr/>
        <p:txBody>
          <a:bodyPr/>
          <a:lstStyle/>
          <a:p>
            <a:pPr eaLnBrk="1" hangingPunct="1">
              <a:lnSpc>
                <a:spcPct val="80000"/>
              </a:lnSpc>
              <a:buFontTx/>
              <a:buNone/>
            </a:pPr>
            <a:r>
              <a:rPr lang="hu-HU" sz="2400" smtClean="0">
                <a:latin typeface="Times New Roman" pitchFamily="18" charset="0"/>
              </a:rPr>
              <a:t>A települési önkormányzat jegyzője:</a:t>
            </a:r>
          </a:p>
          <a:p>
            <a:pPr eaLnBrk="1" hangingPunct="1">
              <a:lnSpc>
                <a:spcPct val="80000"/>
              </a:lnSpc>
            </a:pPr>
            <a:r>
              <a:rPr lang="hu-HU" sz="2400" smtClean="0">
                <a:latin typeface="Times New Roman" pitchFamily="18" charset="0"/>
              </a:rPr>
              <a:t>a gyámhatósági ügyekben megkeresésre környezettanulmányt készít,</a:t>
            </a:r>
          </a:p>
          <a:p>
            <a:pPr eaLnBrk="1" hangingPunct="1">
              <a:lnSpc>
                <a:spcPct val="80000"/>
              </a:lnSpc>
            </a:pPr>
            <a:r>
              <a:rPr lang="hu-HU" sz="2400" smtClean="0">
                <a:latin typeface="Times New Roman" pitchFamily="18" charset="0"/>
              </a:rPr>
              <a:t>megállapítja a gyermek rendszeres gyermekvédelmi kedvezményre való jogosultságát,</a:t>
            </a:r>
          </a:p>
          <a:p>
            <a:pPr eaLnBrk="1" hangingPunct="1">
              <a:lnSpc>
                <a:spcPct val="80000"/>
              </a:lnSpc>
            </a:pPr>
            <a:r>
              <a:rPr lang="hu-HU" sz="2400" smtClean="0">
                <a:latin typeface="Times New Roman" pitchFamily="18" charset="0"/>
              </a:rPr>
              <a:t>megállapítja a rendszeres gyermekvédelmi kedvezményre jogosult gyermek, nagykorúvá vált gyermek hátrányos és halmozottan hátrányos helyzetének fennállását,</a:t>
            </a:r>
          </a:p>
          <a:p>
            <a:pPr eaLnBrk="1" hangingPunct="1">
              <a:lnSpc>
                <a:spcPct val="80000"/>
              </a:lnSpc>
            </a:pPr>
            <a:r>
              <a:rPr lang="hu-HU" sz="2400" smtClean="0">
                <a:latin typeface="Times New Roman" pitchFamily="18" charset="0"/>
              </a:rPr>
              <a:t>ellátja a törvényben vagy kormányrendeletben hatáskörébe utalt egyéb gyermekvédelmi és gyámügyi feladatokat.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4"/>
          <p:cNvSpPr>
            <a:spLocks noGrp="1" noChangeArrowheads="1"/>
          </p:cNvSpPr>
          <p:nvPr>
            <p:ph type="title"/>
          </p:nvPr>
        </p:nvSpPr>
        <p:spPr/>
        <p:txBody>
          <a:bodyPr/>
          <a:lstStyle/>
          <a:p>
            <a:pPr eaLnBrk="1" hangingPunct="1"/>
            <a:r>
              <a:rPr lang="hu-HU" smtClean="0">
                <a:latin typeface="Times New Roman" pitchFamily="18" charset="0"/>
              </a:rPr>
              <a:t>Történeti előzmények</a:t>
            </a:r>
          </a:p>
        </p:txBody>
      </p:sp>
      <p:sp>
        <p:nvSpPr>
          <p:cNvPr id="4099" name="Rectangle 16"/>
          <p:cNvSpPr>
            <a:spLocks noGrp="1" noChangeArrowheads="1"/>
          </p:cNvSpPr>
          <p:nvPr>
            <p:ph type="body" sz="half" idx="1"/>
          </p:nvPr>
        </p:nvSpPr>
        <p:spPr/>
        <p:txBody>
          <a:bodyPr/>
          <a:lstStyle/>
          <a:p>
            <a:pPr eaLnBrk="1" hangingPunct="1"/>
            <a:r>
              <a:rPr lang="hu-HU" smtClean="0">
                <a:latin typeface="Times New Roman" pitchFamily="18" charset="0"/>
              </a:rPr>
              <a:t>Szociális igazgatás</a:t>
            </a:r>
          </a:p>
          <a:p>
            <a:pPr eaLnBrk="1" hangingPunct="1"/>
            <a:r>
              <a:rPr lang="hu-HU" sz="1400" b="1" smtClean="0">
                <a:latin typeface="Times New Roman" pitchFamily="18" charset="0"/>
              </a:rPr>
              <a:t>Rendszerváltás előtt: Korm. rendeletek, MT. rendeletek, miniszteri rendeletek</a:t>
            </a:r>
          </a:p>
          <a:p>
            <a:pPr eaLnBrk="1" hangingPunct="1"/>
            <a:r>
              <a:rPr lang="hu-HU" sz="1400" b="1" smtClean="0">
                <a:latin typeface="Times New Roman" pitchFamily="18" charset="0"/>
              </a:rPr>
              <a:t>1990. évi LXV. törvény a helyi önkormányzatokról</a:t>
            </a:r>
          </a:p>
          <a:p>
            <a:pPr eaLnBrk="1" hangingPunct="1"/>
            <a:r>
              <a:rPr lang="hu-HU" sz="1400" b="1" smtClean="0">
                <a:latin typeface="Times New Roman" pitchFamily="18" charset="0"/>
              </a:rPr>
              <a:t>1991. évi XX. törvény a helyi önkormányzatok és szerveik, a köztársasági megbízottak, valamint egyes centrális alárendeltségű szervek feladat- és hatásköreiről</a:t>
            </a:r>
          </a:p>
          <a:p>
            <a:pPr eaLnBrk="1" hangingPunct="1"/>
            <a:r>
              <a:rPr lang="hu-HU" sz="1400" b="1" smtClean="0">
                <a:latin typeface="Times New Roman" pitchFamily="18" charset="0"/>
              </a:rPr>
              <a:t>1993. évi III. törvény (Szoctv.)</a:t>
            </a:r>
          </a:p>
          <a:p>
            <a:pPr eaLnBrk="1" hangingPunct="1"/>
            <a:endParaRPr lang="hu-HU" sz="1400" smtClean="0">
              <a:latin typeface="Times New Roman" pitchFamily="18" charset="0"/>
            </a:endParaRPr>
          </a:p>
          <a:p>
            <a:pPr eaLnBrk="1" hangingPunct="1"/>
            <a:endParaRPr lang="hu-HU" sz="1400" smtClean="0">
              <a:latin typeface="Times New Roman" pitchFamily="18" charset="0"/>
            </a:endParaRPr>
          </a:p>
          <a:p>
            <a:pPr eaLnBrk="1" hangingPunct="1"/>
            <a:endParaRPr lang="hu-HU" smtClean="0"/>
          </a:p>
        </p:txBody>
      </p:sp>
      <p:sp>
        <p:nvSpPr>
          <p:cNvPr id="4100" name="Rectangle 17"/>
          <p:cNvSpPr>
            <a:spLocks noGrp="1" noChangeArrowheads="1"/>
          </p:cNvSpPr>
          <p:nvPr>
            <p:ph type="body" sz="half" idx="2"/>
          </p:nvPr>
        </p:nvSpPr>
        <p:spPr/>
        <p:txBody>
          <a:bodyPr/>
          <a:lstStyle/>
          <a:p>
            <a:pPr eaLnBrk="1" hangingPunct="1">
              <a:lnSpc>
                <a:spcPct val="80000"/>
              </a:lnSpc>
            </a:pPr>
            <a:r>
              <a:rPr lang="hu-HU" smtClean="0">
                <a:latin typeface="Times New Roman" pitchFamily="18" charset="0"/>
              </a:rPr>
              <a:t>Gyámügyi igazgatás</a:t>
            </a:r>
          </a:p>
          <a:p>
            <a:pPr eaLnBrk="1" hangingPunct="1">
              <a:lnSpc>
                <a:spcPct val="80000"/>
              </a:lnSpc>
            </a:pPr>
            <a:r>
              <a:rPr lang="hu-HU" sz="1400" b="1" smtClean="0">
                <a:latin typeface="Times New Roman" pitchFamily="18" charset="0"/>
              </a:rPr>
              <a:t>Rendszerváltás előtt: 20/1969. (V. 13.) Korm. r., 13/1974. (V. 14.) MT. r., 2010/1982. (V. 7.) MT. hat.</a:t>
            </a:r>
          </a:p>
          <a:p>
            <a:pPr eaLnBrk="1" hangingPunct="1">
              <a:lnSpc>
                <a:spcPct val="80000"/>
              </a:lnSpc>
            </a:pPr>
            <a:r>
              <a:rPr lang="hu-HU" sz="1400" b="1" smtClean="0">
                <a:latin typeface="Times New Roman" pitchFamily="18" charset="0"/>
              </a:rPr>
              <a:t>51/1986. (XI. 26.) MT. r. </a:t>
            </a:r>
          </a:p>
          <a:p>
            <a:pPr eaLnBrk="1" hangingPunct="1">
              <a:lnSpc>
                <a:spcPct val="80000"/>
              </a:lnSpc>
            </a:pPr>
            <a:r>
              <a:rPr lang="hu-HU" sz="1400" b="1" smtClean="0">
                <a:latin typeface="Times New Roman" pitchFamily="18" charset="0"/>
              </a:rPr>
              <a:t>A házasságról, a családról és a gyámságról szóló 1952. évi IV. törvény (Csjt.) (az új Ptk. hatályon kívül helyezte)</a:t>
            </a:r>
          </a:p>
          <a:p>
            <a:pPr eaLnBrk="1" hangingPunct="1">
              <a:lnSpc>
                <a:spcPct val="80000"/>
              </a:lnSpc>
            </a:pPr>
            <a:r>
              <a:rPr lang="hu-HU" sz="1400" b="1" smtClean="0">
                <a:latin typeface="Times New Roman" pitchFamily="18" charset="0"/>
              </a:rPr>
              <a:t>1991. évi XX. törvény a helyi önkormányzatok és szerveik, a köztársasági megbízottak, valamint egyes centrális alárendeltségű szervek feladat- és hatásköreiről</a:t>
            </a:r>
          </a:p>
          <a:p>
            <a:pPr eaLnBrk="1" hangingPunct="1">
              <a:lnSpc>
                <a:spcPct val="80000"/>
              </a:lnSpc>
            </a:pPr>
            <a:r>
              <a:rPr lang="hu-HU" sz="1400" b="1" smtClean="0">
                <a:latin typeface="Times New Roman" pitchFamily="18" charset="0"/>
              </a:rPr>
              <a:t>1991. évi LXIV. törvény (New Yorki Egyezmény)</a:t>
            </a:r>
          </a:p>
          <a:p>
            <a:pPr eaLnBrk="1" hangingPunct="1">
              <a:lnSpc>
                <a:spcPct val="80000"/>
              </a:lnSpc>
            </a:pPr>
            <a:r>
              <a:rPr lang="hu-HU" sz="1400" b="1" smtClean="0">
                <a:latin typeface="Times New Roman" pitchFamily="18" charset="0"/>
              </a:rPr>
              <a:t>A gyermekek védelméről és a gyámügyi igazgatásról szóló 1997. évi XXXI. törvény (Gyvt.)</a:t>
            </a:r>
          </a:p>
          <a:p>
            <a:pPr eaLnBrk="1" hangingPunct="1">
              <a:lnSpc>
                <a:spcPct val="80000"/>
              </a:lnSpc>
            </a:pPr>
            <a:r>
              <a:rPr lang="hu-HU" sz="1400" b="1" smtClean="0">
                <a:latin typeface="Times New Roman" pitchFamily="18" charset="0"/>
              </a:rPr>
              <a:t>1959. évi IV. törvény (régi Ptk.)</a:t>
            </a:r>
          </a:p>
          <a:p>
            <a:pPr eaLnBrk="1" hangingPunct="1">
              <a:lnSpc>
                <a:spcPct val="80000"/>
              </a:lnSpc>
            </a:pPr>
            <a:r>
              <a:rPr lang="hu-HU" sz="1400" b="1" smtClean="0">
                <a:latin typeface="Times New Roman" pitchFamily="18" charset="0"/>
              </a:rPr>
              <a:t>2013. évi V. törvény (új Ptk.)</a:t>
            </a:r>
          </a:p>
          <a:p>
            <a:pPr eaLnBrk="1" hangingPunct="1">
              <a:lnSpc>
                <a:spcPct val="80000"/>
              </a:lnSpc>
            </a:pPr>
            <a:r>
              <a:rPr lang="hu-HU" sz="1400" b="1" smtClean="0">
                <a:latin typeface="Times New Roman" pitchFamily="18" charset="0"/>
              </a:rPr>
              <a:t>2013. évi CLV. tv. a támogatott döntéshozatalról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8313" y="2708275"/>
            <a:ext cx="8229600" cy="1143000"/>
          </a:xfrm>
        </p:spPr>
        <p:txBody>
          <a:bodyPr/>
          <a:lstStyle/>
          <a:p>
            <a:pPr eaLnBrk="1" hangingPunct="1"/>
            <a:r>
              <a:rPr lang="hu-HU" smtClean="0">
                <a:latin typeface="Times New Roman" pitchFamily="18" charset="0"/>
              </a:rPr>
              <a:t>A fővárosi és megyei kormányhivatal gyermekvédelmi és gyámügyi feladatkörében eljáró járási (fővárosi kerületi) hivatala </a:t>
            </a:r>
            <a:br>
              <a:rPr lang="hu-HU" smtClean="0">
                <a:latin typeface="Times New Roman" pitchFamily="18" charset="0"/>
              </a:rPr>
            </a:br>
            <a:r>
              <a:rPr lang="hu-HU" smtClean="0">
                <a:latin typeface="Times New Roman" pitchFamily="18" charset="0"/>
              </a:rPr>
              <a:t/>
            </a:r>
            <a:br>
              <a:rPr lang="hu-HU" smtClean="0">
                <a:latin typeface="Times New Roman" pitchFamily="18" charset="0"/>
              </a:rPr>
            </a:br>
            <a:r>
              <a:rPr lang="hu-HU" smtClean="0">
                <a:latin typeface="Times New Roman" pitchFamily="18" charset="0"/>
              </a:rPr>
              <a:t>(</a:t>
            </a:r>
            <a:r>
              <a:rPr lang="hu-HU" sz="4000" smtClean="0">
                <a:latin typeface="Times New Roman" pitchFamily="18" charset="0"/>
              </a:rPr>
              <a:t>GYÁMHIVATAL)</a:t>
            </a:r>
            <a:br>
              <a:rPr lang="hu-HU" sz="4000" smtClean="0">
                <a:latin typeface="Times New Roman" pitchFamily="18" charset="0"/>
              </a:rPr>
            </a:br>
            <a:endParaRPr lang="hu-HU" sz="4000" smtClean="0">
              <a:solidFill>
                <a:schemeClr val="hlink"/>
              </a:solidFill>
              <a:latin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hu-HU" sz="4000" smtClean="0">
                <a:latin typeface="Times New Roman" pitchFamily="18" charset="0"/>
              </a:rPr>
              <a:t>A GYERMEK VÉDELME ÉRDEKÉBEN I.</a:t>
            </a:r>
          </a:p>
        </p:txBody>
      </p:sp>
      <p:sp>
        <p:nvSpPr>
          <p:cNvPr id="32771" name="Rectangle 3"/>
          <p:cNvSpPr>
            <a:spLocks noGrp="1" noChangeArrowheads="1"/>
          </p:cNvSpPr>
          <p:nvPr>
            <p:ph type="body" idx="1"/>
          </p:nvPr>
        </p:nvSpPr>
        <p:spPr/>
        <p:txBody>
          <a:bodyPr/>
          <a:lstStyle/>
          <a:p>
            <a:pPr eaLnBrk="1" hangingPunct="1">
              <a:lnSpc>
                <a:spcPct val="80000"/>
              </a:lnSpc>
            </a:pPr>
            <a:r>
              <a:rPr lang="hu-HU" sz="1600" smtClean="0">
                <a:latin typeface="Times New Roman" pitchFamily="18" charset="0"/>
              </a:rPr>
              <a:t>elhelyezi a gyermeket ideiglenes hatállyal a különélő másik szülőnél, más hozzátartozónál vagy más alkalmas személynél, illetve nevelőszülőnél, vagy - ha erre nincs mód - gyermekotthonban, fogyatékosok vagy pszichiátriai betegek otthonában, egyidejűleg - a feltételek fennállása esetén - családbafogadó gyámot vagy gyermekvédelmi gyámot rendel,</a:t>
            </a:r>
            <a:endParaRPr lang="hu-HU" sz="1600" i="1" smtClean="0">
              <a:latin typeface="Times New Roman" pitchFamily="18" charset="0"/>
            </a:endParaRPr>
          </a:p>
          <a:p>
            <a:pPr eaLnBrk="1" hangingPunct="1">
              <a:lnSpc>
                <a:spcPct val="80000"/>
              </a:lnSpc>
            </a:pPr>
            <a:r>
              <a:rPr lang="hu-HU" sz="1600" smtClean="0">
                <a:latin typeface="Times New Roman" pitchFamily="18" charset="0"/>
              </a:rPr>
              <a:t>megállapítja a szülői felügyeleti jog szünetelését, feléledését, megszűnését,</a:t>
            </a:r>
            <a:endParaRPr lang="hu-HU" sz="1600" i="1" smtClean="0">
              <a:latin typeface="Times New Roman" pitchFamily="18" charset="0"/>
            </a:endParaRPr>
          </a:p>
          <a:p>
            <a:pPr eaLnBrk="1" hangingPunct="1">
              <a:lnSpc>
                <a:spcPct val="80000"/>
              </a:lnSpc>
            </a:pPr>
            <a:r>
              <a:rPr lang="hu-HU" sz="1600" smtClean="0">
                <a:latin typeface="Times New Roman" pitchFamily="18" charset="0"/>
              </a:rPr>
              <a:t>dönt az általa elrendelt és a más szerv által alkalmazott ideiglenes hatályú elhelyezés felülvizsgálatáról, megszüntetéséről és megváltoztatásáról,</a:t>
            </a:r>
            <a:endParaRPr lang="hu-HU" sz="1600" i="1" smtClean="0">
              <a:latin typeface="Times New Roman" pitchFamily="18" charset="0"/>
            </a:endParaRPr>
          </a:p>
          <a:p>
            <a:pPr eaLnBrk="1" hangingPunct="1">
              <a:lnSpc>
                <a:spcPct val="80000"/>
              </a:lnSpc>
            </a:pPr>
            <a:r>
              <a:rPr lang="hu-HU" sz="1600" smtClean="0">
                <a:latin typeface="Times New Roman" pitchFamily="18" charset="0"/>
              </a:rPr>
              <a:t>nevelésbe veszi a gyermeket, és egyidejűleg gyermekvédelmi gyámot rendel,</a:t>
            </a:r>
            <a:endParaRPr lang="hu-HU" sz="1600" i="1" smtClean="0">
              <a:latin typeface="Times New Roman" pitchFamily="18" charset="0"/>
            </a:endParaRPr>
          </a:p>
          <a:p>
            <a:pPr eaLnBrk="1" hangingPunct="1">
              <a:lnSpc>
                <a:spcPct val="80000"/>
              </a:lnSpc>
            </a:pPr>
            <a:r>
              <a:rPr lang="hu-HU" sz="1600" smtClean="0">
                <a:latin typeface="Times New Roman" pitchFamily="18" charset="0"/>
              </a:rPr>
              <a:t>dönt a nevelésbe vett gyermek kapcsolattartásáról,</a:t>
            </a:r>
            <a:endParaRPr lang="hu-HU" sz="1600" i="1" smtClean="0">
              <a:latin typeface="Times New Roman" pitchFamily="18" charset="0"/>
            </a:endParaRPr>
          </a:p>
          <a:p>
            <a:pPr eaLnBrk="1" hangingPunct="1">
              <a:lnSpc>
                <a:spcPct val="80000"/>
              </a:lnSpc>
            </a:pPr>
            <a:r>
              <a:rPr lang="hu-HU" sz="1600" smtClean="0">
                <a:latin typeface="Times New Roman" pitchFamily="18" charset="0"/>
              </a:rPr>
              <a:t>figyelemmel kíséri a nevelésbe vett gyermek és a kapcsolattartásra jogosult szülő kapcsolatának alakulását, a szülőnek a gondozó személlyel vagy intézménnyel való együttműködését, indokolt esetben elrendeli a kötelező támogatott közvetítői eljárás igénybevételét,</a:t>
            </a:r>
            <a:endParaRPr lang="hu-HU" sz="1600" i="1" smtClean="0">
              <a:latin typeface="Times New Roman" pitchFamily="18" charset="0"/>
            </a:endParaRPr>
          </a:p>
          <a:p>
            <a:pPr eaLnBrk="1" hangingPunct="1">
              <a:lnSpc>
                <a:spcPct val="80000"/>
              </a:lnSpc>
            </a:pPr>
            <a:r>
              <a:rPr lang="hu-HU" sz="1600" smtClean="0">
                <a:latin typeface="Times New Roman" pitchFamily="18" charset="0"/>
              </a:rPr>
              <a:t>dönt a gyermek nevelésbe vételének megszüntetéséről,</a:t>
            </a:r>
            <a:endParaRPr lang="hu-HU" sz="1600" i="1" smtClean="0">
              <a:latin typeface="Times New Roman" pitchFamily="18" charset="0"/>
            </a:endParaRPr>
          </a:p>
          <a:p>
            <a:pPr eaLnBrk="1" hangingPunct="1">
              <a:lnSpc>
                <a:spcPct val="80000"/>
              </a:lnSpc>
            </a:pPr>
            <a:r>
              <a:rPr lang="hu-HU" sz="1600" smtClean="0">
                <a:latin typeface="Times New Roman" pitchFamily="18" charset="0"/>
              </a:rPr>
              <a:t>dönt az utógondozás és az utógondozói ellátás elrendeléséről, valamint a tanulói vagy hallgatói jogviszonyban álló fiatal felnőtt utógondozói ellátásának elrendelésével egyidejűleg megállapítja a fiatal felnőtt halmozottan hátrányos helyzetének fennállását,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hu-HU" smtClean="0">
                <a:latin typeface="Times New Roman" pitchFamily="18" charset="0"/>
              </a:rPr>
              <a:t>II.</a:t>
            </a:r>
          </a:p>
        </p:txBody>
      </p:sp>
      <p:sp>
        <p:nvSpPr>
          <p:cNvPr id="33795" name="Rectangle 3"/>
          <p:cNvSpPr>
            <a:spLocks noGrp="1" noChangeArrowheads="1"/>
          </p:cNvSpPr>
          <p:nvPr>
            <p:ph type="body" idx="1"/>
          </p:nvPr>
        </p:nvSpPr>
        <p:spPr/>
        <p:txBody>
          <a:bodyPr/>
          <a:lstStyle/>
          <a:p>
            <a:pPr eaLnBrk="1" hangingPunct="1">
              <a:lnSpc>
                <a:spcPct val="80000"/>
              </a:lnSpc>
            </a:pPr>
            <a:r>
              <a:rPr lang="hu-HU" sz="1800" smtClean="0">
                <a:latin typeface="Times New Roman" pitchFamily="18" charset="0"/>
              </a:rPr>
              <a:t>dönt a gondozásidíj-fizetési kötelezettség megállapításáról, illetve megszüntetéséről,</a:t>
            </a:r>
            <a:endParaRPr lang="hu-HU" sz="1800" i="1" smtClean="0">
              <a:latin typeface="Times New Roman" pitchFamily="18" charset="0"/>
            </a:endParaRPr>
          </a:p>
          <a:p>
            <a:pPr eaLnBrk="1" hangingPunct="1">
              <a:lnSpc>
                <a:spcPct val="80000"/>
              </a:lnSpc>
            </a:pPr>
            <a:r>
              <a:rPr lang="hu-HU" sz="1800" smtClean="0">
                <a:latin typeface="Times New Roman" pitchFamily="18" charset="0"/>
              </a:rPr>
              <a:t>megállapítja a nevelésbe vett gyermek lakóhelyét,</a:t>
            </a:r>
            <a:endParaRPr lang="hu-HU" sz="1800" i="1" smtClean="0">
              <a:latin typeface="Times New Roman" pitchFamily="18" charset="0"/>
            </a:endParaRPr>
          </a:p>
          <a:p>
            <a:pPr eaLnBrk="1" hangingPunct="1">
              <a:lnSpc>
                <a:spcPct val="80000"/>
              </a:lnSpc>
            </a:pPr>
            <a:r>
              <a:rPr lang="hu-HU" sz="1800" smtClean="0">
                <a:latin typeface="Times New Roman" pitchFamily="18" charset="0"/>
              </a:rPr>
              <a:t>dönt az ideiglenes hatállyal elhelyezett és nevelésbe vett, speciális szükségletű gyermek nevelési felügyeletéről,</a:t>
            </a:r>
            <a:endParaRPr lang="hu-HU" sz="1800" i="1" smtClean="0">
              <a:latin typeface="Times New Roman" pitchFamily="18" charset="0"/>
            </a:endParaRPr>
          </a:p>
          <a:p>
            <a:pPr eaLnBrk="1" hangingPunct="1">
              <a:lnSpc>
                <a:spcPct val="80000"/>
              </a:lnSpc>
            </a:pPr>
            <a:r>
              <a:rPr lang="hu-HU" sz="1800" smtClean="0">
                <a:latin typeface="Times New Roman" pitchFamily="18" charset="0"/>
              </a:rPr>
              <a:t>közreműködik a bírósági végrehajtási eljárásban,</a:t>
            </a:r>
            <a:endParaRPr lang="hu-HU" sz="1800" i="1" smtClean="0">
              <a:latin typeface="Times New Roman" pitchFamily="18" charset="0"/>
            </a:endParaRPr>
          </a:p>
          <a:p>
            <a:pPr eaLnBrk="1" hangingPunct="1">
              <a:lnSpc>
                <a:spcPct val="80000"/>
              </a:lnSpc>
            </a:pPr>
            <a:r>
              <a:rPr lang="hu-HU" sz="1800" smtClean="0">
                <a:latin typeface="Times New Roman" pitchFamily="18" charset="0"/>
              </a:rPr>
              <a:t>dönt a gyermek védelembe vételéről, megelőző pártfogásba vételéről, illetve ezek megszüntetéséről,</a:t>
            </a:r>
            <a:endParaRPr lang="hu-HU" sz="1800" i="1" smtClean="0">
              <a:latin typeface="Times New Roman" pitchFamily="18" charset="0"/>
            </a:endParaRPr>
          </a:p>
          <a:p>
            <a:pPr eaLnBrk="1" hangingPunct="1">
              <a:lnSpc>
                <a:spcPct val="80000"/>
              </a:lnSpc>
            </a:pPr>
            <a:r>
              <a:rPr lang="hu-HU" sz="1800" smtClean="0">
                <a:latin typeface="Times New Roman" pitchFamily="18" charset="0"/>
              </a:rPr>
              <a:t>dönt a családi pótlék természetbeni formában történő nyújtásáról, felülvizsgálatáról, a kirendelt eseti gondnok elszámolásának elfogadásáról,</a:t>
            </a:r>
            <a:endParaRPr lang="hu-HU" sz="1800" i="1" smtClean="0">
              <a:latin typeface="Times New Roman" pitchFamily="18" charset="0"/>
            </a:endParaRPr>
          </a:p>
          <a:p>
            <a:pPr eaLnBrk="1" hangingPunct="1">
              <a:lnSpc>
                <a:spcPct val="80000"/>
              </a:lnSpc>
            </a:pPr>
            <a:r>
              <a:rPr lang="hu-HU" sz="1800" smtClean="0">
                <a:latin typeface="Times New Roman" pitchFamily="18" charset="0"/>
              </a:rPr>
              <a:t>kezdeményezi a folyósító szervnél az iskoláztatási támogatás folyósításának szüneteltetését és a szüneteltetés megszüntetését, felülvizsgálja az iskoláztatási támogatás folyósításának szüneteltetését,</a:t>
            </a:r>
            <a:endParaRPr lang="hu-HU" sz="1800" i="1" smtClean="0">
              <a:latin typeface="Times New Roman" pitchFamily="18" charset="0"/>
            </a:endParaRPr>
          </a:p>
          <a:p>
            <a:pPr eaLnBrk="1" hangingPunct="1">
              <a:lnSpc>
                <a:spcPct val="80000"/>
              </a:lnSpc>
            </a:pPr>
            <a:r>
              <a:rPr lang="hu-HU" sz="1800" smtClean="0">
                <a:latin typeface="Times New Roman" pitchFamily="18" charset="0"/>
              </a:rPr>
              <a:t>megkeresi az adóhatóságot a gondozási díj behajtása érdekében,</a:t>
            </a:r>
            <a:endParaRPr lang="hu-HU" sz="1800" i="1" smtClean="0">
              <a:latin typeface="Times New Roman" pitchFamily="18" charset="0"/>
            </a:endParaRPr>
          </a:p>
          <a:p>
            <a:pPr eaLnBrk="1" hangingPunct="1">
              <a:lnSpc>
                <a:spcPct val="80000"/>
              </a:lnSpc>
            </a:pPr>
            <a:r>
              <a:rPr lang="hu-HU" sz="1800" smtClean="0">
                <a:latin typeface="Times New Roman" pitchFamily="18" charset="0"/>
              </a:rPr>
              <a:t>a gyermek gondozási helyére vonatkozó javaslat kialakítása érdekében felkérhet az illetékességi területén kívüli más megyei (fővárosi) gyermekvédelmi szakértői bizottságot szakvélemény elkészítésére.</a:t>
            </a:r>
          </a:p>
          <a:p>
            <a:pPr eaLnBrk="1" hangingPunct="1">
              <a:lnSpc>
                <a:spcPct val="80000"/>
              </a:lnSpc>
            </a:pPr>
            <a:endParaRPr lang="hu-HU" sz="800" smtClean="0">
              <a:latin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hu-HU" sz="4000" smtClean="0">
                <a:latin typeface="Times New Roman" pitchFamily="18" charset="0"/>
              </a:rPr>
              <a:t>PÉNZBELI ÉS TERMÉSZETBENI TÁMOGATÁSOK</a:t>
            </a:r>
          </a:p>
        </p:txBody>
      </p:sp>
      <p:sp>
        <p:nvSpPr>
          <p:cNvPr id="34819" name="Rectangle 3"/>
          <p:cNvSpPr>
            <a:spLocks noGrp="1" noChangeArrowheads="1"/>
          </p:cNvSpPr>
          <p:nvPr>
            <p:ph type="body" idx="1"/>
          </p:nvPr>
        </p:nvSpPr>
        <p:spPr/>
        <p:txBody>
          <a:bodyPr/>
          <a:lstStyle/>
          <a:p>
            <a:pPr eaLnBrk="1" hangingPunct="1"/>
            <a:r>
              <a:rPr lang="hu-HU" smtClean="0">
                <a:latin typeface="Times New Roman" pitchFamily="18" charset="0"/>
              </a:rPr>
              <a:t>dönt az otthonteremtési támogatás megállapításáról,</a:t>
            </a:r>
            <a:endParaRPr lang="hu-HU" i="1" smtClean="0">
              <a:latin typeface="Times New Roman" pitchFamily="18" charset="0"/>
            </a:endParaRPr>
          </a:p>
          <a:p>
            <a:pPr eaLnBrk="1" hangingPunct="1"/>
            <a:r>
              <a:rPr lang="hu-HU" smtClean="0">
                <a:latin typeface="Times New Roman" pitchFamily="18" charset="0"/>
              </a:rPr>
              <a:t>dönt a gyermektartásdíj megelőlegezéséről.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hu-HU" sz="4000" smtClean="0">
                <a:latin typeface="Times New Roman" pitchFamily="18" charset="0"/>
              </a:rPr>
              <a:t>CSALÁDI JOGÁLLÁS RENDEZÉSE</a:t>
            </a:r>
          </a:p>
        </p:txBody>
      </p:sp>
      <p:sp>
        <p:nvSpPr>
          <p:cNvPr id="35843" name="Rectangle 3"/>
          <p:cNvSpPr>
            <a:spLocks noGrp="1" noChangeArrowheads="1"/>
          </p:cNvSpPr>
          <p:nvPr>
            <p:ph type="body" idx="1"/>
          </p:nvPr>
        </p:nvSpPr>
        <p:spPr/>
        <p:txBody>
          <a:bodyPr/>
          <a:lstStyle/>
          <a:p>
            <a:pPr eaLnBrk="1" hangingPunct="1">
              <a:lnSpc>
                <a:spcPct val="80000"/>
              </a:lnSpc>
            </a:pPr>
            <a:r>
              <a:rPr lang="hu-HU" sz="1400" smtClean="0">
                <a:latin typeface="Times New Roman" pitchFamily="18" charset="0"/>
              </a:rPr>
              <a:t>teljes hatályú apai elismerő nyilatkozatot vesz fel,</a:t>
            </a:r>
            <a:endParaRPr lang="hu-HU" sz="1400" i="1" smtClean="0">
              <a:latin typeface="Times New Roman" pitchFamily="18" charset="0"/>
            </a:endParaRPr>
          </a:p>
          <a:p>
            <a:pPr eaLnBrk="1" hangingPunct="1">
              <a:lnSpc>
                <a:spcPct val="80000"/>
              </a:lnSpc>
            </a:pPr>
            <a:r>
              <a:rPr lang="hu-HU" sz="1400" smtClean="0">
                <a:latin typeface="Times New Roman" pitchFamily="18" charset="0"/>
              </a:rPr>
              <a:t>megállapítja a gyermek családi és utónevét,</a:t>
            </a:r>
            <a:endParaRPr lang="hu-HU" sz="1400" i="1" smtClean="0">
              <a:latin typeface="Times New Roman" pitchFamily="18" charset="0"/>
            </a:endParaRPr>
          </a:p>
          <a:p>
            <a:pPr>
              <a:lnSpc>
                <a:spcPct val="80000"/>
              </a:lnSpc>
            </a:pPr>
            <a:r>
              <a:rPr lang="hu-HU" sz="1400" smtClean="0">
                <a:latin typeface="Times New Roman" pitchFamily="18" charset="0"/>
              </a:rPr>
              <a:t>hozzájárul</a:t>
            </a:r>
            <a:endParaRPr lang="hu-HU" sz="1400" i="1" smtClean="0">
              <a:latin typeface="Times New Roman" pitchFamily="18" charset="0"/>
            </a:endParaRPr>
          </a:p>
          <a:p>
            <a:pPr>
              <a:lnSpc>
                <a:spcPct val="80000"/>
              </a:lnSpc>
            </a:pPr>
            <a:r>
              <a:rPr lang="hu-HU" sz="1400" i="1" smtClean="0">
                <a:latin typeface="Times New Roman" pitchFamily="18" charset="0"/>
              </a:rPr>
              <a:t>a) </a:t>
            </a:r>
            <a:r>
              <a:rPr lang="hu-HU" sz="1400" smtClean="0">
                <a:latin typeface="Times New Roman" pitchFamily="18" charset="0"/>
              </a:rPr>
              <a:t>a kiskorú gyermeknek az apaság megállapítása iránti perben az anya pertársaként való részvételéhez,</a:t>
            </a:r>
            <a:endParaRPr lang="hu-HU" sz="1400" i="1" smtClean="0">
              <a:latin typeface="Times New Roman" pitchFamily="18" charset="0"/>
            </a:endParaRPr>
          </a:p>
          <a:p>
            <a:pPr>
              <a:lnSpc>
                <a:spcPct val="80000"/>
              </a:lnSpc>
            </a:pPr>
            <a:r>
              <a:rPr lang="hu-HU" sz="1400" i="1" smtClean="0">
                <a:latin typeface="Times New Roman" pitchFamily="18" charset="0"/>
              </a:rPr>
              <a:t>b) </a:t>
            </a:r>
            <a:r>
              <a:rPr lang="hu-HU" sz="1400" smtClean="0">
                <a:latin typeface="Times New Roman" pitchFamily="18" charset="0"/>
              </a:rPr>
              <a:t>a korlátozottan cselekvőképes kiskorú és a cselekvőképességében a származás megállapításával összefüggő jognyilatkozatok tekintetében részlegesen korlátozott személy apaság megállapítása és apasági vélelem megtámadása iránti perindításához, ha a törvényes képviselő a hozzájárulás megadásában tartósan akadályozott vagy a hozzájárulást nem adja meg,</a:t>
            </a:r>
            <a:endParaRPr lang="hu-HU" sz="1400" i="1" smtClean="0">
              <a:latin typeface="Times New Roman" pitchFamily="18" charset="0"/>
            </a:endParaRPr>
          </a:p>
          <a:p>
            <a:pPr>
              <a:lnSpc>
                <a:spcPct val="80000"/>
              </a:lnSpc>
            </a:pPr>
            <a:r>
              <a:rPr lang="hu-HU" sz="1400" i="1" smtClean="0">
                <a:latin typeface="Times New Roman" pitchFamily="18" charset="0"/>
              </a:rPr>
              <a:t>c) </a:t>
            </a:r>
            <a:r>
              <a:rPr lang="hu-HU" sz="1400" smtClean="0">
                <a:latin typeface="Times New Roman" pitchFamily="18" charset="0"/>
              </a:rPr>
              <a:t>a cselekvőképtelen jogosult érdekében a törvényes képviselő által az apaság megállapítása, az apasági vélelem megtámadása iránti és az anyasági per megindításához,</a:t>
            </a:r>
            <a:endParaRPr lang="hu-HU" sz="1400" i="1" smtClean="0">
              <a:latin typeface="Times New Roman" pitchFamily="18" charset="0"/>
            </a:endParaRPr>
          </a:p>
          <a:p>
            <a:pPr>
              <a:lnSpc>
                <a:spcPct val="80000"/>
              </a:lnSpc>
            </a:pPr>
            <a:r>
              <a:rPr lang="hu-HU" sz="1400" smtClean="0">
                <a:latin typeface="Times New Roman" pitchFamily="18" charset="0"/>
              </a:rPr>
              <a:t>eseti gyámot rendel a gyermek részére, ha</a:t>
            </a:r>
            <a:endParaRPr lang="hu-HU" sz="1400" i="1" smtClean="0">
              <a:latin typeface="Times New Roman" pitchFamily="18" charset="0"/>
            </a:endParaRPr>
          </a:p>
          <a:p>
            <a:pPr>
              <a:lnSpc>
                <a:spcPct val="80000"/>
              </a:lnSpc>
            </a:pPr>
            <a:r>
              <a:rPr lang="hu-HU" sz="1400" i="1" smtClean="0">
                <a:latin typeface="Times New Roman" pitchFamily="18" charset="0"/>
              </a:rPr>
              <a:t>a) </a:t>
            </a:r>
            <a:r>
              <a:rPr lang="hu-HU" sz="1400" smtClean="0">
                <a:latin typeface="Times New Roman" pitchFamily="18" charset="0"/>
              </a:rPr>
              <a:t>az apaság megállapítása iránti perben a gyermek nem az anya pertársa,</a:t>
            </a:r>
            <a:endParaRPr lang="hu-HU" sz="1400" i="1" smtClean="0">
              <a:latin typeface="Times New Roman" pitchFamily="18" charset="0"/>
            </a:endParaRPr>
          </a:p>
          <a:p>
            <a:pPr>
              <a:lnSpc>
                <a:spcPct val="80000"/>
              </a:lnSpc>
            </a:pPr>
            <a:r>
              <a:rPr lang="hu-HU" sz="1400" i="1" smtClean="0">
                <a:latin typeface="Times New Roman" pitchFamily="18" charset="0"/>
              </a:rPr>
              <a:t>b) </a:t>
            </a:r>
            <a:r>
              <a:rPr lang="hu-HU" sz="1400" smtClean="0">
                <a:latin typeface="Times New Roman" pitchFamily="18" charset="0"/>
              </a:rPr>
              <a:t>az anya a gyermek törvényes képviselője, és az apai elismerő nyilatkozathoz a hozzájárulást azért nem adhatja meg, mert az anya és a gyermek között érdekellentét áll fenn,</a:t>
            </a:r>
            <a:endParaRPr lang="hu-HU" sz="1400" i="1" smtClean="0">
              <a:latin typeface="Times New Roman" pitchFamily="18" charset="0"/>
            </a:endParaRPr>
          </a:p>
          <a:p>
            <a:pPr>
              <a:lnSpc>
                <a:spcPct val="80000"/>
              </a:lnSpc>
            </a:pPr>
            <a:r>
              <a:rPr lang="hu-HU" sz="1400" smtClean="0">
                <a:latin typeface="Times New Roman" pitchFamily="18" charset="0"/>
              </a:rPr>
              <a:t>jóváhagyja az anyának kiskorú gyermekével együttes perindítását az apaság vélelmének megdöntése iránt,</a:t>
            </a:r>
          </a:p>
          <a:p>
            <a:pPr>
              <a:lnSpc>
                <a:spcPct val="80000"/>
              </a:lnSpc>
            </a:pPr>
            <a:r>
              <a:rPr lang="hu-HU" sz="1400" smtClean="0">
                <a:latin typeface="Times New Roman" pitchFamily="18" charset="0"/>
              </a:rPr>
              <a:t>megállapítja az ismeretlen szülőktől származó gyermek és a képzelt szülők vagy a képzelt apa adatait, </a:t>
            </a:r>
          </a:p>
          <a:p>
            <a:pPr eaLnBrk="1" hangingPunct="1">
              <a:lnSpc>
                <a:spcPct val="80000"/>
              </a:lnSpc>
            </a:pPr>
            <a:r>
              <a:rPr lang="hu-HU" sz="1400" smtClean="0">
                <a:latin typeface="Times New Roman" pitchFamily="18" charset="0"/>
              </a:rPr>
              <a:t>megtámadja az apai elismerő nyilatkozatot, ha azt jogszabály megkerülése céljából tették,</a:t>
            </a:r>
          </a:p>
          <a:p>
            <a:pPr eaLnBrk="1" hangingPunct="1">
              <a:lnSpc>
                <a:spcPct val="80000"/>
              </a:lnSpc>
            </a:pPr>
            <a:r>
              <a:rPr lang="hu-HU" sz="1400" smtClean="0">
                <a:latin typeface="Times New Roman" pitchFamily="18" charset="0"/>
              </a:rPr>
              <a:t>a várandós anya kérelmére meghatározza a születendő gyermek lakóhelyét,</a:t>
            </a:r>
            <a:endParaRPr lang="hu-HU" sz="1400" i="1" smtClean="0">
              <a:latin typeface="Times New Roman" pitchFamily="18" charset="0"/>
            </a:endParaRPr>
          </a:p>
          <a:p>
            <a:pPr eaLnBrk="1" hangingPunct="1">
              <a:lnSpc>
                <a:spcPct val="80000"/>
              </a:lnSpc>
            </a:pPr>
            <a:r>
              <a:rPr lang="hu-HU" sz="1400" smtClean="0">
                <a:latin typeface="Times New Roman" pitchFamily="18" charset="0"/>
              </a:rPr>
              <a:t>a titkolt terhességből született gyermek törvényes képviselőjének kérelmére megállapítja a gyermek lakóhelyét és egyidejűleg intézkedik a gyermek fővárosi területi gyermekvédelmi szakszolgálathoz érkezett iratainak a törvényes képviselő részére történő kiadásáról, feltéve, hogy nincs folyamatban a gyermek örökbefogadásának engedélyezése iránti eljárás.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hu-HU" smtClean="0">
                <a:latin typeface="Times New Roman" pitchFamily="18" charset="0"/>
              </a:rPr>
              <a:t>ÖRÖKBEFOGADÁS</a:t>
            </a:r>
          </a:p>
        </p:txBody>
      </p:sp>
      <p:sp>
        <p:nvSpPr>
          <p:cNvPr id="36867" name="Rectangle 3"/>
          <p:cNvSpPr>
            <a:spLocks noGrp="1" noChangeArrowheads="1"/>
          </p:cNvSpPr>
          <p:nvPr>
            <p:ph type="body" idx="1"/>
          </p:nvPr>
        </p:nvSpPr>
        <p:spPr/>
        <p:txBody>
          <a:bodyPr/>
          <a:lstStyle/>
          <a:p>
            <a:pPr eaLnBrk="1" hangingPunct="1"/>
            <a:r>
              <a:rPr lang="hu-HU" smtClean="0">
                <a:latin typeface="Times New Roman" pitchFamily="18" charset="0"/>
              </a:rPr>
              <a:t>dönt a gyermeket örökbe fogadni szándékozók alkalmasságáról, és kérelemre elrendeli az örökbefogadásra alkalmas személyek nyilvántartásba való felvételét,</a:t>
            </a:r>
            <a:endParaRPr lang="hu-HU" i="1" smtClean="0">
              <a:latin typeface="Times New Roman" pitchFamily="18" charset="0"/>
            </a:endParaRPr>
          </a:p>
          <a:p>
            <a:pPr eaLnBrk="1" hangingPunct="1"/>
            <a:r>
              <a:rPr lang="hu-HU" smtClean="0">
                <a:latin typeface="Times New Roman" pitchFamily="18" charset="0"/>
              </a:rPr>
              <a:t>felveszi a szülőnek azon jognyilatkozatát, amelyben hozzájárul gyermeke ismeretlen személy általi örökbefogadásához.</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hu-HU" sz="2400" b="1" smtClean="0">
                <a:latin typeface="Times New Roman" pitchFamily="18" charset="0"/>
              </a:rPr>
              <a:t>ÖRÖKBEFOGADÁS SPECIÁLIS SZABÁLYAI /MEGYESZÉKHELY, XI. KERÜLETI GYÁMHIVATAL (FŐVÁROS), SZENTENDREI JÁRÁSI HIVATAL (PEST MEGYE)/</a:t>
            </a:r>
          </a:p>
        </p:txBody>
      </p:sp>
      <p:sp>
        <p:nvSpPr>
          <p:cNvPr id="37891" name="Rectangle 3"/>
          <p:cNvSpPr>
            <a:spLocks noGrp="1" noChangeArrowheads="1"/>
          </p:cNvSpPr>
          <p:nvPr>
            <p:ph type="body" idx="1"/>
          </p:nvPr>
        </p:nvSpPr>
        <p:spPr/>
        <p:txBody>
          <a:bodyPr/>
          <a:lstStyle/>
          <a:p>
            <a:pPr eaLnBrk="1" hangingPunct="1">
              <a:lnSpc>
                <a:spcPct val="90000"/>
              </a:lnSpc>
            </a:pPr>
            <a:r>
              <a:rPr lang="hu-HU" sz="2400" smtClean="0">
                <a:latin typeface="Times New Roman" pitchFamily="18" charset="0"/>
              </a:rPr>
              <a:t>dönt a gyermek örökbe fogadhatónak nyilvánításáról,</a:t>
            </a:r>
            <a:endParaRPr lang="hu-HU" sz="2400" i="1" smtClean="0">
              <a:latin typeface="Times New Roman" pitchFamily="18" charset="0"/>
            </a:endParaRPr>
          </a:p>
          <a:p>
            <a:pPr eaLnBrk="1" hangingPunct="1">
              <a:lnSpc>
                <a:spcPct val="90000"/>
              </a:lnSpc>
            </a:pPr>
            <a:r>
              <a:rPr lang="hu-HU" sz="2400" smtClean="0">
                <a:latin typeface="Times New Roman" pitchFamily="18" charset="0"/>
              </a:rPr>
              <a:t>felveszi, elbírálja és jóváhagyja a szülőnek azon jognyilatkozatát, amelyben hozzájárul gyermeke ismeretlen személy általi örökbefogadásához,</a:t>
            </a:r>
            <a:endParaRPr lang="hu-HU" sz="2400" i="1" smtClean="0">
              <a:latin typeface="Times New Roman" pitchFamily="18" charset="0"/>
            </a:endParaRPr>
          </a:p>
          <a:p>
            <a:pPr eaLnBrk="1" hangingPunct="1">
              <a:lnSpc>
                <a:spcPct val="90000"/>
              </a:lnSpc>
            </a:pPr>
            <a:r>
              <a:rPr lang="hu-HU" sz="2400" smtClean="0">
                <a:latin typeface="Times New Roman" pitchFamily="18" charset="0"/>
              </a:rPr>
              <a:t>dönt az örökbefogadás engedélyezéséről, az utánkövetésről, és intézkedik a titkolt terhességből született gyermek iratainak az örökbefogadó szülő részére történő kiadásáról,</a:t>
            </a:r>
            <a:endParaRPr lang="hu-HU" sz="2400" i="1" smtClean="0">
              <a:latin typeface="Times New Roman" pitchFamily="18" charset="0"/>
            </a:endParaRPr>
          </a:p>
          <a:p>
            <a:pPr eaLnBrk="1" hangingPunct="1">
              <a:lnSpc>
                <a:spcPct val="90000"/>
              </a:lnSpc>
            </a:pPr>
            <a:r>
              <a:rPr lang="hu-HU" sz="2400" smtClean="0">
                <a:latin typeface="Times New Roman" pitchFamily="18" charset="0"/>
              </a:rPr>
              <a:t>dönt a felek közös kérelme alapján az örökbefogadás felbontásáról,</a:t>
            </a:r>
            <a:endParaRPr lang="hu-HU" sz="2400" i="1" smtClean="0">
              <a:latin typeface="Times New Roman" pitchFamily="18" charset="0"/>
            </a:endParaRPr>
          </a:p>
          <a:p>
            <a:pPr eaLnBrk="1" hangingPunct="1">
              <a:lnSpc>
                <a:spcPct val="90000"/>
              </a:lnSpc>
            </a:pPr>
            <a:r>
              <a:rPr lang="hu-HU" sz="2400" smtClean="0">
                <a:latin typeface="Times New Roman" pitchFamily="18" charset="0"/>
              </a:rPr>
              <a:t>pert indíthat, illetve kezdeményezhet a gyermek örökbefogadásának felbontása iránt,</a:t>
            </a:r>
            <a:endParaRPr lang="hu-HU" sz="2400" i="1" smtClean="0">
              <a:latin typeface="Times New Roman" pitchFamily="18" charset="0"/>
            </a:endParaRPr>
          </a:p>
          <a:p>
            <a:pPr eaLnBrk="1" hangingPunct="1">
              <a:lnSpc>
                <a:spcPct val="90000"/>
              </a:lnSpc>
            </a:pPr>
            <a:r>
              <a:rPr lang="hu-HU" sz="2400" smtClean="0">
                <a:latin typeface="Times New Roman" pitchFamily="18" charset="0"/>
              </a:rPr>
              <a:t>kérelemre felvilágosítást adhat a vér szerinti szülő adatairól.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hu-HU" sz="4000" smtClean="0">
                <a:latin typeface="Times New Roman" pitchFamily="18" charset="0"/>
              </a:rPr>
              <a:t>PERINDÍTÁS, PERKEZDEMÉNYEZÉS</a:t>
            </a:r>
          </a:p>
        </p:txBody>
      </p:sp>
      <p:sp>
        <p:nvSpPr>
          <p:cNvPr id="38915" name="Rectangle 3"/>
          <p:cNvSpPr>
            <a:spLocks noGrp="1" noChangeArrowheads="1"/>
          </p:cNvSpPr>
          <p:nvPr>
            <p:ph type="body" idx="1"/>
          </p:nvPr>
        </p:nvSpPr>
        <p:spPr/>
        <p:txBody>
          <a:bodyPr/>
          <a:lstStyle/>
          <a:p>
            <a:pPr eaLnBrk="1" hangingPunct="1">
              <a:lnSpc>
                <a:spcPct val="80000"/>
              </a:lnSpc>
            </a:pPr>
            <a:r>
              <a:rPr lang="hu-HU" sz="2000" smtClean="0">
                <a:latin typeface="Times New Roman" pitchFamily="18" charset="0"/>
              </a:rPr>
              <a:t>a szülői felügyelet gyakorlásának rendezése, a szülői felügyelet, az egyes szülői felügyeleti jogok gyakorlásának megváltoztatása, a gyermek harmadik személynél történő elhelyezése, a gyermek kiadása,</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a gyermeket megillető tartási követelés érvényesítése,</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a szülői felügyelet megszüntetése vagy visszaállítása,</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a gondnokság alá helyezés, annak fenntartása, megszüntetése, a cselekvőképességet részlegesen korlátozó gondnokság cselekvőképességet teljesen korlátozó gondnokságra változtatása, a cselekvőképességet teljesen korlátozó gondnokság cselekvőképességet részlegesen korlátozó gondnokság alá helyezésre módosítása, a cselekvőképességet részlegesen korlátozó gondnokság esetén a gondnokolt által önállóan nem gyakorolható ügycsoportok módosítása, a választójogból való kizárás, valamint a választójogból való kizárás megszüntetése,</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a számadási kötelezettség, illetve a számadás helyességének megállapítása</a:t>
            </a:r>
          </a:p>
          <a:p>
            <a:pPr eaLnBrk="1" hangingPunct="1">
              <a:lnSpc>
                <a:spcPct val="80000"/>
              </a:lnSpc>
              <a:buFontTx/>
              <a:buNone/>
            </a:pPr>
            <a:r>
              <a:rPr lang="hu-HU" sz="2000" smtClean="0">
                <a:latin typeface="Times New Roman" pitchFamily="18" charset="0"/>
              </a:rPr>
              <a:t>     iránt.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hu-HU" smtClean="0">
                <a:latin typeface="Times New Roman" pitchFamily="18" charset="0"/>
              </a:rPr>
              <a:t>FELJELENTÉS</a:t>
            </a:r>
          </a:p>
        </p:txBody>
      </p:sp>
      <p:sp>
        <p:nvSpPr>
          <p:cNvPr id="39939" name="Rectangle 3"/>
          <p:cNvSpPr>
            <a:spLocks noGrp="1" noChangeArrowheads="1"/>
          </p:cNvSpPr>
          <p:nvPr>
            <p:ph type="body" idx="1"/>
          </p:nvPr>
        </p:nvSpPr>
        <p:spPr/>
        <p:txBody>
          <a:bodyPr/>
          <a:lstStyle/>
          <a:p>
            <a:pPr eaLnBrk="1" hangingPunct="1"/>
            <a:r>
              <a:rPr lang="hu-HU" smtClean="0">
                <a:latin typeface="Times New Roman" pitchFamily="18" charset="0"/>
              </a:rPr>
              <a:t>a gyermek veszélyeztetése vagy a tartás elmulasztása,</a:t>
            </a:r>
            <a:endParaRPr lang="hu-HU" i="1" smtClean="0">
              <a:latin typeface="Times New Roman" pitchFamily="18" charset="0"/>
            </a:endParaRPr>
          </a:p>
          <a:p>
            <a:pPr eaLnBrk="1" hangingPunct="1"/>
            <a:r>
              <a:rPr lang="hu-HU" smtClean="0">
                <a:latin typeface="Times New Roman" pitchFamily="18" charset="0"/>
              </a:rPr>
              <a:t>a gyermek sérelmére elkövetett bűncselekmény,</a:t>
            </a:r>
          </a:p>
          <a:p>
            <a:pPr eaLnBrk="1" hangingPunct="1"/>
            <a:r>
              <a:rPr lang="hu-HU" smtClean="0">
                <a:latin typeface="Times New Roman" pitchFamily="18" charset="0"/>
              </a:rPr>
              <a:t>az ezeken kívül a gyermek sérelmére elkövetett más bűncselekmény miatt.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hu-HU" smtClean="0">
                <a:latin typeface="Times New Roman" pitchFamily="18" charset="0"/>
              </a:rPr>
              <a:t>HOLTNAK NYILVÁNÍTÁS</a:t>
            </a:r>
          </a:p>
        </p:txBody>
      </p:sp>
      <p:sp>
        <p:nvSpPr>
          <p:cNvPr id="40963" name="Rectangle 3"/>
          <p:cNvSpPr>
            <a:spLocks noGrp="1" noChangeArrowheads="1"/>
          </p:cNvSpPr>
          <p:nvPr>
            <p:ph type="body" idx="1"/>
          </p:nvPr>
        </p:nvSpPr>
        <p:spPr/>
        <p:txBody>
          <a:bodyPr/>
          <a:lstStyle/>
          <a:p>
            <a:pPr eaLnBrk="1" hangingPunct="1"/>
            <a:r>
              <a:rPr lang="hu-HU" smtClean="0">
                <a:latin typeface="Times New Roman" pitchFamily="18" charset="0"/>
              </a:rPr>
              <a:t>A gyámhivatal a jogszabályban meghatározott esetben kéri a bíróságtól az eltűnt személy holtnak nyilvánítását.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hu-HU" sz="2800" smtClean="0">
                <a:latin typeface="Times New Roman" pitchFamily="18" charset="0"/>
              </a:rPr>
              <a:t>ANYAGI JOG, ELJÁRÁSJOG</a:t>
            </a:r>
            <a:r>
              <a:rPr lang="hu-HU" sz="4000" smtClean="0">
                <a:latin typeface="Times New Roman" pitchFamily="18" charset="0"/>
              </a:rPr>
              <a:t/>
            </a:r>
            <a:br>
              <a:rPr lang="hu-HU" sz="4000" smtClean="0">
                <a:latin typeface="Times New Roman" pitchFamily="18" charset="0"/>
              </a:rPr>
            </a:br>
            <a:r>
              <a:rPr lang="hu-HU" sz="1400" smtClean="0">
                <a:latin typeface="Times New Roman" pitchFamily="18" charset="0"/>
              </a:rPr>
              <a:t>AZ ELŐZŐEKBEN MÁR HIVATKOZOTT</a:t>
            </a:r>
            <a:r>
              <a:rPr lang="hu-HU" sz="4000" smtClean="0">
                <a:latin typeface="Times New Roman" pitchFamily="18" charset="0"/>
              </a:rPr>
              <a:t> </a:t>
            </a:r>
            <a:r>
              <a:rPr lang="hu-HU" sz="1400" smtClean="0">
                <a:latin typeface="Times New Roman" pitchFamily="18" charset="0"/>
              </a:rPr>
              <a:t>JOGSZABÁLYOKON KÍVÜL AZ ALÁBBIAK EMLÍTÉSE INDOKOLT:</a:t>
            </a:r>
            <a:endParaRPr lang="hu-HU" sz="4000" smtClean="0">
              <a:latin typeface="Times New Roman" pitchFamily="18" charset="0"/>
            </a:endParaRPr>
          </a:p>
        </p:txBody>
      </p:sp>
      <p:sp>
        <p:nvSpPr>
          <p:cNvPr id="5123" name="Rectangle 3"/>
          <p:cNvSpPr>
            <a:spLocks noGrp="1" noChangeArrowheads="1"/>
          </p:cNvSpPr>
          <p:nvPr>
            <p:ph type="body" idx="1"/>
          </p:nvPr>
        </p:nvSpPr>
        <p:spPr>
          <a:xfrm>
            <a:off x="395288" y="1557338"/>
            <a:ext cx="8229600" cy="2519362"/>
          </a:xfrm>
        </p:spPr>
        <p:txBody>
          <a:bodyPr/>
          <a:lstStyle/>
          <a:p>
            <a:pPr eaLnBrk="1" hangingPunct="1"/>
            <a:r>
              <a:rPr lang="hu-HU" sz="1400" b="1" smtClean="0">
                <a:latin typeface="Times New Roman" pitchFamily="18" charset="0"/>
              </a:rPr>
              <a:t>A KÖZIGAZGATÁSI HATÓSÁGI ELJÁRÁS ÉS SZOLGÁLTATÁS ÁLTALÁNOS SZABÁLYAIRÓL SZÓLÓ 2004. ÉVI CXL. TÖRVÉNY (KET.)</a:t>
            </a:r>
          </a:p>
          <a:p>
            <a:pPr eaLnBrk="1" hangingPunct="1"/>
            <a:r>
              <a:rPr lang="hu-HU" sz="1400" b="1" smtClean="0">
                <a:latin typeface="Times New Roman" pitchFamily="18" charset="0"/>
              </a:rPr>
              <a:t>149/1997. (IX. 10.) Korm. rendelet a gyámhatóságokról, valamint a gyermekvédelmi és gyámügyi eljárásról (Gyer.)</a:t>
            </a:r>
          </a:p>
          <a:p>
            <a:pPr eaLnBrk="1" hangingPunct="1"/>
            <a:r>
              <a:rPr lang="hu-HU" sz="1400" b="1" smtClean="0">
                <a:latin typeface="Times New Roman" pitchFamily="18" charset="0"/>
              </a:rPr>
              <a:t>15/1998. (IV. 30.) NM rendelet </a:t>
            </a:r>
            <a:br>
              <a:rPr lang="hu-HU" sz="1400" b="1" smtClean="0">
                <a:latin typeface="Times New Roman" pitchFamily="18" charset="0"/>
              </a:rPr>
            </a:br>
            <a:r>
              <a:rPr lang="hu-HU" sz="1400" b="1" smtClean="0">
                <a:latin typeface="Times New Roman" pitchFamily="18" charset="0"/>
              </a:rPr>
              <a:t>a személyes gondoskodást nyújtó gyermekjóléti, gyermekvédelmi intézmények, valamint személyek szakmai feladatairól és működésük feltételeiről</a:t>
            </a:r>
          </a:p>
          <a:p>
            <a:pPr eaLnBrk="1" hangingPunct="1"/>
            <a:r>
              <a:rPr lang="hu-HU" sz="1400" b="1" smtClean="0">
                <a:latin typeface="Times New Roman" pitchFamily="18" charset="0"/>
              </a:rPr>
              <a:t>1/2000. (I. 7.) SzCsM rendelet </a:t>
            </a:r>
            <a:br>
              <a:rPr lang="hu-HU" sz="1400" b="1" smtClean="0">
                <a:latin typeface="Times New Roman" pitchFamily="18" charset="0"/>
              </a:rPr>
            </a:br>
            <a:r>
              <a:rPr lang="hu-HU" sz="1400" b="1" smtClean="0">
                <a:latin typeface="Times New Roman" pitchFamily="18" charset="0"/>
              </a:rPr>
              <a:t>a személyes gondoskodást nyújtó szociális intézmények szakmai feladatairól és működésük feltételeiről</a:t>
            </a:r>
          </a:p>
          <a:p>
            <a:pPr eaLnBrk="1" hangingPunct="1"/>
            <a:r>
              <a:rPr lang="hu-HU" sz="1400" b="1" smtClean="0">
                <a:latin typeface="Times New Roman" pitchFamily="18" charset="0"/>
              </a:rPr>
              <a:t>63/2006. (III. 27.) Korm. rendelet a pénzbeli és természetbeni szociális ellátások igénylésének és megállapításának, valamint folyósításának részletes szabályairól</a:t>
            </a:r>
          </a:p>
          <a:p>
            <a:pPr eaLnBrk="1" hangingPunct="1"/>
            <a:r>
              <a:rPr lang="hu-HU" sz="1400" b="1" smtClean="0">
                <a:latin typeface="Times New Roman" pitchFamily="18" charset="0"/>
              </a:rPr>
              <a:t>331/2006. (XII. 23.) Korm. rendelet a gyermekvédelmi és gyámügyi feladat- és hatáskörök ellátásáról, valamint a gyámhatóság szervezetéről és illetékességéről (Gyár.)</a:t>
            </a:r>
          </a:p>
          <a:p>
            <a:pPr eaLnBrk="1" hangingPunct="1"/>
            <a:r>
              <a:rPr lang="hu-HU" sz="1400" b="1" smtClean="0">
                <a:latin typeface="Times New Roman" pitchFamily="18" charset="0"/>
              </a:rPr>
              <a:t>369/2013. (X. 24.) Korm. rendelet a szociális, gyermekjóléti és gyermekvédelmi szolgáltatók, intézmények és hálózatok hatósági nyilvántartásáról és ellenőrzéséről (új Sznyr.)</a:t>
            </a:r>
            <a:endParaRPr lang="hu-HU" sz="1400" smtClean="0">
              <a:latin typeface="Times New Roman" pitchFamily="18" charset="0"/>
            </a:endParaRPr>
          </a:p>
          <a:p>
            <a:pPr eaLnBrk="1" hangingPunct="1"/>
            <a:endParaRPr lang="hu-HU" sz="1400" smtClean="0">
              <a:latin typeface="Times New Roman" pitchFamily="18" charset="0"/>
            </a:endParaRPr>
          </a:p>
          <a:p>
            <a:pPr eaLnBrk="1" hangingPunct="1">
              <a:buFontTx/>
              <a:buNone/>
            </a:pPr>
            <a:endParaRPr lang="hu-HU" sz="1400" smtClean="0">
              <a:latin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hu-HU" sz="4000" smtClean="0">
                <a:latin typeface="Times New Roman" pitchFamily="18" charset="0"/>
              </a:rPr>
              <a:t>SZÜLŐI FELÜGYELETI, GYERMEKTARTÁSDÍJ I.</a:t>
            </a:r>
          </a:p>
        </p:txBody>
      </p:sp>
      <p:sp>
        <p:nvSpPr>
          <p:cNvPr id="41987" name="Rectangle 3"/>
          <p:cNvSpPr>
            <a:spLocks noGrp="1" noChangeArrowheads="1"/>
          </p:cNvSpPr>
          <p:nvPr>
            <p:ph type="body" idx="1"/>
          </p:nvPr>
        </p:nvSpPr>
        <p:spPr/>
        <p:txBody>
          <a:bodyPr/>
          <a:lstStyle/>
          <a:p>
            <a:pPr eaLnBrk="1" hangingPunct="1">
              <a:lnSpc>
                <a:spcPct val="80000"/>
              </a:lnSpc>
            </a:pPr>
            <a:r>
              <a:rPr lang="hu-HU" sz="1800" smtClean="0">
                <a:latin typeface="Times New Roman" pitchFamily="18" charset="0"/>
              </a:rPr>
              <a:t>dönt a gyermek és a szülő, illetve más kapcsolattartásra jogosult személy kapcsolattartásáról, indokolt esetben felügyelt kapcsolattartást rendel el, továbbá a kapcsolattartási ügyben kötelező gyermekvédelmi közvetítői eljárás vagy kötelező támogatott közvetítői eljárás igénybevételét rendeli el,</a:t>
            </a:r>
            <a:endParaRPr lang="hu-HU" sz="1800" b="1" i="1" smtClean="0">
              <a:latin typeface="Times New Roman" pitchFamily="18" charset="0"/>
            </a:endParaRPr>
          </a:p>
          <a:p>
            <a:pPr eaLnBrk="1" hangingPunct="1">
              <a:lnSpc>
                <a:spcPct val="80000"/>
              </a:lnSpc>
            </a:pPr>
            <a:r>
              <a:rPr lang="hu-HU" sz="1800" smtClean="0">
                <a:latin typeface="Times New Roman" pitchFamily="18" charset="0"/>
              </a:rPr>
              <a:t>intézkedik a kapcsolattartásra vonatkozó bírósági vagy gyámhivatali határozat végrehajtásáról,</a:t>
            </a:r>
            <a:endParaRPr lang="hu-HU" sz="1800" b="1" smtClean="0">
              <a:latin typeface="Times New Roman" pitchFamily="18" charset="0"/>
            </a:endParaRPr>
          </a:p>
          <a:p>
            <a:pPr eaLnBrk="1" hangingPunct="1">
              <a:lnSpc>
                <a:spcPct val="80000"/>
              </a:lnSpc>
            </a:pPr>
            <a:r>
              <a:rPr lang="hu-HU" sz="1800" smtClean="0">
                <a:latin typeface="Times New Roman" pitchFamily="18" charset="0"/>
              </a:rPr>
              <a:t>dönt a szülő jognyilatkozatának érvényességéhez szükséges jóváhagyásról,</a:t>
            </a:r>
            <a:endParaRPr lang="hu-HU" sz="1800" b="1" i="1" smtClean="0">
              <a:latin typeface="Times New Roman" pitchFamily="18" charset="0"/>
            </a:endParaRPr>
          </a:p>
          <a:p>
            <a:pPr eaLnBrk="1" hangingPunct="1">
              <a:lnSpc>
                <a:spcPct val="80000"/>
              </a:lnSpc>
            </a:pPr>
            <a:r>
              <a:rPr lang="hu-HU" sz="1800" smtClean="0">
                <a:latin typeface="Times New Roman" pitchFamily="18" charset="0"/>
              </a:rPr>
              <a:t>dönt, ha a közös szülői felügyelet gyakorlása során a szülők - a lelkiismereti és vallásszabadság körébe tartozó kérdés kivételével - valamely kérdésben nem tudnak megállapodni, valamint a szülői felügyeleti joggal kapcsolatos ügyben kötelező gyermekvédelmi közvetítői eljárás vagy kötelező támogatott közvetítői eljárás igénybevételét rendeli el,</a:t>
            </a:r>
            <a:endParaRPr lang="hu-HU" sz="1800" b="1" i="1" smtClean="0">
              <a:latin typeface="Times New Roman" pitchFamily="18" charset="0"/>
            </a:endParaRPr>
          </a:p>
          <a:p>
            <a:pPr eaLnBrk="1" hangingPunct="1">
              <a:lnSpc>
                <a:spcPct val="80000"/>
              </a:lnSpc>
            </a:pPr>
            <a:r>
              <a:rPr lang="hu-HU" sz="1800" smtClean="0">
                <a:latin typeface="Times New Roman" pitchFamily="18" charset="0"/>
              </a:rPr>
              <a:t>hozzájárul a gyermek családba fogadásához,</a:t>
            </a:r>
            <a:endParaRPr lang="hu-HU" sz="1800" b="1" i="1" smtClean="0">
              <a:latin typeface="Times New Roman" pitchFamily="18" charset="0"/>
            </a:endParaRPr>
          </a:p>
          <a:p>
            <a:pPr eaLnBrk="1" hangingPunct="1">
              <a:lnSpc>
                <a:spcPct val="80000"/>
              </a:lnSpc>
            </a:pPr>
            <a:r>
              <a:rPr lang="hu-HU" sz="1800" smtClean="0">
                <a:latin typeface="Times New Roman" pitchFamily="18" charset="0"/>
              </a:rPr>
              <a:t>dönt a gyermek sorsát érintő lényeges kérdésekben a szülők vitájáról,</a:t>
            </a:r>
            <a:endParaRPr lang="hu-HU" sz="1800" b="1" i="1" smtClean="0">
              <a:latin typeface="Times New Roman" pitchFamily="18" charset="0"/>
            </a:endParaRPr>
          </a:p>
          <a:p>
            <a:pPr eaLnBrk="1" hangingPunct="1">
              <a:lnSpc>
                <a:spcPct val="80000"/>
              </a:lnSpc>
            </a:pPr>
            <a:r>
              <a:rPr lang="hu-HU" sz="1800" smtClean="0">
                <a:latin typeface="Times New Roman" pitchFamily="18" charset="0"/>
              </a:rPr>
              <a:t>jóváhagyja a gyermek részére a szülők lakóhelyének vagy a szülők által kijelölt más tartózkodási helynek az elhagyását,</a:t>
            </a:r>
            <a:endParaRPr lang="hu-HU" sz="1800" b="1" i="1" smtClean="0">
              <a:latin typeface="Times New Roman" pitchFamily="18" charset="0"/>
            </a:endParaRPr>
          </a:p>
          <a:p>
            <a:pPr eaLnBrk="1" hangingPunct="1">
              <a:lnSpc>
                <a:spcPct val="80000"/>
              </a:lnSpc>
            </a:pPr>
            <a:r>
              <a:rPr lang="hu-HU" sz="1800" smtClean="0">
                <a:latin typeface="Times New Roman" pitchFamily="18" charset="0"/>
              </a:rPr>
              <a:t>dönt a 16. életévét betöltött gyermek házasságkötésének engedélyezéséről,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hu-HU" smtClean="0">
                <a:latin typeface="Times New Roman" pitchFamily="18" charset="0"/>
              </a:rPr>
              <a:t>II.</a:t>
            </a:r>
          </a:p>
        </p:txBody>
      </p:sp>
      <p:sp>
        <p:nvSpPr>
          <p:cNvPr id="43011" name="Rectangle 3"/>
          <p:cNvSpPr>
            <a:spLocks noGrp="1" noChangeArrowheads="1"/>
          </p:cNvSpPr>
          <p:nvPr>
            <p:ph type="body" idx="1"/>
          </p:nvPr>
        </p:nvSpPr>
        <p:spPr/>
        <p:txBody>
          <a:bodyPr/>
          <a:lstStyle/>
          <a:p>
            <a:pPr eaLnBrk="1" hangingPunct="1">
              <a:lnSpc>
                <a:spcPct val="80000"/>
              </a:lnSpc>
            </a:pPr>
            <a:r>
              <a:rPr lang="hu-HU" sz="1800" smtClean="0">
                <a:latin typeface="Times New Roman" pitchFamily="18" charset="0"/>
              </a:rPr>
              <a:t>eljár a tartásdíj külföldön való behajtása tárgyában New Yorkban, az 1956. évi június hó 20. napján kelt egyezmény alapján a külföldön lakó vagy tartózkodó személy tartásdíj iránti igényével kapcsolatos ügyben, továbbá - a </a:t>
            </a:r>
            <a:r>
              <a:rPr lang="hu-HU" sz="1800" smtClean="0">
                <a:latin typeface="Times New Roman" pitchFamily="18" charset="0"/>
                <a:hlinkClick r:id=""/>
              </a:rPr>
              <a:t>Tanács 4/2009/EK rendelete</a:t>
            </a:r>
            <a:r>
              <a:rPr lang="hu-HU" sz="1800" smtClean="0">
                <a:latin typeface="Times New Roman" pitchFamily="18" charset="0"/>
              </a:rPr>
              <a:t> (2008. december 18.) a tartással kapcsolatos ügyekben a joghatóságról, az alkalmazandó jogról, a határozatok elismeréséről és végrehajtásáról, valamint az e területen folytatott együttműködésről, valamint a gyermektartás és a családi tartások egyéb formáinak behajtásáról szóló, 2007. november 23-i hágai egyezmény és a tartási ügyekre vonatkozóan az igazságügyért felelős miniszter által közzétett viszonossági nyilatkozat alapján a Magyarország vonatkozásában kijelölt Központi Hatóság megkeresésére - közreműködik a tartásdíjat megállapító és a tartásdíj megfizetésére kötelező határozat meghozatalára irányuló kérelmek, a tartásdíj felemelésére vonatkozó kérelmek és a tartásdíj leszállítására vagy megszüntetésére vonatkozó kérelmek ügyében,</a:t>
            </a:r>
            <a:endParaRPr lang="hu-HU" sz="1800" b="1" i="1" smtClean="0">
              <a:latin typeface="Times New Roman" pitchFamily="18" charset="0"/>
            </a:endParaRPr>
          </a:p>
          <a:p>
            <a:pPr eaLnBrk="1" hangingPunct="1">
              <a:lnSpc>
                <a:spcPct val="80000"/>
              </a:lnSpc>
            </a:pPr>
            <a:r>
              <a:rPr lang="hu-HU" sz="1800" smtClean="0">
                <a:latin typeface="Times New Roman" pitchFamily="18" charset="0"/>
              </a:rPr>
              <a:t>engedélyezi a tanköteles gyermek művészeti, sport-, modell- vagy hirdetési tevékenység keretében történő foglalkoztatását, és</a:t>
            </a:r>
            <a:endParaRPr lang="hu-HU" sz="1800" b="1" i="1" smtClean="0">
              <a:latin typeface="Times New Roman" pitchFamily="18" charset="0"/>
            </a:endParaRPr>
          </a:p>
          <a:p>
            <a:pPr eaLnBrk="1" hangingPunct="1">
              <a:lnSpc>
                <a:spcPct val="80000"/>
              </a:lnSpc>
            </a:pPr>
            <a:r>
              <a:rPr lang="hu-HU" sz="1800" smtClean="0">
                <a:latin typeface="Times New Roman" pitchFamily="18" charset="0"/>
              </a:rPr>
              <a:t>eljár a megelőlegezett gyermektartásdíj kötelezett által meg nem térített összegének elengedésére, csökkentésére vagy részletfizetés engedélyezésére irányuló kérelem ügyében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hu-HU" sz="3200" b="1" smtClean="0">
                <a:latin typeface="Times New Roman" pitchFamily="18" charset="0"/>
              </a:rPr>
              <a:t>GYÁMSÁG, GONDNOKSÁG, ELŐZETES JOGNYILATKOZAT, TÁMOGATOTT DÖNTÉSHOZATAL</a:t>
            </a:r>
          </a:p>
        </p:txBody>
      </p:sp>
      <p:sp>
        <p:nvSpPr>
          <p:cNvPr id="44035" name="Rectangle 3"/>
          <p:cNvSpPr>
            <a:spLocks noGrp="1" noChangeArrowheads="1"/>
          </p:cNvSpPr>
          <p:nvPr>
            <p:ph type="body" idx="1"/>
          </p:nvPr>
        </p:nvSpPr>
        <p:spPr/>
        <p:txBody>
          <a:bodyPr/>
          <a:lstStyle/>
          <a:p>
            <a:pPr eaLnBrk="1" hangingPunct="1">
              <a:lnSpc>
                <a:spcPct val="80000"/>
              </a:lnSpc>
            </a:pPr>
            <a:r>
              <a:rPr lang="hu-HU" sz="2000" smtClean="0">
                <a:latin typeface="Times New Roman" pitchFamily="18" charset="0"/>
              </a:rPr>
              <a:t>a gyermek részére családbafogadó gyámot vagy gyermekvédelmi gyámot rendel, a nevelőszülőt egyes gyámi feladatok ellátására gyámként kirendeli,</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ideiglenes gondnokot, gondnokot, hivatásos gondnokot rendel, és felügyeli tevékenységüket,</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felügyeli a családbafogadó gyám, valamint felügyeli és irányítja a gyermekvédelmi gyám tevékenységét,</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felfüggeszti, elmozdítja vagy felmenti a gyámot, a gondnokot,</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külön jogszabályban meghatározott esetekben zárlatot rendel el, zárgondnokot, eseti gondnokot, eseti gyámot, ügygondnokot, a magzat részére gyámot rendel és ment fel, továbbá megállapítja a munkadíjukat,</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felveszi és jegyzőkönyvbe foglalja az előzetes jognyilatkozatot, valamint gondoskodik annak az előzetes jognyilatkozatok nyilvántartásába való bejegyzésre jogosult bíróságnak történő megküldéséről, és</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támogatót, hivatásos támogatót rendel ki, felügyeli a tevékenységét, valamint felfüggeszti, elmozdítja vagy felmenti a támogatót, hivatásos támogatót.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hu-HU" smtClean="0">
                <a:latin typeface="Times New Roman" pitchFamily="18" charset="0"/>
              </a:rPr>
              <a:t>MŰVI MEDDŐVÉ TÉTEL</a:t>
            </a:r>
          </a:p>
        </p:txBody>
      </p:sp>
      <p:sp>
        <p:nvSpPr>
          <p:cNvPr id="45059" name="Rectangle 3"/>
          <p:cNvSpPr>
            <a:spLocks noGrp="1" noChangeArrowheads="1"/>
          </p:cNvSpPr>
          <p:nvPr>
            <p:ph type="body" idx="1"/>
          </p:nvPr>
        </p:nvSpPr>
        <p:spPr/>
        <p:txBody>
          <a:bodyPr/>
          <a:lstStyle/>
          <a:p>
            <a:pPr eaLnBrk="1" hangingPunct="1"/>
            <a:r>
              <a:rPr lang="hu-HU" smtClean="0">
                <a:latin typeface="Times New Roman" pitchFamily="18" charset="0"/>
              </a:rPr>
              <a:t>Az egészségügyről szóló </a:t>
            </a:r>
            <a:r>
              <a:rPr lang="hu-HU" smtClean="0">
                <a:latin typeface="Times New Roman" pitchFamily="18" charset="0"/>
                <a:hlinkClick r:id=""/>
              </a:rPr>
              <a:t>1997. évi CLIV. törvény 187/A. §-a</a:t>
            </a:r>
            <a:r>
              <a:rPr lang="hu-HU" smtClean="0">
                <a:latin typeface="Times New Roman" pitchFamily="18" charset="0"/>
              </a:rPr>
              <a:t> szerinti hozzájárulás megadása a tizennyolcadik életévét betöltött, cselekvőképességében bármely ügycsoportban részlegesen korlátozott személy művi meddővé tétel elvégzése iránti kérelméhez a gyámhivatal hatáskörébe tartozik.</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hu-HU" smtClean="0">
                <a:latin typeface="Times New Roman" pitchFamily="18" charset="0"/>
              </a:rPr>
              <a:t>VAGYONKEZELÉS</a:t>
            </a:r>
          </a:p>
        </p:txBody>
      </p:sp>
      <p:sp>
        <p:nvSpPr>
          <p:cNvPr id="46083" name="Rectangle 3"/>
          <p:cNvSpPr>
            <a:spLocks noGrp="1" noChangeArrowheads="1"/>
          </p:cNvSpPr>
          <p:nvPr>
            <p:ph type="body" idx="1"/>
          </p:nvPr>
        </p:nvSpPr>
        <p:spPr/>
        <p:txBody>
          <a:bodyPr/>
          <a:lstStyle/>
          <a:p>
            <a:pPr eaLnBrk="1" hangingPunct="1">
              <a:lnSpc>
                <a:spcPct val="80000"/>
              </a:lnSpc>
            </a:pPr>
            <a:r>
              <a:rPr lang="hu-HU" sz="2000" smtClean="0">
                <a:latin typeface="Times New Roman" pitchFamily="18" charset="0"/>
              </a:rPr>
              <a:t>dönt a gyermekek és gondnokoltak készpénzvagyonának gyámi fenntartásos betétben vagy fizetési számlán történő elhelyezéséről, az elhelyezett pénz felhasználásáról, államilag garantált értékpapírba, biztosítási kötvénybe történő befektetéséről, letétben kezeléséről, valamint egyéb tárgyak letétbe helyezéséről, továbbá a </a:t>
            </a:r>
            <a:r>
              <a:rPr lang="hu-HU" sz="2000" smtClean="0">
                <a:latin typeface="Times New Roman" pitchFamily="18" charset="0"/>
                <a:hlinkClick r:id=""/>
              </a:rPr>
              <a:t>Ptk. 4:159. §-a</a:t>
            </a:r>
            <a:r>
              <a:rPr lang="hu-HU" sz="2000" smtClean="0">
                <a:latin typeface="Times New Roman" pitchFamily="18" charset="0"/>
              </a:rPr>
              <a:t> szerinti intézkedések közül azt alkalmazza, amellyel legnagyobb biztonsággal megóvható a gyermek vagyona,</a:t>
            </a:r>
            <a:endParaRPr lang="hu-HU" sz="2000" b="1" smtClean="0">
              <a:latin typeface="Times New Roman" pitchFamily="18" charset="0"/>
            </a:endParaRPr>
          </a:p>
          <a:p>
            <a:pPr eaLnBrk="1" hangingPunct="1">
              <a:lnSpc>
                <a:spcPct val="80000"/>
              </a:lnSpc>
            </a:pPr>
            <a:r>
              <a:rPr lang="hu-HU" sz="2000" smtClean="0">
                <a:latin typeface="Times New Roman" pitchFamily="18" charset="0"/>
              </a:rPr>
              <a:t>dönt a gyám, a gondnok vagyon- és bérlakás kezeléséhez kapcsolódó jognyilatkozata érvényességéhez szükséges jóváhagyásról,</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elbírálja a rendszeres és az eseti számadást, meghatározott esetekben a végszámadást,</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közreműködik a gyermekek, gondnokoltak ingó és ingatlan vagyonával és vagyoni értékű jogával kapcsolatos ügyekben,</a:t>
            </a:r>
            <a:endParaRPr lang="hu-HU" sz="2000" b="1" i="1" smtClean="0">
              <a:latin typeface="Times New Roman" pitchFamily="18" charset="0"/>
            </a:endParaRPr>
          </a:p>
          <a:p>
            <a:pPr eaLnBrk="1" hangingPunct="1">
              <a:lnSpc>
                <a:spcPct val="80000"/>
              </a:lnSpc>
            </a:pPr>
            <a:r>
              <a:rPr lang="hu-HU" sz="2000" smtClean="0">
                <a:latin typeface="Times New Roman" pitchFamily="18" charset="0"/>
              </a:rPr>
              <a:t>közreműködik a hagyatéki eljárásban </a:t>
            </a:r>
            <a:r>
              <a:rPr lang="hu-HU" sz="2000" i="1" u="sng" smtClean="0">
                <a:latin typeface="Times New Roman" pitchFamily="18" charset="0"/>
              </a:rPr>
              <a:t>(évek óta jogvita van a közjegyzőkkel az értelmezés tekintetében).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hu-HU" smtClean="0">
                <a:latin typeface="Times New Roman" pitchFamily="18" charset="0"/>
              </a:rPr>
              <a:t>SPECIÁLIS FELADATOK</a:t>
            </a:r>
          </a:p>
        </p:txBody>
      </p:sp>
      <p:sp>
        <p:nvSpPr>
          <p:cNvPr id="47107" name="Rectangle 3"/>
          <p:cNvSpPr>
            <a:spLocks noGrp="1" noChangeArrowheads="1"/>
          </p:cNvSpPr>
          <p:nvPr>
            <p:ph type="body" idx="1"/>
          </p:nvPr>
        </p:nvSpPr>
        <p:spPr>
          <a:xfrm>
            <a:off x="395288" y="1600200"/>
            <a:ext cx="8291512" cy="4997450"/>
          </a:xfrm>
        </p:spPr>
        <p:txBody>
          <a:bodyPr/>
          <a:lstStyle/>
          <a:p>
            <a:pPr eaLnBrk="1" hangingPunct="1">
              <a:lnSpc>
                <a:spcPct val="80000"/>
              </a:lnSpc>
            </a:pPr>
            <a:r>
              <a:rPr lang="hu-HU" sz="2400" smtClean="0">
                <a:latin typeface="Times New Roman" pitchFamily="18" charset="0"/>
              </a:rPr>
              <a:t>A Kormány a hozzátartozók közötti erőszak miatt alkalmazható távoltartásról szóló törvény szerinti családvédelmi koordinációért felelős szervként a gyámhivatalt jelöli ki.</a:t>
            </a:r>
          </a:p>
          <a:p>
            <a:pPr eaLnBrk="1" hangingPunct="1">
              <a:lnSpc>
                <a:spcPct val="80000"/>
              </a:lnSpc>
            </a:pPr>
            <a:r>
              <a:rPr lang="hu-HU" sz="2400" smtClean="0">
                <a:latin typeface="Times New Roman" pitchFamily="18" charset="0"/>
              </a:rPr>
              <a:t>A közigazgatási hatósági eljárás és szolgáltatás általános szabályairól szóló 2004. évi CXL. törvény 51. § (2b) bekezdésében, 53. § (4c) bekezdésében és 54. § (5) bekezdésében foglalt gyámhatósági feladat- és hatáskört a gyámhivatal gyakorolja.</a:t>
            </a:r>
            <a:endParaRPr lang="hu-HU" sz="2400" b="1" smtClean="0">
              <a:latin typeface="Times New Roman" pitchFamily="18" charset="0"/>
            </a:endParaRPr>
          </a:p>
          <a:p>
            <a:pPr eaLnBrk="1" hangingPunct="1">
              <a:lnSpc>
                <a:spcPct val="80000"/>
              </a:lnSpc>
            </a:pPr>
            <a:r>
              <a:rPr lang="hu-HU" sz="2400" smtClean="0">
                <a:latin typeface="Times New Roman" pitchFamily="18" charset="0"/>
              </a:rPr>
              <a:t>A nem magyar (külföldi) állampolgárságú gyermek - ide nem értve a Gyvt. 4. § (1) bekezdés </a:t>
            </a:r>
            <a:r>
              <a:rPr lang="hu-HU" sz="2400" i="1" smtClean="0">
                <a:latin typeface="Times New Roman" pitchFamily="18" charset="0"/>
              </a:rPr>
              <a:t>b) </a:t>
            </a:r>
            <a:r>
              <a:rPr lang="hu-HU" sz="2400" smtClean="0">
                <a:latin typeface="Times New Roman" pitchFamily="18" charset="0"/>
              </a:rPr>
              <a:t>pontja szerinti személyt - ideiglenes hatályú elhelyezése és nevelésbe vétele ügyében a Budapest Főváros Kormányhivatala gyermekvédelmi és gyámügyi feladatkörében eljáró V. Kerületi Hivatala jár el. Ezekben az esetekben a gyámhivatal illetékessége az ideiglenes hatályú elhelyezés és a nevelésbe vétel alatt nem változik.</a:t>
            </a:r>
            <a:r>
              <a:rPr lang="hu-HU" sz="1800" smtClean="0"/>
              <a:t> </a:t>
            </a:r>
            <a:endParaRPr lang="hu-HU" sz="1800" smtClean="0">
              <a:latin typeface="Times New Roman" pitchFamily="18" charset="0"/>
            </a:endParaRPr>
          </a:p>
          <a:p>
            <a:pPr eaLnBrk="1" hangingPunct="1">
              <a:lnSpc>
                <a:spcPct val="80000"/>
              </a:lnSpc>
            </a:pPr>
            <a:endParaRPr lang="hu-HU" sz="1800" smtClean="0">
              <a:latin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hu-HU" sz="3200" b="1" smtClean="0">
                <a:latin typeface="Times New Roman" pitchFamily="18" charset="0"/>
              </a:rPr>
              <a:t>A gyermekvédelmi és gyámügyi feladatkörében eljáró fővárosi és megyei kormányhivatal hatásköre</a:t>
            </a:r>
            <a:r>
              <a:rPr lang="hu-HU" sz="3200" smtClean="0">
                <a:latin typeface="Times New Roman" pitchFamily="18" charset="0"/>
              </a:rPr>
              <a:t> </a:t>
            </a:r>
          </a:p>
        </p:txBody>
      </p:sp>
      <p:sp>
        <p:nvSpPr>
          <p:cNvPr id="48131" name="Rectangle 3"/>
          <p:cNvSpPr>
            <a:spLocks noGrp="1" noChangeArrowheads="1"/>
          </p:cNvSpPr>
          <p:nvPr>
            <p:ph type="body" idx="1"/>
          </p:nvPr>
        </p:nvSpPr>
        <p:spPr/>
        <p:txBody>
          <a:bodyPr/>
          <a:lstStyle/>
          <a:p>
            <a:pPr eaLnBrk="1" hangingPunct="1">
              <a:lnSpc>
                <a:spcPct val="80000"/>
              </a:lnSpc>
              <a:buFontTx/>
              <a:buNone/>
            </a:pPr>
            <a:r>
              <a:rPr lang="hu-HU" sz="1800" smtClean="0">
                <a:latin typeface="Times New Roman" pitchFamily="18" charset="0"/>
              </a:rPr>
              <a:t>JOGELŐDÖK: 1997. NOVEMBER 1-ÉN JÖTT LÉTRE MEGYEI GYÁMHIVATAL NÉVEN, AZÓTA AZ ALÁBBI ELNEVEZÉSEKKEL MŰKÖDÖTT:</a:t>
            </a:r>
          </a:p>
          <a:p>
            <a:pPr eaLnBrk="1" hangingPunct="1">
              <a:lnSpc>
                <a:spcPct val="80000"/>
              </a:lnSpc>
            </a:pPr>
            <a:r>
              <a:rPr lang="hu-HU" sz="1800" smtClean="0">
                <a:latin typeface="Times New Roman" pitchFamily="18" charset="0"/>
              </a:rPr>
              <a:t>2005. 09. 01. – 2006. 12. 31. SZOCIÁLIS ÉS GYÁMHIVATAL</a:t>
            </a:r>
          </a:p>
          <a:p>
            <a:pPr eaLnBrk="1" hangingPunct="1">
              <a:lnSpc>
                <a:spcPct val="80000"/>
              </a:lnSpc>
            </a:pPr>
            <a:r>
              <a:rPr lang="hu-HU" sz="1800" smtClean="0">
                <a:latin typeface="Times New Roman" pitchFamily="18" charset="0"/>
              </a:rPr>
              <a:t>2007. 01. 01. – 2008. 12. 31. REGIONÁLIS KÖZIGAZGATÁSI HIVATAL SZOCIÁLIS ÉS GYÁMHIVATALA</a:t>
            </a:r>
          </a:p>
          <a:p>
            <a:pPr eaLnBrk="1" hangingPunct="1">
              <a:lnSpc>
                <a:spcPct val="80000"/>
              </a:lnSpc>
            </a:pPr>
            <a:r>
              <a:rPr lang="hu-HU" sz="1800" smtClean="0">
                <a:latin typeface="Times New Roman" pitchFamily="18" charset="0"/>
              </a:rPr>
              <a:t>2009. 01. 01. – 2010. 08. 31. REGIONÁLIS ÁLLAMIGAZGATÁSI HIVATAL SZOCIÁLIS ÉS GYÁMHIVATALA</a:t>
            </a:r>
          </a:p>
          <a:p>
            <a:pPr eaLnBrk="1" hangingPunct="1">
              <a:lnSpc>
                <a:spcPct val="80000"/>
              </a:lnSpc>
            </a:pPr>
            <a:r>
              <a:rPr lang="hu-HU" sz="1800" smtClean="0">
                <a:latin typeface="Times New Roman" pitchFamily="18" charset="0"/>
              </a:rPr>
              <a:t>2010. 09. 01. – 2010. 12. 31. KÖZIGAZGATÁSI HIVATAL SZOCIÁLIS ÉS GYÁMHIVATAL</a:t>
            </a:r>
          </a:p>
          <a:p>
            <a:pPr eaLnBrk="1" hangingPunct="1">
              <a:lnSpc>
                <a:spcPct val="80000"/>
              </a:lnSpc>
            </a:pPr>
            <a:r>
              <a:rPr lang="hu-HU" sz="1800" smtClean="0">
                <a:latin typeface="Times New Roman" pitchFamily="18" charset="0"/>
              </a:rPr>
              <a:t>2011. 01. 01. – 2015. 03. 31. KORMÁNYHIVATAL SZOCIÁLIS ÉS GYÁMHIVATAL </a:t>
            </a:r>
          </a:p>
          <a:p>
            <a:pPr eaLnBrk="1" hangingPunct="1">
              <a:lnSpc>
                <a:spcPct val="80000"/>
              </a:lnSpc>
            </a:pPr>
            <a:r>
              <a:rPr lang="hu-HU" sz="1800" smtClean="0">
                <a:latin typeface="Times New Roman" pitchFamily="18" charset="0"/>
              </a:rPr>
              <a:t>2015. 04. 01. – KORMÁNYMEGBÍZOTT (A GYÁMÜGYI ÉS IGAZSÁGÜGYI FŐOSZTÁLYON, EZEN BELÜL A SZOCIÁLIS ÉS GYÁMÜGYI OSZTÁLYON KERESZTÜL)</a:t>
            </a:r>
          </a:p>
          <a:p>
            <a:pPr eaLnBrk="1" hangingPunct="1">
              <a:lnSpc>
                <a:spcPct val="80000"/>
              </a:lnSpc>
              <a:buFontTx/>
              <a:buNone/>
            </a:pPr>
            <a:endParaRPr lang="hu-HU" sz="1800" smtClean="0">
              <a:latin typeface="Times New Roman" pitchFamily="18" charset="0"/>
            </a:endParaRPr>
          </a:p>
          <a:p>
            <a:pPr eaLnBrk="1" hangingPunct="1">
              <a:lnSpc>
                <a:spcPct val="80000"/>
              </a:lnSpc>
              <a:buFontTx/>
              <a:buNone/>
            </a:pPr>
            <a:r>
              <a:rPr lang="hu-HU" sz="1800" smtClean="0">
                <a:latin typeface="Times New Roman" pitchFamily="18" charset="0"/>
              </a:rPr>
              <a:t>I. ÉS II. FOKÚ HATÓSÁGI, FELÜGYELETI SZERVI ELJÁRÁSAI MELLETT RÉSZT VESZ A BŰNMEGELŐZÉSBEN IS.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hu-HU" sz="2800" smtClean="0">
                <a:latin typeface="Times New Roman" pitchFamily="18" charset="0"/>
              </a:rPr>
              <a:t>ÁLTALÁNOS ILLETÉKESSÉG </a:t>
            </a:r>
            <a:r>
              <a:rPr lang="hu-HU" sz="2800" smtClean="0">
                <a:solidFill>
                  <a:schemeClr val="hlink"/>
                </a:solidFill>
                <a:latin typeface="Times New Roman" pitchFamily="18" charset="0"/>
              </a:rPr>
              <a:t>(NEM EGYEZIK A KET-TEL, „ÁTHALLÁSOK” VANNAK!!!)</a:t>
            </a:r>
            <a:endParaRPr lang="hu-HU" sz="2800" smtClean="0">
              <a:latin typeface="Times New Roman" pitchFamily="18" charset="0"/>
            </a:endParaRPr>
          </a:p>
        </p:txBody>
      </p:sp>
      <p:sp>
        <p:nvSpPr>
          <p:cNvPr id="49155" name="Rectangle 3"/>
          <p:cNvSpPr>
            <a:spLocks noGrp="1" noChangeArrowheads="1"/>
          </p:cNvSpPr>
          <p:nvPr>
            <p:ph type="body" idx="1"/>
          </p:nvPr>
        </p:nvSpPr>
        <p:spPr>
          <a:xfrm>
            <a:off x="323850" y="1773238"/>
            <a:ext cx="8291513" cy="4784725"/>
          </a:xfrm>
        </p:spPr>
        <p:txBody>
          <a:bodyPr/>
          <a:lstStyle/>
          <a:p>
            <a:pPr eaLnBrk="1" hangingPunct="1">
              <a:lnSpc>
                <a:spcPct val="80000"/>
              </a:lnSpc>
              <a:buFontTx/>
              <a:buNone/>
            </a:pPr>
            <a:r>
              <a:rPr lang="hu-HU" sz="1400" b="1" smtClean="0">
                <a:latin typeface="Times New Roman" pitchFamily="18" charset="0"/>
              </a:rPr>
              <a:t>A Gyár. 21. § </a:t>
            </a:r>
            <a:r>
              <a:rPr lang="hu-HU" sz="1400" smtClean="0">
                <a:latin typeface="Times New Roman" pitchFamily="18" charset="0"/>
              </a:rPr>
              <a:t>(1) Az eljárásra az a gyámhatóság illetékes, amelynek területén</a:t>
            </a:r>
            <a:endParaRPr lang="hu-HU" sz="1400" b="1" i="1" smtClean="0">
              <a:latin typeface="Times New Roman" pitchFamily="18" charset="0"/>
            </a:endParaRPr>
          </a:p>
          <a:p>
            <a:pPr eaLnBrk="1" hangingPunct="1">
              <a:lnSpc>
                <a:spcPct val="80000"/>
              </a:lnSpc>
            </a:pPr>
            <a:r>
              <a:rPr lang="hu-HU" sz="1400" b="1" i="1" smtClean="0">
                <a:latin typeface="Times New Roman" pitchFamily="18" charset="0"/>
              </a:rPr>
              <a:t>a) </a:t>
            </a:r>
            <a:r>
              <a:rPr lang="hu-HU" sz="1400" smtClean="0">
                <a:latin typeface="Times New Roman" pitchFamily="18" charset="0"/>
              </a:rPr>
              <a:t>a gyermek szülői felügyeletet gyakorló szülőjének, gyámjának,</a:t>
            </a:r>
            <a:endParaRPr lang="hu-HU" sz="1400" b="1" i="1" smtClean="0">
              <a:latin typeface="Times New Roman" pitchFamily="18" charset="0"/>
            </a:endParaRPr>
          </a:p>
          <a:p>
            <a:pPr eaLnBrk="1" hangingPunct="1">
              <a:lnSpc>
                <a:spcPct val="80000"/>
              </a:lnSpc>
            </a:pPr>
            <a:r>
              <a:rPr lang="hu-HU" sz="1400" b="1" i="1" smtClean="0">
                <a:latin typeface="Times New Roman" pitchFamily="18" charset="0"/>
              </a:rPr>
              <a:t>b) </a:t>
            </a:r>
            <a:r>
              <a:rPr lang="hu-HU" sz="1400" smtClean="0">
                <a:latin typeface="Times New Roman" pitchFamily="18" charset="0"/>
              </a:rPr>
              <a:t>az ügyei vitelében akadályozott, illetőleg cselekvőképességet érintő gondnokság alatt álló személynek,</a:t>
            </a:r>
            <a:endParaRPr lang="hu-HU" sz="1400" b="1" i="1" smtClean="0">
              <a:latin typeface="Times New Roman" pitchFamily="18" charset="0"/>
            </a:endParaRPr>
          </a:p>
          <a:p>
            <a:pPr eaLnBrk="1" hangingPunct="1">
              <a:lnSpc>
                <a:spcPct val="80000"/>
              </a:lnSpc>
            </a:pPr>
            <a:r>
              <a:rPr lang="hu-HU" sz="1400" b="1" i="1" smtClean="0">
                <a:latin typeface="Times New Roman" pitchFamily="18" charset="0"/>
              </a:rPr>
              <a:t>c) </a:t>
            </a:r>
            <a:r>
              <a:rPr lang="hu-HU" sz="1400" smtClean="0">
                <a:latin typeface="Times New Roman" pitchFamily="18" charset="0"/>
              </a:rPr>
              <a:t>az ideiglenes gondnokrendeléssel, zárgondnok kirendelésével, valamint gondnokság alá helyezési eljárással érintett személynek</a:t>
            </a:r>
            <a:endParaRPr lang="hu-HU" sz="1400" b="1" smtClean="0">
              <a:latin typeface="Times New Roman" pitchFamily="18" charset="0"/>
            </a:endParaRPr>
          </a:p>
          <a:p>
            <a:pPr eaLnBrk="1" hangingPunct="1">
              <a:lnSpc>
                <a:spcPct val="80000"/>
              </a:lnSpc>
              <a:buFontTx/>
              <a:buNone/>
            </a:pPr>
            <a:r>
              <a:rPr lang="hu-HU" sz="1400" smtClean="0">
                <a:latin typeface="Times New Roman" pitchFamily="18" charset="0"/>
              </a:rPr>
              <a:t>        a lakóhelye található.</a:t>
            </a:r>
          </a:p>
          <a:p>
            <a:pPr eaLnBrk="1" hangingPunct="1">
              <a:lnSpc>
                <a:spcPct val="80000"/>
              </a:lnSpc>
            </a:pPr>
            <a:r>
              <a:rPr lang="hu-HU" sz="1400" smtClean="0">
                <a:latin typeface="Times New Roman" pitchFamily="18" charset="0"/>
              </a:rPr>
              <a:t>(2)  Ha a szülői felügyelet gyakorlására jogosult szülők lakóhelye különböző gyámhatóságok illetékességi területen található, a gyámhatóság illetékességét a gyermek lakóhelye határozza meg. Ha a gyermek lakóhelye egyik szülőjének lakóhelyével sem azonos, az a gyámhatóság jár el, amelynek területén az anya lakóhelye található.</a:t>
            </a:r>
          </a:p>
          <a:p>
            <a:pPr eaLnBrk="1" hangingPunct="1">
              <a:lnSpc>
                <a:spcPct val="80000"/>
              </a:lnSpc>
            </a:pPr>
            <a:r>
              <a:rPr lang="hu-HU" sz="1400" smtClean="0">
                <a:latin typeface="Times New Roman" pitchFamily="18" charset="0"/>
              </a:rPr>
              <a:t>(3) Lakóhely hiányában - az (1) és (2) bekezdésben foglaltak szerint - a gyámhatóság illetékességét a tartózkodási hely határozza meg.</a:t>
            </a:r>
            <a:endParaRPr lang="hu-HU" sz="1400" b="1" smtClean="0">
              <a:latin typeface="Times New Roman" pitchFamily="18" charset="0"/>
            </a:endParaRPr>
          </a:p>
          <a:p>
            <a:pPr eaLnBrk="1" hangingPunct="1">
              <a:lnSpc>
                <a:spcPct val="80000"/>
              </a:lnSpc>
            </a:pPr>
            <a:r>
              <a:rPr lang="hu-HU" sz="1400" smtClean="0">
                <a:latin typeface="Times New Roman" pitchFamily="18" charset="0"/>
              </a:rPr>
              <a:t>(4) Belföldi lakóhely vagy tartózkodási hely hiányában, a gyámhatóság illetékességét az utolsó ismert hazai lakóhely vagy tartózkodási hely határozza meg, ennek hiányában az eljárásra a 3. § szerinti ügyekben a Budapest Főváros V. Kerület Önkormányzat Jegyzője, a 4-12. §-ban foglalt ügyekben pedig a Budapest Főváros Kormányhivatala gyámügyi és gyermekvédelmi feladatkörében eljáró V. Kerületi Hivatala illetékes.</a:t>
            </a:r>
          </a:p>
          <a:p>
            <a:pPr eaLnBrk="1" hangingPunct="1">
              <a:lnSpc>
                <a:spcPct val="80000"/>
              </a:lnSpc>
            </a:pPr>
            <a:r>
              <a:rPr lang="hu-HU" sz="1400" smtClean="0">
                <a:latin typeface="Times New Roman" pitchFamily="18" charset="0"/>
              </a:rPr>
              <a:t>(5) A titkolt terhességből született gyermek iratainak a törvényes képviselője részére történő kiadásáról való intézkedésre és a gyermek új lakóhelyének megállapítására [6/A. § (1) bekezdés </a:t>
            </a:r>
            <a:r>
              <a:rPr lang="hu-HU" sz="1400" b="1" i="1" smtClean="0">
                <a:latin typeface="Times New Roman" pitchFamily="18" charset="0"/>
              </a:rPr>
              <a:t>b) </a:t>
            </a:r>
            <a:r>
              <a:rPr lang="hu-HU" sz="1400" smtClean="0">
                <a:latin typeface="Times New Roman" pitchFamily="18" charset="0"/>
              </a:rPr>
              <a:t>pontja] a gyermek törvényes képviselőjének lakóhelye szerinti gyámhivatal illetékes.</a:t>
            </a:r>
          </a:p>
          <a:p>
            <a:pPr eaLnBrk="1" hangingPunct="1">
              <a:lnSpc>
                <a:spcPct val="80000"/>
              </a:lnSpc>
            </a:pPr>
            <a:r>
              <a:rPr lang="hu-HU" sz="1400" smtClean="0">
                <a:latin typeface="Times New Roman" pitchFamily="18" charset="0"/>
              </a:rPr>
              <a:t>(6) Az örökbefogadási ügyben kijelölt gyámhivatal illetékessége kiterjed a megye (főváros) egész területére.</a:t>
            </a:r>
          </a:p>
          <a:p>
            <a:pPr eaLnBrk="1" hangingPunct="1">
              <a:lnSpc>
                <a:spcPct val="80000"/>
              </a:lnSpc>
            </a:pPr>
            <a:r>
              <a:rPr lang="hu-HU" sz="1400" smtClean="0">
                <a:latin typeface="Times New Roman" pitchFamily="18" charset="0"/>
              </a:rPr>
              <a:t>(7) A támogatott döntéshozatallal kapcsolatos eljárás lefolytatására a támogatásra szoruló személy lakóhelye, annak hiányában tartózkodási helye szerinti gyámhivatal illetékes.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hu-HU" smtClean="0">
                <a:latin typeface="Times New Roman" pitchFamily="18" charset="0"/>
              </a:rPr>
              <a:t>EGYÉB ILLETÉKESSÉG</a:t>
            </a:r>
          </a:p>
        </p:txBody>
      </p:sp>
      <p:sp>
        <p:nvSpPr>
          <p:cNvPr id="50179" name="Rectangle 3"/>
          <p:cNvSpPr>
            <a:spLocks noGrp="1" noChangeArrowheads="1"/>
          </p:cNvSpPr>
          <p:nvPr>
            <p:ph type="body" idx="1"/>
          </p:nvPr>
        </p:nvSpPr>
        <p:spPr/>
        <p:txBody>
          <a:bodyPr/>
          <a:lstStyle/>
          <a:p>
            <a:pPr eaLnBrk="1" hangingPunct="1"/>
            <a:r>
              <a:rPr lang="hu-HU" smtClean="0">
                <a:latin typeface="Times New Roman" pitchFamily="18" charset="0"/>
              </a:rPr>
              <a:t>A GYÁR. 22-23. §-A 35 DB KÜLÖNÖS ILLETÉKESSÉGI OKOT SOROL FEL.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68313" y="333375"/>
            <a:ext cx="8229600" cy="863600"/>
          </a:xfrm>
        </p:spPr>
        <p:txBody>
          <a:bodyPr/>
          <a:lstStyle/>
          <a:p>
            <a:pPr eaLnBrk="1" hangingPunct="1"/>
            <a:r>
              <a:rPr lang="hu-HU" sz="3200" smtClean="0"/>
              <a:t>BŰNMEGELŐZÉS I.</a:t>
            </a:r>
          </a:p>
        </p:txBody>
      </p:sp>
      <p:sp>
        <p:nvSpPr>
          <p:cNvPr id="51203" name="Rectangle 3"/>
          <p:cNvSpPr>
            <a:spLocks noGrp="1" noChangeArrowheads="1"/>
          </p:cNvSpPr>
          <p:nvPr>
            <p:ph type="body" idx="1"/>
          </p:nvPr>
        </p:nvSpPr>
        <p:spPr>
          <a:xfrm>
            <a:off x="457200" y="1125538"/>
            <a:ext cx="8229600" cy="5000625"/>
          </a:xfrm>
        </p:spPr>
        <p:txBody>
          <a:bodyPr/>
          <a:lstStyle/>
          <a:p>
            <a:r>
              <a:rPr lang="hu-HU" sz="1200" smtClean="0">
                <a:latin typeface="Times New Roman" pitchFamily="18" charset="0"/>
              </a:rPr>
              <a:t>Gyer. 5/A. §(1) A gyermekvédelmi és gyámügyi feladatkörében eljáró fővárosi és megyei kormányhivatal a bűnelkövetés, illetve a bűnismétlés megelőzését célzó feladata ellátása érdekében</a:t>
            </a:r>
            <a:endParaRPr lang="hu-HU" sz="1200" i="1" smtClean="0">
              <a:latin typeface="Times New Roman" pitchFamily="18" charset="0"/>
            </a:endParaRPr>
          </a:p>
          <a:p>
            <a:r>
              <a:rPr lang="hu-HU" sz="1200" i="1" smtClean="0">
                <a:latin typeface="Times New Roman" pitchFamily="18" charset="0"/>
              </a:rPr>
              <a:t>a) </a:t>
            </a:r>
            <a:r>
              <a:rPr lang="hu-HU" sz="1200" smtClean="0">
                <a:latin typeface="Times New Roman" pitchFamily="18" charset="0"/>
              </a:rPr>
              <a:t>tájékoztatást kér és nyilvántartást vezet az állam, a helyi önkormányzat, az egyházi jogi személy, más jogi személy, illetve az általuk fenntartott intézmények által a bűnelkövetés vagy a bűnismétlés megelőzése céljából indított programokról,</a:t>
            </a:r>
            <a:endParaRPr lang="hu-HU" sz="1200" i="1" smtClean="0">
              <a:latin typeface="Times New Roman" pitchFamily="18" charset="0"/>
            </a:endParaRPr>
          </a:p>
          <a:p>
            <a:r>
              <a:rPr lang="hu-HU" sz="1200" i="1" smtClean="0">
                <a:latin typeface="Times New Roman" pitchFamily="18" charset="0"/>
              </a:rPr>
              <a:t>b)</a:t>
            </a:r>
            <a:r>
              <a:rPr lang="hu-HU" sz="1200" smtClean="0">
                <a:latin typeface="Times New Roman" pitchFamily="18" charset="0"/>
              </a:rPr>
              <a:t>folyamatosan figyelemmel kíséri a gyermekek védelmét szolgáló bűnmegelőzési pályázati felhívásokat, azokról tájékoztatja a helyi önkormányzatot, az egyházi jogi személyt, más jogi személyeket, illetve az általuk és az állam által fenntartott intézményeket,</a:t>
            </a:r>
            <a:endParaRPr lang="hu-HU" sz="1200" i="1" smtClean="0">
              <a:latin typeface="Times New Roman" pitchFamily="18" charset="0"/>
            </a:endParaRPr>
          </a:p>
          <a:p>
            <a:r>
              <a:rPr lang="hu-HU" sz="1200" i="1" smtClean="0">
                <a:latin typeface="Times New Roman" pitchFamily="18" charset="0"/>
              </a:rPr>
              <a:t>c) </a:t>
            </a:r>
            <a:r>
              <a:rPr lang="hu-HU" sz="1200" smtClean="0">
                <a:latin typeface="Times New Roman" pitchFamily="18" charset="0"/>
              </a:rPr>
              <a:t>segítséget nyújt a </a:t>
            </a:r>
            <a:r>
              <a:rPr lang="hu-HU" sz="1200" i="1" smtClean="0">
                <a:latin typeface="Times New Roman" pitchFamily="18" charset="0"/>
              </a:rPr>
              <a:t>b) </a:t>
            </a:r>
            <a:r>
              <a:rPr lang="hu-HU" sz="1200" smtClean="0">
                <a:latin typeface="Times New Roman" pitchFamily="18" charset="0"/>
              </a:rPr>
              <a:t>pont szerinti pályázatok benyújtásához és az elnyert támogatások cél szerinti felhasználásához,</a:t>
            </a:r>
            <a:endParaRPr lang="hu-HU" sz="1200" i="1" smtClean="0">
              <a:latin typeface="Times New Roman" pitchFamily="18" charset="0"/>
            </a:endParaRPr>
          </a:p>
          <a:p>
            <a:r>
              <a:rPr lang="hu-HU" sz="1200" i="1" smtClean="0">
                <a:latin typeface="Times New Roman" pitchFamily="18" charset="0"/>
              </a:rPr>
              <a:t>d) </a:t>
            </a:r>
            <a:r>
              <a:rPr lang="hu-HU" sz="1200" smtClean="0">
                <a:latin typeface="Times New Roman" pitchFamily="18" charset="0"/>
              </a:rPr>
              <a:t>illetékességi területén összehangolja a gyermekek számára indított bűnmegelőzési programokat,</a:t>
            </a:r>
            <a:endParaRPr lang="hu-HU" sz="1200" i="1" smtClean="0">
              <a:latin typeface="Times New Roman" pitchFamily="18" charset="0"/>
            </a:endParaRPr>
          </a:p>
          <a:p>
            <a:r>
              <a:rPr lang="hu-HU" sz="1200" i="1" smtClean="0">
                <a:latin typeface="Times New Roman" pitchFamily="18" charset="0"/>
              </a:rPr>
              <a:t>e) </a:t>
            </a:r>
            <a:r>
              <a:rPr lang="hu-HU" sz="1200" smtClean="0">
                <a:latin typeface="Times New Roman" pitchFamily="18" charset="0"/>
              </a:rPr>
              <a:t>együttműködik a helyi önkormányzatokkal, civil szervezetekkel, gyermekjóléti és gyermekvédelmi szolgáltatást ellátó személyekkel és intézményekkel, közoktatási intézményekkel, a pártfogó felügyelői szolgálatként eljáró fővárosi és megyei kormányhivatallal (a továbbiakban: pártfogó felügyelői szolgálat), a rendőrséggel, az ügyészséggel, a bírósággal, valamint a drogmegelőzést, illetve drogrehabilitációt végző intézményekkel,</a:t>
            </a:r>
            <a:endParaRPr lang="hu-HU" sz="1200" i="1" smtClean="0">
              <a:latin typeface="Times New Roman" pitchFamily="18" charset="0"/>
            </a:endParaRPr>
          </a:p>
          <a:p>
            <a:r>
              <a:rPr lang="hu-HU" sz="1200" i="1" smtClean="0">
                <a:latin typeface="Times New Roman" pitchFamily="18" charset="0"/>
              </a:rPr>
              <a:t>f) </a:t>
            </a:r>
            <a:r>
              <a:rPr lang="hu-HU" sz="1200" smtClean="0">
                <a:latin typeface="Times New Roman" pitchFamily="18" charset="0"/>
              </a:rPr>
              <a:t>részt vesz a kábítószerügyi egyeztető fórum, illetve az illetékességi területén működő bűnmegelőzési tanács munkájában,</a:t>
            </a:r>
            <a:endParaRPr lang="hu-HU" sz="1200" i="1" smtClean="0">
              <a:latin typeface="Times New Roman" pitchFamily="18" charset="0"/>
            </a:endParaRPr>
          </a:p>
          <a:p>
            <a:r>
              <a:rPr lang="hu-HU" sz="1200" i="1" smtClean="0">
                <a:latin typeface="Times New Roman" pitchFamily="18" charset="0"/>
              </a:rPr>
              <a:t>g) </a:t>
            </a:r>
            <a:r>
              <a:rPr lang="hu-HU" sz="1200" smtClean="0">
                <a:latin typeface="Times New Roman" pitchFamily="18" charset="0"/>
              </a:rPr>
              <a:t>kapcsolatot tart az áldozatvédelemben szerepet vállaló civil szerveződésekkel, illetve a rendőrség áldozatvédelmi referensével,</a:t>
            </a:r>
            <a:endParaRPr lang="hu-HU" sz="1200" i="1" smtClean="0">
              <a:latin typeface="Times New Roman" pitchFamily="18" charset="0"/>
            </a:endParaRPr>
          </a:p>
          <a:p>
            <a:r>
              <a:rPr lang="hu-HU" sz="1200" i="1" smtClean="0">
                <a:latin typeface="Times New Roman" pitchFamily="18" charset="0"/>
              </a:rPr>
              <a:t>h) </a:t>
            </a:r>
            <a:r>
              <a:rPr lang="hu-HU" sz="1200" smtClean="0">
                <a:latin typeface="Times New Roman" pitchFamily="18" charset="0"/>
              </a:rPr>
              <a:t>közvetíti az illetékességi területén kívül működő vagy országos szervezetek által kezdeményezett programokat, képzéseket és segítséget nyújt ezek igénybevételéhez,</a:t>
            </a:r>
            <a:endParaRPr lang="hu-HU" sz="1200" i="1" smtClean="0">
              <a:latin typeface="Times New Roman" pitchFamily="18" charset="0"/>
            </a:endParaRPr>
          </a:p>
          <a:p>
            <a:r>
              <a:rPr lang="hu-HU" sz="1200" i="1" smtClean="0">
                <a:latin typeface="Times New Roman" pitchFamily="18" charset="0"/>
              </a:rPr>
              <a:t>i) </a:t>
            </a:r>
            <a:r>
              <a:rPr lang="hu-HU" sz="1200" smtClean="0">
                <a:latin typeface="Times New Roman" pitchFamily="18" charset="0"/>
              </a:rPr>
              <a:t>a gyámhatóságok ellenőrzése során, a gyermekjóléti és gyermekvédelmi intézményekben értékeli a bűnmegelőzési tevékenységet, különös tekintettel a gyermeket veszélyeztető körülmények feltárására irányuló tevékenységre,</a:t>
            </a:r>
            <a:endParaRPr lang="hu-HU" sz="1200" i="1" smtClean="0">
              <a:latin typeface="Times New Roman" pitchFamily="18" charset="0"/>
            </a:endParaRPr>
          </a:p>
          <a:p>
            <a:r>
              <a:rPr lang="hu-HU" sz="1200" i="1" smtClean="0">
                <a:latin typeface="Times New Roman" pitchFamily="18" charset="0"/>
              </a:rPr>
              <a:t>j) </a:t>
            </a:r>
            <a:r>
              <a:rPr lang="hu-HU" sz="1200" smtClean="0">
                <a:latin typeface="Times New Roman" pitchFamily="18" charset="0"/>
              </a:rPr>
              <a:t>a gyermek sérelmére elkövetett bűncselekmény gyanúja esetén segítséget nyújt a tudomást szerző gyámhatóságoknak, valamint a gyermekvédelmi rendszerben működő szakembereknek a szükséges feljelentés megtételéhez,</a:t>
            </a:r>
            <a:endParaRPr lang="hu-HU" sz="1200" i="1" smtClean="0">
              <a:latin typeface="Times New Roman" pitchFamily="18" charset="0"/>
            </a:endParaRPr>
          </a:p>
          <a:p>
            <a:r>
              <a:rPr lang="hu-HU" sz="1200" i="1" smtClean="0">
                <a:latin typeface="Times New Roman" pitchFamily="18" charset="0"/>
              </a:rPr>
              <a:t>k) </a:t>
            </a:r>
            <a:r>
              <a:rPr lang="hu-HU" sz="1200" smtClean="0">
                <a:latin typeface="Times New Roman" pitchFamily="18" charset="0"/>
              </a:rPr>
              <a:t>a büntetőjogi felelősségre nem vonható 12, illetve 14 év alatti elkövetők ügyében szakmai támogatást nyújt a gyámhivatalnak és a család- és gyermekjóléti szolgálatnak, illetve a család- és gyermekjóléti központnak a kiskorú, illetve családja részére nyújtandó segítségre vonatkozóan, továbbá kezdeményezi a szükséges gyermekvédelmi intézkedéseket, és ezek végrehajtását ellenőrzi.</a:t>
            </a:r>
          </a:p>
          <a:p>
            <a:pPr eaLnBrk="1" hangingPunct="1">
              <a:lnSpc>
                <a:spcPct val="80000"/>
              </a:lnSpc>
            </a:pPr>
            <a:endParaRPr lang="hu-HU" sz="1200" smtClean="0">
              <a:latin typeface="Times New Roman" pitchFamily="18" charset="0"/>
            </a:endParaRPr>
          </a:p>
          <a:p>
            <a:pPr eaLnBrk="1" hangingPunct="1">
              <a:lnSpc>
                <a:spcPct val="80000"/>
              </a:lnSpc>
            </a:pPr>
            <a:endParaRPr lang="hu-HU" sz="1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hu-HU" sz="2400" b="1" smtClean="0">
                <a:latin typeface="Times New Roman" pitchFamily="18" charset="0"/>
              </a:rPr>
              <a:t>A SZOCIÁLIS ÉS GYÁMÜGYI IGAZGAZÁS INTÉZMÉNYRENDSZERE, FELÉPÍTÉSE</a:t>
            </a:r>
          </a:p>
        </p:txBody>
      </p:sp>
      <p:sp>
        <p:nvSpPr>
          <p:cNvPr id="6147" name="Rectangle 4"/>
          <p:cNvSpPr>
            <a:spLocks noGrp="1" noChangeArrowheads="1"/>
          </p:cNvSpPr>
          <p:nvPr>
            <p:ph type="body" sz="half" idx="1"/>
          </p:nvPr>
        </p:nvSpPr>
        <p:spPr>
          <a:xfrm>
            <a:off x="457200" y="1268413"/>
            <a:ext cx="4038600" cy="4857750"/>
          </a:xfrm>
        </p:spPr>
        <p:txBody>
          <a:bodyPr/>
          <a:lstStyle/>
          <a:p>
            <a:pPr algn="ctr" eaLnBrk="1" hangingPunct="1">
              <a:lnSpc>
                <a:spcPct val="90000"/>
              </a:lnSpc>
              <a:buFontTx/>
              <a:buNone/>
            </a:pPr>
            <a:r>
              <a:rPr lang="hu-HU" sz="1200" b="1" smtClean="0">
                <a:latin typeface="Times New Roman" pitchFamily="18" charset="0"/>
              </a:rPr>
              <a:t>SZOCIÁLIS ÁGAZAT</a:t>
            </a:r>
          </a:p>
          <a:p>
            <a:pPr algn="ctr" eaLnBrk="1" hangingPunct="1">
              <a:lnSpc>
                <a:spcPct val="90000"/>
              </a:lnSpc>
              <a:buFontTx/>
              <a:buNone/>
            </a:pPr>
            <a:endParaRPr lang="hu-HU" sz="1200" b="1" smtClean="0">
              <a:latin typeface="Times New Roman" pitchFamily="18" charset="0"/>
            </a:endParaRPr>
          </a:p>
          <a:p>
            <a:pPr eaLnBrk="1" hangingPunct="1">
              <a:lnSpc>
                <a:spcPct val="90000"/>
              </a:lnSpc>
              <a:buFontTx/>
              <a:buNone/>
            </a:pPr>
            <a:r>
              <a:rPr lang="hu-HU" sz="1600" smtClean="0">
                <a:latin typeface="Times New Roman" pitchFamily="18" charset="0"/>
              </a:rPr>
              <a:t>Szoctv. 4/A. § (1) Az e törvényben </a:t>
            </a:r>
          </a:p>
          <a:p>
            <a:pPr eaLnBrk="1" hangingPunct="1">
              <a:lnSpc>
                <a:spcPct val="90000"/>
              </a:lnSpc>
              <a:buFontTx/>
              <a:buNone/>
            </a:pPr>
            <a:r>
              <a:rPr lang="hu-HU" sz="1600" smtClean="0">
                <a:latin typeface="Times New Roman" pitchFamily="18" charset="0"/>
              </a:rPr>
              <a:t>meghatározott szociális feladat- és </a:t>
            </a:r>
          </a:p>
          <a:p>
            <a:pPr eaLnBrk="1" hangingPunct="1">
              <a:lnSpc>
                <a:spcPct val="90000"/>
              </a:lnSpc>
              <a:buFontTx/>
              <a:buNone/>
            </a:pPr>
            <a:r>
              <a:rPr lang="hu-HU" sz="1600" smtClean="0">
                <a:latin typeface="Times New Roman" pitchFamily="18" charset="0"/>
              </a:rPr>
              <a:t>hatásköröket</a:t>
            </a:r>
          </a:p>
          <a:p>
            <a:pPr eaLnBrk="1" hangingPunct="1">
              <a:lnSpc>
                <a:spcPct val="90000"/>
              </a:lnSpc>
            </a:pPr>
            <a:r>
              <a:rPr lang="hu-HU" sz="1600" i="1" smtClean="0">
                <a:latin typeface="Times New Roman" pitchFamily="18" charset="0"/>
              </a:rPr>
              <a:t>a) </a:t>
            </a:r>
            <a:r>
              <a:rPr lang="hu-HU" sz="1600" smtClean="0">
                <a:latin typeface="Times New Roman" pitchFamily="18" charset="0"/>
              </a:rPr>
              <a:t>a helyi önkormányzat képviselő-testülete,</a:t>
            </a:r>
          </a:p>
          <a:p>
            <a:pPr eaLnBrk="1" hangingPunct="1">
              <a:lnSpc>
                <a:spcPct val="90000"/>
              </a:lnSpc>
            </a:pPr>
            <a:r>
              <a:rPr lang="hu-HU" sz="1600" i="1" smtClean="0">
                <a:latin typeface="Times New Roman" pitchFamily="18" charset="0"/>
              </a:rPr>
              <a:t>b) </a:t>
            </a:r>
            <a:r>
              <a:rPr lang="hu-HU" sz="1600" smtClean="0">
                <a:latin typeface="Times New Roman" pitchFamily="18" charset="0"/>
              </a:rPr>
              <a:t>a települési önkormányzat jegyzője (a továbbiakban: jegyző),</a:t>
            </a:r>
          </a:p>
          <a:p>
            <a:pPr eaLnBrk="1" hangingPunct="1">
              <a:lnSpc>
                <a:spcPct val="90000"/>
              </a:lnSpc>
            </a:pPr>
            <a:r>
              <a:rPr lang="hu-HU" sz="1600" i="1" smtClean="0">
                <a:latin typeface="Times New Roman" pitchFamily="18" charset="0"/>
              </a:rPr>
              <a:t>c) </a:t>
            </a:r>
            <a:r>
              <a:rPr lang="hu-HU" sz="1600" smtClean="0">
                <a:latin typeface="Times New Roman" pitchFamily="18" charset="0"/>
              </a:rPr>
              <a:t>a fővárosi és megyei kormányhivatal járási (fővárosi kerületi) hivatala (a továbbiakban: járási hivatal), vagy</a:t>
            </a:r>
          </a:p>
          <a:p>
            <a:pPr eaLnBrk="1" hangingPunct="1">
              <a:lnSpc>
                <a:spcPct val="90000"/>
              </a:lnSpc>
            </a:pPr>
            <a:r>
              <a:rPr lang="hu-HU" sz="1600" i="1" smtClean="0">
                <a:latin typeface="Times New Roman" pitchFamily="18" charset="0"/>
              </a:rPr>
              <a:t>d) </a:t>
            </a:r>
            <a:r>
              <a:rPr lang="hu-HU" sz="1600" smtClean="0">
                <a:latin typeface="Times New Roman" pitchFamily="18" charset="0"/>
              </a:rPr>
              <a:t>a szociális hatóság gyakorolja</a:t>
            </a:r>
            <a:r>
              <a:rPr lang="hu-HU" sz="1600" smtClean="0"/>
              <a:t> </a:t>
            </a:r>
          </a:p>
          <a:p>
            <a:pPr eaLnBrk="1" hangingPunct="1">
              <a:lnSpc>
                <a:spcPct val="90000"/>
              </a:lnSpc>
            </a:pPr>
            <a:endParaRPr lang="hu-HU" sz="1600" smtClean="0"/>
          </a:p>
          <a:p>
            <a:pPr eaLnBrk="1" hangingPunct="1">
              <a:lnSpc>
                <a:spcPct val="90000"/>
              </a:lnSpc>
            </a:pPr>
            <a:endParaRPr lang="hu-HU" sz="700" b="1" smtClean="0"/>
          </a:p>
        </p:txBody>
      </p:sp>
      <p:sp>
        <p:nvSpPr>
          <p:cNvPr id="6148" name="Rectangle 5"/>
          <p:cNvSpPr>
            <a:spLocks noGrp="1" noChangeArrowheads="1"/>
          </p:cNvSpPr>
          <p:nvPr>
            <p:ph type="body" sz="half" idx="2"/>
          </p:nvPr>
        </p:nvSpPr>
        <p:spPr>
          <a:xfrm>
            <a:off x="4648200" y="1268413"/>
            <a:ext cx="4038600" cy="4857750"/>
          </a:xfrm>
        </p:spPr>
        <p:txBody>
          <a:bodyPr/>
          <a:lstStyle/>
          <a:p>
            <a:pPr algn="ctr" eaLnBrk="1" hangingPunct="1">
              <a:lnSpc>
                <a:spcPct val="80000"/>
              </a:lnSpc>
              <a:buFontTx/>
              <a:buNone/>
            </a:pPr>
            <a:r>
              <a:rPr lang="hu-HU" sz="1600" b="1" smtClean="0">
                <a:latin typeface="Times New Roman" pitchFamily="18" charset="0"/>
              </a:rPr>
              <a:t>GYÁMÜGYI, GYERMEKVÉDELMI ÁGAZAT</a:t>
            </a:r>
          </a:p>
          <a:p>
            <a:pPr algn="ctr" eaLnBrk="1" hangingPunct="1">
              <a:lnSpc>
                <a:spcPct val="80000"/>
              </a:lnSpc>
              <a:buFontTx/>
              <a:buNone/>
            </a:pPr>
            <a:endParaRPr lang="hu-HU" sz="1600" b="1" smtClean="0">
              <a:latin typeface="Times New Roman" pitchFamily="18" charset="0"/>
            </a:endParaRPr>
          </a:p>
          <a:p>
            <a:pPr eaLnBrk="1" hangingPunct="1">
              <a:lnSpc>
                <a:spcPct val="80000"/>
              </a:lnSpc>
              <a:buFontTx/>
              <a:buNone/>
            </a:pPr>
            <a:r>
              <a:rPr lang="hu-HU" sz="1600" smtClean="0">
                <a:latin typeface="Times New Roman" pitchFamily="18" charset="0"/>
              </a:rPr>
              <a:t>(331/2006. (XII. 23.) Korm. r., Gyvt. 5. § k) pont)</a:t>
            </a:r>
          </a:p>
          <a:p>
            <a:pPr eaLnBrk="1" hangingPunct="1">
              <a:lnSpc>
                <a:spcPct val="80000"/>
              </a:lnSpc>
              <a:buFontTx/>
              <a:buNone/>
            </a:pPr>
            <a:endParaRPr lang="hu-HU" sz="1600" smtClean="0">
              <a:latin typeface="Times New Roman" pitchFamily="18" charset="0"/>
            </a:endParaRPr>
          </a:p>
          <a:p>
            <a:pPr eaLnBrk="1" hangingPunct="1">
              <a:lnSpc>
                <a:spcPct val="80000"/>
              </a:lnSpc>
              <a:buFontTx/>
              <a:buNone/>
            </a:pPr>
            <a:r>
              <a:rPr lang="hu-HU" sz="1600" smtClean="0">
                <a:latin typeface="Times New Roman" pitchFamily="18" charset="0"/>
              </a:rPr>
              <a:t>„1. § (1) A gyámhatóság feladat- és hatáskörét</a:t>
            </a:r>
          </a:p>
          <a:p>
            <a:pPr eaLnBrk="1" hangingPunct="1">
              <a:lnSpc>
                <a:spcPct val="90000"/>
              </a:lnSpc>
            </a:pPr>
            <a:r>
              <a:rPr lang="hu-HU" sz="1600" smtClean="0">
                <a:latin typeface="Times New Roman" pitchFamily="18" charset="0"/>
              </a:rPr>
              <a:t>a) a települési önkormányzat jegyzője,</a:t>
            </a:r>
          </a:p>
          <a:p>
            <a:pPr eaLnBrk="1" hangingPunct="1">
              <a:lnSpc>
                <a:spcPct val="90000"/>
              </a:lnSpc>
            </a:pPr>
            <a:r>
              <a:rPr lang="hu-HU" sz="1600" smtClean="0">
                <a:latin typeface="Times New Roman" pitchFamily="18" charset="0"/>
              </a:rPr>
              <a:t>b) a fővárosi és megyei kormányhivatal gyermekvédelmi és gyámügyi feladatkörében eljáró járási (fővárosi kerületi) hivatala (a továbbiakban: gyámhivatal),</a:t>
            </a:r>
          </a:p>
          <a:p>
            <a:pPr eaLnBrk="1" hangingPunct="1">
              <a:lnSpc>
                <a:spcPct val="90000"/>
              </a:lnSpc>
            </a:pPr>
            <a:r>
              <a:rPr lang="hu-HU" sz="1600" smtClean="0">
                <a:latin typeface="Times New Roman" pitchFamily="18" charset="0"/>
              </a:rPr>
              <a:t>c) a gyermekvédelmi és gyámügyi feladatkörében eljáró fővárosi és megyei kormányhivatal gyakorolja.”</a:t>
            </a:r>
          </a:p>
          <a:p>
            <a:pPr eaLnBrk="1" hangingPunct="1">
              <a:lnSpc>
                <a:spcPct val="90000"/>
              </a:lnSpc>
            </a:pPr>
            <a:r>
              <a:rPr lang="hu-HU" sz="1600" smtClean="0">
                <a:latin typeface="Times New Roman" pitchFamily="18" charset="0"/>
              </a:rPr>
              <a:t>(A Gyvt. 5. § k) pont külön nevesíti a fővárosi főjegyzőt.)</a:t>
            </a:r>
          </a:p>
          <a:p>
            <a:pPr eaLnBrk="1" hangingPunct="1">
              <a:lnSpc>
                <a:spcPct val="80000"/>
              </a:lnSpc>
            </a:pPr>
            <a:endParaRPr lang="hu-HU" sz="1600" smtClean="0">
              <a:latin typeface="Times New Roman" pitchFamily="18" charset="0"/>
            </a:endParaRPr>
          </a:p>
          <a:p>
            <a:pPr eaLnBrk="1" hangingPunct="1">
              <a:lnSpc>
                <a:spcPct val="80000"/>
              </a:lnSpc>
            </a:pPr>
            <a:endParaRPr lang="hu-HU" sz="1800" b="1"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68313" y="188913"/>
            <a:ext cx="8229600" cy="1143000"/>
          </a:xfrm>
        </p:spPr>
        <p:txBody>
          <a:bodyPr/>
          <a:lstStyle/>
          <a:p>
            <a:pPr eaLnBrk="1" hangingPunct="1"/>
            <a:r>
              <a:rPr lang="hu-HU" smtClean="0">
                <a:latin typeface="Times New Roman" pitchFamily="18" charset="0"/>
              </a:rPr>
              <a:t>II.</a:t>
            </a:r>
          </a:p>
        </p:txBody>
      </p:sp>
      <p:sp>
        <p:nvSpPr>
          <p:cNvPr id="52227" name="Rectangle 3"/>
          <p:cNvSpPr>
            <a:spLocks noGrp="1" noChangeArrowheads="1"/>
          </p:cNvSpPr>
          <p:nvPr>
            <p:ph type="body" idx="1"/>
          </p:nvPr>
        </p:nvSpPr>
        <p:spPr>
          <a:xfrm>
            <a:off x="468313" y="1628775"/>
            <a:ext cx="8229600" cy="4525963"/>
          </a:xfrm>
        </p:spPr>
        <p:txBody>
          <a:bodyPr/>
          <a:lstStyle/>
          <a:p>
            <a:pPr>
              <a:lnSpc>
                <a:spcPct val="80000"/>
              </a:lnSpc>
            </a:pPr>
            <a:r>
              <a:rPr lang="hu-HU" sz="1600" smtClean="0">
                <a:latin typeface="Times New Roman" pitchFamily="18" charset="0"/>
              </a:rPr>
              <a:t>(2) A gyermekvédelmi és gyámügyi feladatkörében eljáró fővárosi és megyei kormányhivatal minden év június 30. napjáig az előző évre vonatkozóan a 2. számú melléklet szerinti jelentésben elemzi az illetékességi területén a gyermekkorú, illetve a fiatalkorú bűnelkövetés helyzetét, és értékeli a bűnmegelőzési tevékenységet.</a:t>
            </a:r>
          </a:p>
          <a:p>
            <a:pPr>
              <a:lnSpc>
                <a:spcPct val="80000"/>
              </a:lnSpc>
            </a:pPr>
            <a:r>
              <a:rPr lang="hu-HU" sz="1600" smtClean="0">
                <a:latin typeface="Times New Roman" pitchFamily="18" charset="0"/>
              </a:rPr>
              <a:t>(3) A gyermekvédelmi és gyámügyi feladatkörében eljáró fővárosi és megyei kormányhivatal a (2) bekezdés szerinti jelentés elkészítéséhez tájékoztatást kér</a:t>
            </a:r>
            <a:endParaRPr lang="hu-HU" sz="1600" i="1" smtClean="0">
              <a:latin typeface="Times New Roman" pitchFamily="18" charset="0"/>
            </a:endParaRPr>
          </a:p>
          <a:p>
            <a:pPr>
              <a:lnSpc>
                <a:spcPct val="80000"/>
              </a:lnSpc>
            </a:pPr>
            <a:r>
              <a:rPr lang="hu-HU" sz="1600" i="1" smtClean="0">
                <a:latin typeface="Times New Roman" pitchFamily="18" charset="0"/>
              </a:rPr>
              <a:t>a) </a:t>
            </a:r>
            <a:r>
              <a:rPr lang="hu-HU" sz="1600" smtClean="0">
                <a:latin typeface="Times New Roman" pitchFamily="18" charset="0"/>
              </a:rPr>
              <a:t>a rendőrségtől, a gyámhivataltól, a család- és gyermekjóléti központtól, a speciális gyermekotthontól és a javítóintézettől a gyermekkorú, fiatalkorú bűnelkövetők számáról, az általuk elkövetett bűncselekményekről és azok okairól, valamint a pártfogó felügyelői szolgálattól a fiatalkorúak pártfogó felügyelete és a megelőző pártfogás tapasztalatairól,</a:t>
            </a:r>
            <a:endParaRPr lang="hu-HU" sz="1600" i="1" smtClean="0">
              <a:latin typeface="Times New Roman" pitchFamily="18" charset="0"/>
            </a:endParaRPr>
          </a:p>
          <a:p>
            <a:pPr>
              <a:lnSpc>
                <a:spcPct val="80000"/>
              </a:lnSpc>
            </a:pPr>
            <a:r>
              <a:rPr lang="hu-HU" sz="1600" i="1" smtClean="0">
                <a:latin typeface="Times New Roman" pitchFamily="18" charset="0"/>
              </a:rPr>
              <a:t>b) </a:t>
            </a:r>
            <a:r>
              <a:rPr lang="hu-HU" sz="1600" smtClean="0">
                <a:latin typeface="Times New Roman" pitchFamily="18" charset="0"/>
              </a:rPr>
              <a:t>a család- és gyermekjóléti központtól a szociális segítőmunka és a védelembe vétel eredményéről.</a:t>
            </a:r>
          </a:p>
          <a:p>
            <a:pPr>
              <a:lnSpc>
                <a:spcPct val="80000"/>
              </a:lnSpc>
            </a:pPr>
            <a:r>
              <a:rPr lang="hu-HU" sz="1600" smtClean="0">
                <a:latin typeface="Times New Roman" pitchFamily="18" charset="0"/>
              </a:rPr>
              <a:t>(4) A (3) bekezdés szerinti jelentés ismertetése és a bűnmegelőzés érdekében elvégzendő feladatok megvitatása céljából a gyermekvédelmi és gyámügyi feladatkörében eljáró fővárosi és megyei kormányhivatal egyeztető értekezletet tart. Az értekezletre meghívja a gyermekjogi képviselőt, a települési önkormányzatok, a Szociális és Gyermekvédelmi Főigazgatóság (a továbbiakban: Főigazgatóság) megyei, fővárosi kirendeltsége (a továbbiakban: megyei kirendeltség), a rendőrség, az ügyészség, a bíróság, a drogmegelőzést, illetve drogrehabilitációt végző intézmények, a család- és gyermekjóléti szolgálatok, a család- és gyermekjóléti központok, a gyermekvédelmi intézmények, a közoktatási intézmények, a pártfogó felügyelői szolgálat, a büntetés-végrehajtási intézet, a javítóintézet, valamint a bűnmegelőzésben és az áldozatvédelemben érintett civil szervezetek képviselőit.</a:t>
            </a:r>
          </a:p>
          <a:p>
            <a:pPr>
              <a:lnSpc>
                <a:spcPct val="80000"/>
              </a:lnSpc>
            </a:pPr>
            <a:r>
              <a:rPr lang="hu-HU" sz="1600" smtClean="0">
                <a:latin typeface="Times New Roman" pitchFamily="18" charset="0"/>
              </a:rPr>
              <a:t>(5) Az értekezletről készített írásbeli összefoglalót a gyermekvédelmi és gyámügyi feladatkörében eljáró fővárosi és megyei kormányhivatal az elhangzott javaslatokkal együtt megküldi az értekezletre meghívottaknak.</a:t>
            </a:r>
          </a:p>
          <a:p>
            <a:pPr>
              <a:lnSpc>
                <a:spcPct val="80000"/>
              </a:lnSpc>
            </a:pPr>
            <a:endParaRPr lang="hu-HU" sz="1600" smtClean="0">
              <a:latin typeface="Times New Roman" pitchFamily="18" charset="0"/>
            </a:endParaRPr>
          </a:p>
          <a:p>
            <a:pPr eaLnBrk="1" hangingPunct="1">
              <a:lnSpc>
                <a:spcPct val="80000"/>
              </a:lnSpc>
            </a:pPr>
            <a:endParaRPr lang="hu-HU" sz="1200" smtClean="0">
              <a:latin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hu-HU" sz="4000" smtClean="0">
                <a:latin typeface="Times New Roman" pitchFamily="18" charset="0"/>
              </a:rPr>
              <a:t>EGYÜTTMŰKÖDÉSI KERETMEGÁLLAPODÁS</a:t>
            </a:r>
          </a:p>
        </p:txBody>
      </p:sp>
      <p:sp>
        <p:nvSpPr>
          <p:cNvPr id="53251" name="Rectangle 3"/>
          <p:cNvSpPr>
            <a:spLocks noGrp="1" noChangeArrowheads="1"/>
          </p:cNvSpPr>
          <p:nvPr>
            <p:ph type="body" idx="1"/>
          </p:nvPr>
        </p:nvSpPr>
        <p:spPr/>
        <p:txBody>
          <a:bodyPr/>
          <a:lstStyle/>
          <a:p>
            <a:pPr eaLnBrk="1" hangingPunct="1"/>
            <a:endParaRPr lang="hu-HU" smtClean="0">
              <a:latin typeface="Times New Roman" pitchFamily="18" charset="0"/>
            </a:endParaRPr>
          </a:p>
          <a:p>
            <a:pPr eaLnBrk="1" hangingPunct="1"/>
            <a:endParaRPr lang="hu-HU" smtClean="0">
              <a:latin typeface="Times New Roman" pitchFamily="18" charset="0"/>
            </a:endParaRPr>
          </a:p>
          <a:p>
            <a:pPr eaLnBrk="1" hangingPunct="1"/>
            <a:endParaRPr lang="hu-HU" smtClean="0">
              <a:latin typeface="Times New Roman" pitchFamily="18" charset="0"/>
            </a:endParaRPr>
          </a:p>
          <a:p>
            <a:pPr algn="ctr" eaLnBrk="1" hangingPunct="1"/>
            <a:r>
              <a:rPr lang="hu-HU" smtClean="0">
                <a:latin typeface="Times New Roman" pitchFamily="18" charset="0"/>
              </a:rPr>
              <a:t>LÉTREJÖTT 2014. MÁRCIUS 25-ÉN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hu-HU" sz="4000" smtClean="0"/>
              <a:t>EGYÉB SPECIÁLIS FELADATOK</a:t>
            </a:r>
          </a:p>
        </p:txBody>
      </p:sp>
      <p:sp>
        <p:nvSpPr>
          <p:cNvPr id="54275" name="Rectangle 3"/>
          <p:cNvSpPr>
            <a:spLocks noGrp="1" noChangeArrowheads="1"/>
          </p:cNvSpPr>
          <p:nvPr>
            <p:ph type="body" idx="1"/>
          </p:nvPr>
        </p:nvSpPr>
        <p:spPr/>
        <p:txBody>
          <a:bodyPr/>
          <a:lstStyle/>
          <a:p>
            <a:pPr eaLnBrk="1" hangingPunct="1"/>
            <a:r>
              <a:rPr lang="hu-HU" smtClean="0">
                <a:latin typeface="Times New Roman" pitchFamily="18" charset="0"/>
              </a:rPr>
              <a:t>(NEM KÉPEZI A TANANYAG RÉSZÉT AZ IGAZSÁGÜGYI OSZTÁLY KERETÉN BELÜL MŰKÖDŐ ÁLDOZATSEGÍTÉS, JOGI SEGÍTSÉGNYÚJTÁS, CSALÁDI CSŐDVÉDELEM ÉS PÁRTFOGÓ FELÜGYELET.)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hu-HU" smtClean="0">
                <a:latin typeface="Times New Roman" pitchFamily="18" charset="0"/>
              </a:rPr>
              <a:t>SZERZÉSI TÁMOGATÁS</a:t>
            </a:r>
          </a:p>
        </p:txBody>
      </p:sp>
      <p:sp>
        <p:nvSpPr>
          <p:cNvPr id="55299" name="Rectangle 3"/>
          <p:cNvSpPr>
            <a:spLocks noGrp="1" noChangeArrowheads="1"/>
          </p:cNvSpPr>
          <p:nvPr>
            <p:ph type="body" idx="1"/>
          </p:nvPr>
        </p:nvSpPr>
        <p:spPr/>
        <p:txBody>
          <a:bodyPr/>
          <a:lstStyle/>
          <a:p>
            <a:pPr eaLnBrk="1" hangingPunct="1">
              <a:lnSpc>
                <a:spcPct val="90000"/>
              </a:lnSpc>
              <a:buFontTx/>
              <a:buNone/>
            </a:pPr>
            <a:endParaRPr lang="hu-HU" smtClean="0"/>
          </a:p>
          <a:p>
            <a:pPr eaLnBrk="1" hangingPunct="1">
              <a:lnSpc>
                <a:spcPct val="90000"/>
              </a:lnSpc>
            </a:pPr>
            <a:r>
              <a:rPr lang="hu-HU" b="1" smtClean="0">
                <a:latin typeface="Times New Roman" pitchFamily="18" charset="0"/>
              </a:rPr>
              <a:t>102/2011. (VI. 29.) Korm. rendelet a súlyos mozgáskorlátozott személyek közlekedési kedvezményeiről</a:t>
            </a:r>
          </a:p>
          <a:p>
            <a:pPr eaLnBrk="1" hangingPunct="1">
              <a:lnSpc>
                <a:spcPct val="90000"/>
              </a:lnSpc>
              <a:buFontTx/>
              <a:buNone/>
            </a:pPr>
            <a:r>
              <a:rPr lang="hu-HU" smtClean="0">
                <a:latin typeface="Times New Roman" pitchFamily="18" charset="0"/>
              </a:rPr>
              <a:t>A KORMÁNYMEGBÍZOTT JÁR EL (A GYÁMÜGYI ÉS IGAZSÁGÜGYI FŐOSZTÁLY ÚTJÁN), DÖNTÉSE ELLEN BÍRÓSÁGI FELÜLVIZSGÁLATNAK VAN HELYE.</a:t>
            </a:r>
          </a:p>
          <a:p>
            <a:pPr eaLnBrk="1" hangingPunct="1">
              <a:lnSpc>
                <a:spcPct val="90000"/>
              </a:lnSpc>
            </a:pPr>
            <a:endParaRPr lang="hu-HU" smtClean="0">
              <a:latin typeface="Times New Roman" pitchFamily="18" charset="0"/>
            </a:endParaRPr>
          </a:p>
          <a:p>
            <a:pPr eaLnBrk="1" hangingPunct="1">
              <a:lnSpc>
                <a:spcPct val="90000"/>
              </a:lnSpc>
            </a:pPr>
            <a:endParaRPr lang="hu-HU"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hu-HU" smtClean="0"/>
              <a:t>JELZÁLOGJOG-BEJEGYZÉS</a:t>
            </a:r>
          </a:p>
        </p:txBody>
      </p:sp>
      <p:sp>
        <p:nvSpPr>
          <p:cNvPr id="56323" name="Rectangle 3"/>
          <p:cNvSpPr>
            <a:spLocks noGrp="1" noChangeArrowheads="1"/>
          </p:cNvSpPr>
          <p:nvPr>
            <p:ph type="body" idx="1"/>
          </p:nvPr>
        </p:nvSpPr>
        <p:spPr/>
        <p:txBody>
          <a:bodyPr/>
          <a:lstStyle/>
          <a:p>
            <a:pPr eaLnBrk="1" hangingPunct="1">
              <a:lnSpc>
                <a:spcPct val="90000"/>
              </a:lnSpc>
            </a:pPr>
            <a:r>
              <a:rPr lang="hu-HU" sz="2800" smtClean="0"/>
              <a:t>Térítési díjhátralék esetén, a fenntartó kérésére, I. fokú hatóságként a Kormánymegbízott I. fokú hatósági jogkörében eljárva határozattal dönt. (Speciális eljárás több szempontból is, hiszen I. fokon jár el a kormánymegbízott, majd a jogerős közigazgatási döntés következménye már a polgári jog területén manifesztálódik, de szintén egy – konstitutív jellegű – közigazgatási aktus, az ingatlannyilvántartásba történő bejegyzés útján, amely hatáskör gyakorlója viszont a járási hivatalvezető.)</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title"/>
          </p:nvPr>
        </p:nvSpPr>
        <p:spPr>
          <a:xfrm>
            <a:off x="539750" y="1125538"/>
            <a:ext cx="8229600" cy="4103687"/>
          </a:xfrm>
        </p:spPr>
        <p:txBody>
          <a:bodyPr/>
          <a:lstStyle/>
          <a:p>
            <a:pPr eaLnBrk="1" hangingPunct="1"/>
            <a:r>
              <a:rPr lang="hu-HU" smtClean="0">
                <a:latin typeface="Times New Roman" pitchFamily="18" charset="0"/>
              </a:rPr>
              <a:t>KÖSZÖNÖM MEGTISZTELŐ FIGYELMÜKET!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611188" y="692150"/>
            <a:ext cx="7705725" cy="4699000"/>
          </a:xfrm>
          <a:prstGeom prst="rect">
            <a:avLst/>
          </a:prstGeom>
          <a:noFill/>
          <a:ln w="9525">
            <a:noFill/>
            <a:miter lim="800000"/>
            <a:headEnd/>
            <a:tailEnd/>
          </a:ln>
        </p:spPr>
        <p:txBody>
          <a:bodyPr>
            <a:spAutoFit/>
          </a:bodyPr>
          <a:lstStyle/>
          <a:p>
            <a:pPr algn="ctr"/>
            <a:r>
              <a:rPr lang="hu-HU" b="1"/>
              <a:t>SZOCIÁLIS HATÓSÁG</a:t>
            </a:r>
          </a:p>
          <a:p>
            <a:pPr algn="ctr"/>
            <a:endParaRPr lang="hu-HU" b="1"/>
          </a:p>
          <a:p>
            <a:r>
              <a:rPr lang="hu-HU" b="1"/>
              <a:t>63/2006. (III. 27.) Korm. rendelet</a:t>
            </a:r>
            <a:r>
              <a:rPr lang="hu-HU"/>
              <a:t> </a:t>
            </a:r>
          </a:p>
          <a:p>
            <a:r>
              <a:rPr lang="hu-HU" b="1"/>
              <a:t>6/A. § </a:t>
            </a:r>
            <a:r>
              <a:rPr lang="hu-HU"/>
              <a:t>(1) A kormány szociális hatóságként az Szt.</a:t>
            </a:r>
          </a:p>
          <a:p>
            <a:pPr>
              <a:buFontTx/>
              <a:buChar char="•"/>
            </a:pPr>
            <a:r>
              <a:rPr lang="hu-HU" i="1"/>
              <a:t>a) </a:t>
            </a:r>
            <a:r>
              <a:rPr lang="hu-HU"/>
              <a:t>4/A. §-a (1) bekezdésének d</a:t>
            </a:r>
            <a:r>
              <a:rPr lang="hu-HU" i="1"/>
              <a:t>) </a:t>
            </a:r>
            <a:r>
              <a:rPr lang="hu-HU"/>
              <a:t>pontja alkalmazása során a szociális feladatkörében eljáró fővárosi és megyei kormányhivatalt,</a:t>
            </a:r>
          </a:p>
          <a:p>
            <a:pPr>
              <a:buFontTx/>
              <a:buChar char="•"/>
            </a:pPr>
            <a:r>
              <a:rPr lang="hu-HU" i="1"/>
              <a:t>c) </a:t>
            </a:r>
            <a:r>
              <a:rPr lang="hu-HU"/>
              <a:t>43/A. §-a (5) bekezdésének alkalmazásában a fellebbezési eljárásra illetékes szociális feladatkörében eljáró fővárosi és megyei kormányhivatalt jelöli ki.</a:t>
            </a:r>
          </a:p>
          <a:p>
            <a:pPr>
              <a:buFontTx/>
              <a:buChar char="•"/>
            </a:pPr>
            <a:r>
              <a:rPr lang="hu-HU"/>
              <a:t>(2) Az Szt. szerinti, első fokon a járási hivatal hatáskörébe utalt hatósági ügyekben a fővárosi és megyei kormányhivatal jár el fellebbezés elbírálására jogosult hatóságként.</a:t>
            </a:r>
          </a:p>
          <a:p>
            <a:pPr>
              <a:buFontTx/>
              <a:buChar char="•"/>
            </a:pPr>
            <a:r>
              <a:rPr lang="hu-HU"/>
              <a:t> hatáskört telepít a jogszabály többek közt Magyar Államkincstárra, a NAV-ra, a munkaügyi központra stb. (2015. április 1-től a külső és belső integráció miatt a hatás- és feladatkörök, illetve az eljáró hatóságok jelentősen változtak! A bürokráciacsökkentéssel összefüggésben további hatásköri és szervi változások várhatóak!)</a:t>
            </a:r>
          </a:p>
          <a:p>
            <a:pPr lvl="1"/>
            <a:r>
              <a:rPr lang="hu-HU" sz="1400">
                <a:latin typeface="Arial"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hu-HU" smtClean="0">
                <a:latin typeface="Times New Roman" pitchFamily="18" charset="0"/>
              </a:rPr>
              <a:t>PÉNZBELI ELLÁTÁSOK I. FOK</a:t>
            </a:r>
          </a:p>
        </p:txBody>
      </p:sp>
      <p:sp>
        <p:nvSpPr>
          <p:cNvPr id="8195" name="Rectangle 3"/>
          <p:cNvSpPr>
            <a:spLocks noGrp="1" noChangeArrowheads="1"/>
          </p:cNvSpPr>
          <p:nvPr>
            <p:ph type="body" idx="1"/>
          </p:nvPr>
        </p:nvSpPr>
        <p:spPr/>
        <p:txBody>
          <a:bodyPr/>
          <a:lstStyle/>
          <a:p>
            <a:pPr eaLnBrk="1" hangingPunct="1">
              <a:buFontTx/>
              <a:buNone/>
            </a:pPr>
            <a:endParaRPr lang="hu-HU" sz="1400" smtClean="0"/>
          </a:p>
          <a:p>
            <a:pPr eaLnBrk="1" hangingPunct="1">
              <a:buFontTx/>
              <a:buNone/>
            </a:pPr>
            <a:endParaRPr lang="hu-HU" sz="1400" smtClean="0"/>
          </a:p>
          <a:p>
            <a:pPr eaLnBrk="1" hangingPunct="1">
              <a:buFontTx/>
              <a:buNone/>
            </a:pPr>
            <a:r>
              <a:rPr lang="hu-HU" sz="1600" smtClean="0">
                <a:latin typeface="Times New Roman" pitchFamily="18" charset="0"/>
              </a:rPr>
              <a:t>KÉPVISELŐTESTÜLET (BIZOTTSÁG, POLGÁRMESTER, JEGYZŐ):</a:t>
            </a:r>
          </a:p>
          <a:p>
            <a:pPr eaLnBrk="1" hangingPunct="1"/>
            <a:r>
              <a:rPr lang="hu-HU" sz="1600" smtClean="0">
                <a:latin typeface="Times New Roman" pitchFamily="18" charset="0"/>
              </a:rPr>
              <a:t>TELEPÜLÉSI TÁMOGATÁS (RENDKÍVÜLI TELEPÜLÉSI TÁMOGATÁS – </a:t>
            </a:r>
            <a:r>
              <a:rPr lang="hu-HU" sz="1600" b="1" smtClean="0">
                <a:latin typeface="Times New Roman" pitchFamily="18" charset="0"/>
              </a:rPr>
              <a:t>HELYI RENDELETBEN EGYÉB ELLÁTÁSI FORMÁK IS MEGÁLLAPÍTHATÓAK</a:t>
            </a:r>
            <a:r>
              <a:rPr lang="hu-HU" sz="1600" smtClean="0">
                <a:latin typeface="Times New Roman" pitchFamily="18" charset="0"/>
              </a:rPr>
              <a:t>)</a:t>
            </a:r>
          </a:p>
          <a:p>
            <a:pPr eaLnBrk="1" hangingPunct="1"/>
            <a:endParaRPr lang="hu-HU" sz="1600" smtClean="0">
              <a:latin typeface="Times New Roman" pitchFamily="18" charset="0"/>
            </a:endParaRPr>
          </a:p>
          <a:p>
            <a:pPr eaLnBrk="1" hangingPunct="1">
              <a:buFontTx/>
              <a:buNone/>
            </a:pPr>
            <a:r>
              <a:rPr lang="hu-HU" sz="1600" smtClean="0">
                <a:latin typeface="Times New Roman" pitchFamily="18" charset="0"/>
              </a:rPr>
              <a:t>JÁRÁSI HIVATAL:</a:t>
            </a:r>
          </a:p>
          <a:p>
            <a:pPr eaLnBrk="1" hangingPunct="1"/>
            <a:r>
              <a:rPr lang="hu-HU" sz="1600" smtClean="0">
                <a:latin typeface="Times New Roman" pitchFamily="18" charset="0"/>
              </a:rPr>
              <a:t>IDŐSKORÚAK JÁRADÉKA</a:t>
            </a:r>
          </a:p>
          <a:p>
            <a:pPr eaLnBrk="1" hangingPunct="1"/>
            <a:r>
              <a:rPr lang="hu-HU" sz="1600" smtClean="0">
                <a:latin typeface="Times New Roman" pitchFamily="18" charset="0"/>
              </a:rPr>
              <a:t>AKTÍV KORÚAK TÁMOGATÁSA</a:t>
            </a:r>
          </a:p>
          <a:p>
            <a:pPr eaLnBrk="1" hangingPunct="1"/>
            <a:r>
              <a:rPr lang="hu-HU" sz="1600" smtClean="0">
                <a:latin typeface="Times New Roman" pitchFamily="18" charset="0"/>
              </a:rPr>
              <a:t>(FOGLAKOZTATÁST HELYETTESÍTŐ TÁMOGATÁS</a:t>
            </a:r>
          </a:p>
          <a:p>
            <a:pPr eaLnBrk="1" hangingPunct="1"/>
            <a:r>
              <a:rPr lang="hu-HU" sz="1600" smtClean="0">
                <a:latin typeface="Times New Roman" pitchFamily="18" charset="0"/>
              </a:rPr>
              <a:t>EGÉSZSÉGKÁROSODÁSI ÉS GYERMEKFELÜGYELETI TÁMOGATÁS)</a:t>
            </a:r>
          </a:p>
          <a:p>
            <a:pPr eaLnBrk="1" hangingPunct="1"/>
            <a:r>
              <a:rPr lang="hu-HU" sz="1600" smtClean="0">
                <a:latin typeface="Times New Roman" pitchFamily="18" charset="0"/>
              </a:rPr>
              <a:t>ÁPOLÁSI DÍJ</a:t>
            </a:r>
          </a:p>
          <a:p>
            <a:pPr eaLnBrk="1" hangingPunct="1"/>
            <a:r>
              <a:rPr lang="hu-HU" sz="1600" smtClean="0">
                <a:latin typeface="Times New Roman" pitchFamily="18" charset="0"/>
              </a:rPr>
              <a:t>KIEMELT ÁPOLÁSI DÍJ</a:t>
            </a:r>
          </a:p>
          <a:p>
            <a:pPr eaLnBrk="1" hangingPunct="1"/>
            <a:r>
              <a:rPr lang="hu-HU" sz="1600" smtClean="0">
                <a:latin typeface="Times New Roman" pitchFamily="18" charset="0"/>
              </a:rPr>
              <a:t>EMELT ÖSSZEGŰ ÁPOLÁSI DÍJ</a:t>
            </a:r>
          </a:p>
          <a:p>
            <a:pPr eaLnBrk="1" hangingPunct="1">
              <a:buFontTx/>
              <a:buNone/>
            </a:pPr>
            <a:endParaRPr lang="hu-HU" sz="1600" smtClean="0">
              <a:latin typeface="Times New Roman" pitchFamily="18" charset="0"/>
            </a:endParaRPr>
          </a:p>
          <a:p>
            <a:pPr eaLnBrk="1" hangingPunct="1"/>
            <a:endParaRPr lang="hu-HU" sz="1400" smtClean="0"/>
          </a:p>
          <a:p>
            <a:pPr eaLnBrk="1" hangingPunct="1"/>
            <a:endParaRPr lang="hu-HU" sz="1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hu-HU" sz="4000" smtClean="0">
                <a:latin typeface="Times New Roman" pitchFamily="18" charset="0"/>
              </a:rPr>
              <a:t>TERMÉSZETBENI ELLÁTÁSOK I. FOK</a:t>
            </a:r>
          </a:p>
        </p:txBody>
      </p:sp>
      <p:sp>
        <p:nvSpPr>
          <p:cNvPr id="9219" name="Rectangle 3"/>
          <p:cNvSpPr>
            <a:spLocks noGrp="1" noChangeArrowheads="1"/>
          </p:cNvSpPr>
          <p:nvPr>
            <p:ph type="body" idx="1"/>
          </p:nvPr>
        </p:nvSpPr>
        <p:spPr/>
        <p:txBody>
          <a:bodyPr/>
          <a:lstStyle/>
          <a:p>
            <a:pPr eaLnBrk="1" hangingPunct="1">
              <a:lnSpc>
                <a:spcPct val="90000"/>
              </a:lnSpc>
              <a:buFontTx/>
              <a:buNone/>
            </a:pPr>
            <a:endParaRPr lang="hu-HU" sz="1800" smtClean="0"/>
          </a:p>
          <a:p>
            <a:pPr eaLnBrk="1" hangingPunct="1">
              <a:lnSpc>
                <a:spcPct val="90000"/>
              </a:lnSpc>
              <a:buFontTx/>
              <a:buNone/>
            </a:pPr>
            <a:r>
              <a:rPr lang="hu-HU" sz="1800" smtClean="0">
                <a:latin typeface="Times New Roman" pitchFamily="18" charset="0"/>
              </a:rPr>
              <a:t>KÉPVISELŐTESTÜLET: KÖZTEMETÉS, TELEPÜLÉSI TÁMOGATÁS (RENDKÍVÜLI TELEPÜLÉSI TÁMOGATÁS)</a:t>
            </a:r>
          </a:p>
          <a:p>
            <a:pPr eaLnBrk="1" hangingPunct="1">
              <a:lnSpc>
                <a:spcPct val="90000"/>
              </a:lnSpc>
              <a:buFontTx/>
              <a:buNone/>
            </a:pPr>
            <a:endParaRPr lang="hu-HU" sz="1800" smtClean="0">
              <a:latin typeface="Times New Roman" pitchFamily="18" charset="0"/>
            </a:endParaRPr>
          </a:p>
          <a:p>
            <a:pPr eaLnBrk="1" hangingPunct="1">
              <a:lnSpc>
                <a:spcPct val="90000"/>
              </a:lnSpc>
              <a:buFontTx/>
              <a:buNone/>
            </a:pPr>
            <a:r>
              <a:rPr lang="hu-HU" sz="1800" smtClean="0">
                <a:latin typeface="Times New Roman" pitchFamily="18" charset="0"/>
              </a:rPr>
              <a:t>(KÉPVISELŐTESTÜLET: QUASI MÉLTÁNYOSSÁGI ÁPOLÁSI DÍJ A SZT. 45. § (2a) BEKEZDÉSÉNEK ÉRTELMÉBEN)</a:t>
            </a:r>
          </a:p>
          <a:p>
            <a:pPr eaLnBrk="1" hangingPunct="1">
              <a:lnSpc>
                <a:spcPct val="90000"/>
              </a:lnSpc>
              <a:buFontTx/>
              <a:buNone/>
            </a:pPr>
            <a:endParaRPr lang="hu-HU" sz="1800" smtClean="0">
              <a:latin typeface="Times New Roman" pitchFamily="18" charset="0"/>
            </a:endParaRPr>
          </a:p>
          <a:p>
            <a:pPr eaLnBrk="1" hangingPunct="1">
              <a:lnSpc>
                <a:spcPct val="90000"/>
              </a:lnSpc>
              <a:buFontTx/>
              <a:buNone/>
            </a:pPr>
            <a:r>
              <a:rPr lang="hu-HU" sz="1800" smtClean="0">
                <a:latin typeface="Times New Roman" pitchFamily="18" charset="0"/>
              </a:rPr>
              <a:t>JÁRÁSI HIVATAL: </a:t>
            </a:r>
          </a:p>
          <a:p>
            <a:pPr eaLnBrk="1" hangingPunct="1">
              <a:lnSpc>
                <a:spcPct val="90000"/>
              </a:lnSpc>
            </a:pPr>
            <a:r>
              <a:rPr lang="hu-HU" sz="1800" smtClean="0">
                <a:latin typeface="Times New Roman" pitchFamily="18" charset="0"/>
              </a:rPr>
              <a:t>ALANYI KÖZGYÓGYELLÁTÁSRA JOGOSULTSÁG</a:t>
            </a:r>
          </a:p>
          <a:p>
            <a:pPr eaLnBrk="1" hangingPunct="1">
              <a:lnSpc>
                <a:spcPct val="90000"/>
              </a:lnSpc>
            </a:pPr>
            <a:r>
              <a:rPr lang="hu-HU" sz="1800" smtClean="0">
                <a:latin typeface="Times New Roman" pitchFamily="18" charset="0"/>
              </a:rPr>
              <a:t>NORMATÍV KÖZGYÓGYELLÁTÁSRA JOGOSULTSÁG</a:t>
            </a:r>
          </a:p>
          <a:p>
            <a:pPr eaLnBrk="1" hangingPunct="1">
              <a:lnSpc>
                <a:spcPct val="90000"/>
              </a:lnSpc>
            </a:pPr>
            <a:r>
              <a:rPr lang="hu-HU" sz="1800" smtClean="0">
                <a:latin typeface="Times New Roman" pitchFamily="18" charset="0"/>
              </a:rPr>
              <a:t>EGÉSZSÉGÜGYI SZOLGÁLTATÁSRA VALÓ JOGOSULTSÁG</a:t>
            </a:r>
          </a:p>
          <a:p>
            <a:pPr eaLnBrk="1" hangingPunct="1">
              <a:lnSpc>
                <a:spcPct val="90000"/>
              </a:lnSpc>
            </a:pPr>
            <a:endParaRPr lang="hu-HU" sz="1800" smtClean="0">
              <a:latin typeface="Times New Roman" pitchFamily="18" charset="0"/>
            </a:endParaRPr>
          </a:p>
          <a:p>
            <a:pPr eaLnBrk="1" hangingPunct="1">
              <a:lnSpc>
                <a:spcPct val="90000"/>
              </a:lnSpc>
              <a:buFontTx/>
              <a:buNone/>
            </a:pPr>
            <a:endParaRPr lang="hu-HU" sz="1800" smtClean="0">
              <a:latin typeface="Times New Roman" pitchFamily="18" charset="0"/>
            </a:endParaRPr>
          </a:p>
          <a:p>
            <a:pPr eaLnBrk="1" hangingPunct="1">
              <a:lnSpc>
                <a:spcPct val="90000"/>
              </a:lnSpc>
              <a:buFontTx/>
              <a:buNone/>
            </a:pPr>
            <a:r>
              <a:rPr lang="hu-HU" sz="1800" smtClean="0">
                <a:latin typeface="Times New Roman" pitchFamily="18" charset="0"/>
              </a:rPr>
              <a:t>MAGYAR ÁLLAMKINCSTÁR: ENERGIAFELHASZNÁLÁSI TÁMOGATÁS</a:t>
            </a:r>
          </a:p>
          <a:p>
            <a:pPr eaLnBrk="1" hangingPunct="1">
              <a:lnSpc>
                <a:spcPct val="90000"/>
              </a:lnSpc>
            </a:pPr>
            <a:endParaRPr lang="hu-HU" sz="1800" smtClean="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hu-HU" smtClean="0">
                <a:latin typeface="Times New Roman" pitchFamily="18" charset="0"/>
              </a:rPr>
              <a:t>II. FOKÚ ELJÁRÁS</a:t>
            </a:r>
          </a:p>
        </p:txBody>
      </p:sp>
      <p:sp>
        <p:nvSpPr>
          <p:cNvPr id="10243" name="Rectangle 3"/>
          <p:cNvSpPr>
            <a:spLocks noGrp="1" noChangeArrowheads="1"/>
          </p:cNvSpPr>
          <p:nvPr>
            <p:ph type="body" idx="1"/>
          </p:nvPr>
        </p:nvSpPr>
        <p:spPr/>
        <p:txBody>
          <a:bodyPr/>
          <a:lstStyle/>
          <a:p>
            <a:pPr eaLnBrk="1" hangingPunct="1"/>
            <a:r>
              <a:rPr lang="hu-HU" sz="1800" smtClean="0">
                <a:latin typeface="Times New Roman" pitchFamily="18" charset="0"/>
              </a:rPr>
              <a:t>A KÉPVISELŐTESTÜLET HATÁSKÖRÉBE TARTOZÓ TÁMOGATÁSOKNÁL KÖZIGAZGATÁSI ÉS MUNKAÜGYI BÍRÓSÁG  AZZAL, HOGY HA A DÖNTÉST ÁTRUHÁZOTT HATÁSKÖRBEN ELJÁRÓK HOZZÁK MEG, A KÉPVISELŐTESTÜLETHEZ 15 NAPON BELÜL FELLEBBEZÉS NYÚJTHATÓ BE, EZT KÖVETŐEN LEHET BÍRÓSÁGHOZ FORDULNI)</a:t>
            </a:r>
          </a:p>
          <a:p>
            <a:pPr eaLnBrk="1" hangingPunct="1"/>
            <a:r>
              <a:rPr lang="hu-HU" sz="1800" smtClean="0">
                <a:latin typeface="Times New Roman" pitchFamily="18" charset="0"/>
              </a:rPr>
              <a:t>MINDEN MÁS ESETBEN A TERÜLETILEG ILLETÉKES KORMÁNYHIVATAL</a:t>
            </a:r>
          </a:p>
          <a:p>
            <a:pPr eaLnBrk="1" hangingPunct="1">
              <a:buFontTx/>
              <a:buNone/>
            </a:pPr>
            <a:r>
              <a:rPr lang="hu-HU" sz="1800" smtClean="0">
                <a:latin typeface="Times New Roman" pitchFamily="18" charset="0"/>
              </a:rPr>
              <a:t>A JOGERŐS KÖZIGAZGATÁSI DÖNTÉSSEL SZEMBENI BÍRÓSÁGI FELÜLVIZSGÁLAT AZ ILLETÉKES KÖZIGAZGATÁSI ÉS MUNKAÜGYI BÍRÓSÁGTÓL KÉRHETŐ 30 NAPON BELÜL.</a:t>
            </a:r>
          </a:p>
          <a:p>
            <a:pPr eaLnBrk="1" hangingPunct="1">
              <a:buFontTx/>
              <a:buNone/>
            </a:pPr>
            <a:r>
              <a:rPr lang="hu-HU" sz="1800" smtClean="0">
                <a:latin typeface="Times New Roman" pitchFamily="18" charset="0"/>
              </a:rPr>
              <a:t>KASSZÁCIÓS ÉS REFORMATÓRIUS JOGKÖRE IS LEHET A BÍRÓSÁGNAK (SZOCIÁLIS RÁSZORULTSÁGON ALAPULÓ TÁMOGATÁSNÁL </a:t>
            </a:r>
            <a:r>
              <a:rPr lang="hu-HU" sz="1800" b="1" u="sng" smtClean="0">
                <a:latin typeface="Times New Roman" pitchFamily="18" charset="0"/>
              </a:rPr>
              <a:t>CSAK KASSZÁCIÓS</a:t>
            </a:r>
            <a:r>
              <a:rPr lang="hu-HU" sz="1800" smtClean="0">
                <a:latin typeface="Times New Roman" pitchFamily="18" charset="0"/>
              </a:rPr>
              <a:t>), ILLETVE IDEIGLENES INTÉZKEDÉST IS HOZHAT VÉGZÉSSEL.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184</TotalTime>
  <Words>5013</Words>
  <Application>Microsoft Office PowerPoint</Application>
  <PresentationFormat>Diavetítés a képernyőre (4:3 oldalarány)</PresentationFormat>
  <Paragraphs>386</Paragraphs>
  <Slides>55</Slides>
  <Notes>0</Notes>
  <HiddenSlides>0</HiddenSlides>
  <MMClips>0</MMClips>
  <ScaleCrop>false</ScaleCrop>
  <HeadingPairs>
    <vt:vector size="4" baseType="variant">
      <vt:variant>
        <vt:lpstr>Téma</vt:lpstr>
      </vt:variant>
      <vt:variant>
        <vt:i4>1</vt:i4>
      </vt:variant>
      <vt:variant>
        <vt:lpstr>Diacímek</vt:lpstr>
      </vt:variant>
      <vt:variant>
        <vt:i4>55</vt:i4>
      </vt:variant>
    </vt:vector>
  </HeadingPairs>
  <TitlesOfParts>
    <vt:vector size="56" baseType="lpstr">
      <vt:lpstr>Alapértelmezett terv</vt:lpstr>
      <vt:lpstr>Szociális és gyámügyi igazgatás (hatályosítva 2016. 04. 01.)</vt:lpstr>
      <vt:lpstr>VÁZLAT</vt:lpstr>
      <vt:lpstr>Történeti előzmények</vt:lpstr>
      <vt:lpstr>ANYAGI JOG, ELJÁRÁSJOG AZ ELŐZŐEKBEN MÁR HIVATKOZOTT JOGSZABÁLYOKON KÍVÜL AZ ALÁBBIAK EMLÍTÉSE INDOKOLT:</vt:lpstr>
      <vt:lpstr>A SZOCIÁLIS ÉS GYÁMÜGYI IGAZGAZÁS INTÉZMÉNYRENDSZERE, FELÉPÍTÉSE</vt:lpstr>
      <vt:lpstr>PowerPoint bemutató</vt:lpstr>
      <vt:lpstr>PÉNZBELI ELLÁTÁSOK I. FOK</vt:lpstr>
      <vt:lpstr>TERMÉSZETBENI ELLÁTÁSOK I. FOK</vt:lpstr>
      <vt:lpstr>II. FOKÚ ELJÁRÁS</vt:lpstr>
      <vt:lpstr>SZOCIÁLIS ALAPSZOLGÁLTATÁSOK</vt:lpstr>
      <vt:lpstr>SZAKOSÍTOTT ELLÁTÁSOK</vt:lpstr>
      <vt:lpstr>ÁTMENETI ELHELYEZÉST NYÚJTÓ INTÉZMÉNYEK</vt:lpstr>
      <vt:lpstr>LAKÓOTTHONOK TÍPUSAI</vt:lpstr>
      <vt:lpstr>A SZEMÉLYES GONDOSKODÁS MEGSZERVEZÉSÉRE KÖTELES SZERVEK:</vt:lpstr>
      <vt:lpstr>TELEPÜLÉSI ÖNKORMÁNYZAT I.</vt:lpstr>
      <vt:lpstr>II.</vt:lpstr>
      <vt:lpstr>AZ ÁLLAM A KORMÁNY RENDELETÉVEL KIJELÖLT SZERV ÚTJÁN KÖTELES GONDOSKODNI</vt:lpstr>
      <vt:lpstr>FŐVÁROSI ÖNKORMÁNYZAT</vt:lpstr>
      <vt:lpstr>GYÁMÜGYI, GYERMEKVÉDELMI IGAZGATÁS</vt:lpstr>
      <vt:lpstr>GYERMEKI, SZÜLŐI JOGOK, KÖTELEZETTSÉGEK</vt:lpstr>
      <vt:lpstr>PÉNZBELI ÉS TERMÉSZETBENI ELLÁTÁSOK</vt:lpstr>
      <vt:lpstr>GYERMEKJÓLÉTI ALAPELLÁTÁSOK</vt:lpstr>
      <vt:lpstr>GYERMEKVÉDELMI SZAKELLÁTÁSOK</vt:lpstr>
      <vt:lpstr>TELEPÜLÉSI ÖNKORMÁNYZAT FELADATAI (GYVT. 94.§)</vt:lpstr>
      <vt:lpstr>AZ ÁLLAM FELADATAI</vt:lpstr>
      <vt:lpstr>SZOLGÁLTATÓI NYILVÁNTARTÁSBA BEJEGYZÉS, ELLENŐRZÉS</vt:lpstr>
      <vt:lpstr>HATÓSÁGI INTÉZKEDÉSEK</vt:lpstr>
      <vt:lpstr>ELJÁRÓ GYÁMHATÓSÁGOK, HATÁSKÖR, ILLETÉKESSÉG  331/2006. (XII. 23.) KORM. RENDELET (GYÁR.)</vt:lpstr>
      <vt:lpstr>JEGYZŐ</vt:lpstr>
      <vt:lpstr>A fővárosi és megyei kormányhivatal gyermekvédelmi és gyámügyi feladatkörében eljáró járási (fővárosi kerületi) hivatala   (GYÁMHIVATAL) </vt:lpstr>
      <vt:lpstr>A GYERMEK VÉDELME ÉRDEKÉBEN I.</vt:lpstr>
      <vt:lpstr>II.</vt:lpstr>
      <vt:lpstr>PÉNZBELI ÉS TERMÉSZETBENI TÁMOGATÁSOK</vt:lpstr>
      <vt:lpstr>CSALÁDI JOGÁLLÁS RENDEZÉSE</vt:lpstr>
      <vt:lpstr>ÖRÖKBEFOGADÁS</vt:lpstr>
      <vt:lpstr>ÖRÖKBEFOGADÁS SPECIÁLIS SZABÁLYAI /MEGYESZÉKHELY, XI. KERÜLETI GYÁMHIVATAL (FŐVÁROS), SZENTENDREI JÁRÁSI HIVATAL (PEST MEGYE)/</vt:lpstr>
      <vt:lpstr>PERINDÍTÁS, PERKEZDEMÉNYEZÉS</vt:lpstr>
      <vt:lpstr>FELJELENTÉS</vt:lpstr>
      <vt:lpstr>HOLTNAK NYILVÁNÍTÁS</vt:lpstr>
      <vt:lpstr>SZÜLŐI FELÜGYELETI, GYERMEKTARTÁSDÍJ I.</vt:lpstr>
      <vt:lpstr>II.</vt:lpstr>
      <vt:lpstr>GYÁMSÁG, GONDNOKSÁG, ELŐZETES JOGNYILATKOZAT, TÁMOGATOTT DÖNTÉSHOZATAL</vt:lpstr>
      <vt:lpstr>MŰVI MEDDŐVÉ TÉTEL</vt:lpstr>
      <vt:lpstr>VAGYONKEZELÉS</vt:lpstr>
      <vt:lpstr>SPECIÁLIS FELADATOK</vt:lpstr>
      <vt:lpstr>A gyermekvédelmi és gyámügyi feladatkörében eljáró fővárosi és megyei kormányhivatal hatásköre </vt:lpstr>
      <vt:lpstr>ÁLTALÁNOS ILLETÉKESSÉG (NEM EGYEZIK A KET-TEL, „ÁTHALLÁSOK” VANNAK!!!)</vt:lpstr>
      <vt:lpstr>EGYÉB ILLETÉKESSÉG</vt:lpstr>
      <vt:lpstr>BŰNMEGELŐZÉS I.</vt:lpstr>
      <vt:lpstr>II.</vt:lpstr>
      <vt:lpstr>EGYÜTTMŰKÖDÉSI KERETMEGÁLLAPODÁS</vt:lpstr>
      <vt:lpstr>EGYÉB SPECIÁLIS FELADATOK</vt:lpstr>
      <vt:lpstr>SZERZÉSI TÁMOGATÁS</vt:lpstr>
      <vt:lpstr>JELZÁLOGJOG-BEJEGYZÉS</vt:lpstr>
      <vt:lpstr>KÖSZÖNÖM MEGTISZTELŐ FIGYELMÜKET!</vt:lpstr>
    </vt:vector>
  </TitlesOfParts>
  <Company>OEM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Szociális és gyámügyi igazgatás</dc:title>
  <dc:creator>mrobert</dc:creator>
  <cp:lastModifiedBy>kozig</cp:lastModifiedBy>
  <cp:revision>218</cp:revision>
  <dcterms:created xsi:type="dcterms:W3CDTF">2014-02-25T10:50:40Z</dcterms:created>
  <dcterms:modified xsi:type="dcterms:W3CDTF">2016-04-06T09:55:56Z</dcterms:modified>
</cp:coreProperties>
</file>