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59"/>
  </p:notesMasterIdLst>
  <p:sldIdLst>
    <p:sldId id="256" r:id="rId2"/>
    <p:sldId id="355" r:id="rId3"/>
    <p:sldId id="410" r:id="rId4"/>
    <p:sldId id="356" r:id="rId5"/>
    <p:sldId id="357" r:id="rId6"/>
    <p:sldId id="358" r:id="rId7"/>
    <p:sldId id="359" r:id="rId8"/>
    <p:sldId id="361" r:id="rId9"/>
    <p:sldId id="360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9D600C9-C76E-41DF-891E-6D23A1B6B4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478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C8023E3-6D17-4F2E-9FD1-3DC509006AC0}" type="slidenum">
              <a:rPr lang="hu-HU" altLang="hu-HU" smtClean="0">
                <a:latin typeface="Arial" charset="0"/>
              </a:rPr>
              <a:pPr/>
              <a:t>1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716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2BF47E-5A7F-499F-B417-7EDEF0E88C2A}" type="slidenum">
              <a:rPr lang="hu-HU" altLang="hu-HU" smtClean="0">
                <a:latin typeface="Arial" charset="0"/>
              </a:rPr>
              <a:pPr/>
              <a:t>10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024483-74D3-4AA3-A4F2-2510781C96DB}" type="slidenum">
              <a:rPr lang="hu-HU" altLang="hu-HU" smtClean="0">
                <a:latin typeface="Arial" charset="0"/>
              </a:rPr>
              <a:pPr/>
              <a:t>11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7373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B96D50-64E4-48AB-9641-D8DF74E66787}" type="slidenum">
              <a:rPr lang="hu-HU" altLang="hu-HU" smtClean="0">
                <a:latin typeface="Arial" charset="0"/>
              </a:rPr>
              <a:pPr/>
              <a:t>12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7475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773FF0-6F1E-4A03-8E99-54CA748CD8A0}" type="slidenum">
              <a:rPr lang="hu-HU" altLang="hu-HU" smtClean="0">
                <a:latin typeface="Arial" charset="0"/>
              </a:rPr>
              <a:pPr/>
              <a:t>13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7578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952352-D45B-453B-A5CC-5661ECD4C83C}" type="slidenum">
              <a:rPr lang="hu-HU" altLang="hu-HU" smtClean="0">
                <a:latin typeface="Arial" charset="0"/>
              </a:rPr>
              <a:pPr/>
              <a:t>14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2E141C-5E3D-42C9-8E25-A61B8EA2DF32}" type="slidenum">
              <a:rPr lang="hu-HU" altLang="hu-HU" smtClean="0">
                <a:latin typeface="Arial" charset="0"/>
              </a:rPr>
              <a:pPr/>
              <a:t>15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7782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D3EAB8-F096-48BA-B62F-848F4A86643B}" type="slidenum">
              <a:rPr lang="hu-HU" altLang="hu-HU" smtClean="0">
                <a:latin typeface="Arial" charset="0"/>
              </a:rPr>
              <a:pPr/>
              <a:t>16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7885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E9EFD64-0F0B-4CA4-98FD-EAA06302AC4B}" type="slidenum">
              <a:rPr lang="hu-HU" altLang="hu-HU" smtClean="0">
                <a:latin typeface="Arial" charset="0"/>
              </a:rPr>
              <a:pPr/>
              <a:t>17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7987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0088EBE-8BA3-430C-9C83-D2EFBB6B88DD}" type="slidenum">
              <a:rPr lang="hu-HU" altLang="hu-HU" smtClean="0">
                <a:latin typeface="Arial" charset="0"/>
              </a:rPr>
              <a:pPr/>
              <a:t>18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8090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D17F843-ABF6-4A2B-87EC-4EF57464E3DB}" type="slidenum">
              <a:rPr lang="hu-HU" altLang="hu-HU" smtClean="0">
                <a:latin typeface="Arial" charset="0"/>
              </a:rPr>
              <a:pPr/>
              <a:t>19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DDECE9-D5B0-4F71-9A4F-C067C3B8423A}" type="slidenum">
              <a:rPr lang="hu-HU" altLang="hu-HU" smtClean="0">
                <a:latin typeface="Arial" charset="0"/>
              </a:rPr>
              <a:pPr/>
              <a:t>2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819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ABA1C6-04A5-4038-86A2-5A3AC9B7BAAE}" type="slidenum">
              <a:rPr lang="hu-HU" altLang="hu-HU" smtClean="0">
                <a:latin typeface="Arial" charset="0"/>
              </a:rPr>
              <a:pPr/>
              <a:t>20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8294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E35D62-3984-4594-87C0-FE15CC179591}" type="slidenum">
              <a:rPr lang="hu-HU" altLang="hu-HU" smtClean="0">
                <a:latin typeface="Arial" charset="0"/>
              </a:rPr>
              <a:pPr/>
              <a:t>21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8397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A80CE7-BCC7-4FD5-8A8F-C7AAF1B94845}" type="slidenum">
              <a:rPr lang="hu-HU" altLang="hu-HU" smtClean="0">
                <a:latin typeface="Arial" charset="0"/>
              </a:rPr>
              <a:pPr/>
              <a:t>22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8499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157B55-3D42-4BB5-8E6F-115E473A3BDB}" type="slidenum">
              <a:rPr lang="hu-HU" altLang="hu-HU" smtClean="0">
                <a:latin typeface="Arial" charset="0"/>
              </a:rPr>
              <a:pPr/>
              <a:t>23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8602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730CBB-7B8F-4D99-9A6F-4CA7BBB819FE}" type="slidenum">
              <a:rPr lang="hu-HU" altLang="hu-HU" smtClean="0">
                <a:latin typeface="Arial" charset="0"/>
              </a:rPr>
              <a:pPr/>
              <a:t>24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8704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1E8F90-CF2D-4B9F-B2F4-DE3D8B6B53FC}" type="slidenum">
              <a:rPr lang="hu-HU" altLang="hu-HU" smtClean="0">
                <a:latin typeface="Arial" charset="0"/>
              </a:rPr>
              <a:pPr/>
              <a:t>25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8806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102216-8CCC-4458-AD19-B42D61282784}" type="slidenum">
              <a:rPr lang="hu-HU" altLang="hu-HU" smtClean="0">
                <a:latin typeface="Arial" charset="0"/>
              </a:rPr>
              <a:pPr/>
              <a:t>26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890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A4DDF9A-99F1-4EEA-AD7D-68A702428C09}" type="slidenum">
              <a:rPr lang="hu-HU" altLang="hu-HU" smtClean="0">
                <a:latin typeface="Arial" charset="0"/>
              </a:rPr>
              <a:pPr/>
              <a:t>27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971C6E-8DCA-4889-80A2-E3A9E8B98201}" type="slidenum">
              <a:rPr lang="hu-HU" altLang="hu-HU" smtClean="0">
                <a:latin typeface="Arial" charset="0"/>
              </a:rPr>
              <a:pPr/>
              <a:t>28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9114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EBC7F1-A332-490D-82BE-299451ECA595}" type="slidenum">
              <a:rPr lang="hu-HU" altLang="hu-HU" smtClean="0">
                <a:latin typeface="Arial" charset="0"/>
              </a:rPr>
              <a:pPr/>
              <a:t>29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92B0EB-2E97-4FC1-BD92-67BFE67625BD}" type="slidenum">
              <a:rPr lang="hu-HU" altLang="hu-HU" smtClean="0">
                <a:latin typeface="Arial" charset="0"/>
              </a:rPr>
              <a:pPr/>
              <a:t>3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921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49D530-F896-4395-A1DB-A268D7533C55}" type="slidenum">
              <a:rPr lang="hu-HU" altLang="hu-HU" smtClean="0">
                <a:latin typeface="Arial" charset="0"/>
              </a:rPr>
              <a:pPr/>
              <a:t>30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9318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CFE9BB-C4E8-4FD7-85F3-01968A0D7973}" type="slidenum">
              <a:rPr lang="hu-HU" altLang="hu-HU" smtClean="0">
                <a:latin typeface="Arial" charset="0"/>
              </a:rPr>
              <a:pPr/>
              <a:t>31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A86A1E-2CBF-4973-926E-0F4CEE474570}" type="slidenum">
              <a:rPr lang="hu-HU" altLang="hu-HU" smtClean="0">
                <a:latin typeface="Arial" charset="0"/>
              </a:rPr>
              <a:pPr/>
              <a:t>32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9523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A5D8DA5-5A17-42E2-9117-0E93AAB298D3}" type="slidenum">
              <a:rPr lang="hu-HU" altLang="hu-HU" smtClean="0">
                <a:latin typeface="Arial" charset="0"/>
              </a:rPr>
              <a:pPr/>
              <a:t>33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962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5C46592-FF71-4491-8AE8-0E3E69B47676}" type="slidenum">
              <a:rPr lang="hu-HU" altLang="hu-HU" smtClean="0">
                <a:latin typeface="Arial" charset="0"/>
              </a:rPr>
              <a:pPr/>
              <a:t>34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972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5566C5-8939-4512-AC92-6350D520A2C2}" type="slidenum">
              <a:rPr lang="hu-HU" altLang="hu-HU" smtClean="0">
                <a:latin typeface="Arial" charset="0"/>
              </a:rPr>
              <a:pPr/>
              <a:t>35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9830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0461F2A-DD15-4B1A-91B3-81FBFBD2341F}" type="slidenum">
              <a:rPr lang="hu-HU" altLang="hu-HU" smtClean="0">
                <a:latin typeface="Arial" charset="0"/>
              </a:rPr>
              <a:pPr/>
              <a:t>36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9933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942AE1-4143-47FF-BD14-43659A262426}" type="slidenum">
              <a:rPr lang="hu-HU" altLang="hu-HU" smtClean="0">
                <a:latin typeface="Arial" charset="0"/>
              </a:rPr>
              <a:pPr/>
              <a:t>37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0035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EE401-9B33-49D8-A04B-9CA016CAD56C}" type="slidenum">
              <a:rPr lang="hu-HU" altLang="hu-HU" smtClean="0">
                <a:latin typeface="Arial" charset="0"/>
              </a:rPr>
              <a:pPr/>
              <a:t>38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0138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2C6A31-7B27-4378-AAD2-34EA24153356}" type="slidenum">
              <a:rPr lang="hu-HU" altLang="hu-HU" smtClean="0">
                <a:latin typeface="Arial" charset="0"/>
              </a:rPr>
              <a:pPr/>
              <a:t>39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212532-B530-47A2-810B-2C5E1DF28859}" type="slidenum">
              <a:rPr lang="hu-HU" altLang="hu-HU" smtClean="0">
                <a:latin typeface="Arial" charset="0"/>
              </a:rPr>
              <a:pPr/>
              <a:t>4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0240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038676-C70A-43DE-8CE4-757720BC85A3}" type="slidenum">
              <a:rPr lang="hu-HU" altLang="hu-HU" smtClean="0">
                <a:latin typeface="Arial" charset="0"/>
              </a:rPr>
              <a:pPr/>
              <a:t>40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0342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85378D-0CF6-44E3-9E13-AB7D124C798E}" type="slidenum">
              <a:rPr lang="hu-HU" altLang="hu-HU" smtClean="0">
                <a:latin typeface="Arial" charset="0"/>
              </a:rPr>
              <a:pPr/>
              <a:t>41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0445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BDA2ED7-85CB-42C7-9398-041FB6A9A497}" type="slidenum">
              <a:rPr lang="hu-HU" altLang="hu-HU" smtClean="0">
                <a:latin typeface="Arial" charset="0"/>
              </a:rPr>
              <a:pPr/>
              <a:t>42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0547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22C483-A937-45E0-B90A-9FFDDD576990}" type="slidenum">
              <a:rPr lang="hu-HU" altLang="hu-HU" smtClean="0">
                <a:latin typeface="Arial" charset="0"/>
              </a:rPr>
              <a:pPr/>
              <a:t>43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0650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9CF1AE-CAB0-4B21-AF7A-178CA6A204AD}" type="slidenum">
              <a:rPr lang="hu-HU" altLang="hu-HU" smtClean="0">
                <a:latin typeface="Arial" charset="0"/>
              </a:rPr>
              <a:pPr/>
              <a:t>44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075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38A13F-E8D7-44E5-8661-DC8F6C7F83A7}" type="slidenum">
              <a:rPr lang="hu-HU" altLang="hu-HU" smtClean="0">
                <a:latin typeface="Arial" charset="0"/>
              </a:rPr>
              <a:pPr/>
              <a:t>45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0854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D2CD32-D0C1-4148-9B80-157A11E4A48E}" type="slidenum">
              <a:rPr lang="hu-HU" altLang="hu-HU" smtClean="0">
                <a:latin typeface="Arial" charset="0"/>
              </a:rPr>
              <a:pPr/>
              <a:t>46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0957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1D93A8-9C77-447C-A5B0-3D1448BEE33B}" type="slidenum">
              <a:rPr lang="hu-HU" altLang="hu-HU" smtClean="0">
                <a:latin typeface="Arial" charset="0"/>
              </a:rPr>
              <a:pPr/>
              <a:t>47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059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A23E560-1793-4BEC-ACC6-9662FC36B07B}" type="slidenum">
              <a:rPr lang="hu-HU" altLang="hu-HU" smtClean="0">
                <a:latin typeface="Arial" charset="0"/>
              </a:rPr>
              <a:pPr/>
              <a:t>48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162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04DE3EB-C541-4837-A28E-0E9C819C1DD1}" type="slidenum">
              <a:rPr lang="hu-HU" altLang="hu-HU" smtClean="0">
                <a:latin typeface="Arial" charset="0"/>
              </a:rPr>
              <a:pPr/>
              <a:t>49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665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598CC05-D5BC-4C26-8E7C-B09562FCF1B4}" type="slidenum">
              <a:rPr lang="hu-HU" altLang="hu-HU" smtClean="0">
                <a:latin typeface="Arial" charset="0"/>
              </a:rPr>
              <a:pPr/>
              <a:t>5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264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7E9E9EC-A4FA-4A93-8923-821F8BD88C52}" type="slidenum">
              <a:rPr lang="hu-HU" altLang="hu-HU" smtClean="0">
                <a:latin typeface="Arial" charset="0"/>
              </a:rPr>
              <a:pPr/>
              <a:t>50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366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42D72-5E0B-4913-BC20-C11B83EB159A}" type="slidenum">
              <a:rPr lang="hu-HU" altLang="hu-HU" smtClean="0">
                <a:latin typeface="Arial" charset="0"/>
              </a:rPr>
              <a:pPr/>
              <a:t>51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46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D9F32C-7EA5-466C-BFA4-9D5A735A5838}" type="slidenum">
              <a:rPr lang="hu-HU" altLang="hu-HU" smtClean="0">
                <a:latin typeface="Arial" charset="0"/>
              </a:rPr>
              <a:pPr/>
              <a:t>52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57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3E6F9CE-AA53-4A40-9760-0A845459ED05}" type="slidenum">
              <a:rPr lang="hu-HU" altLang="hu-HU" smtClean="0">
                <a:latin typeface="Arial" charset="0"/>
              </a:rPr>
              <a:pPr/>
              <a:t>53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674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1CC7F8-D593-40DC-A029-5C4670B9D51A}" type="slidenum">
              <a:rPr lang="hu-HU" altLang="hu-HU" smtClean="0">
                <a:latin typeface="Arial" charset="0"/>
              </a:rPr>
              <a:pPr/>
              <a:t>54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77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45557C-FAD5-4617-966B-5D53965F4EBF}" type="slidenum">
              <a:rPr lang="hu-HU" altLang="hu-HU" smtClean="0">
                <a:latin typeface="Arial" charset="0"/>
              </a:rPr>
              <a:pPr/>
              <a:t>55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878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4A635E-AD7C-45AA-A9B4-67F324CB267F}" type="slidenum">
              <a:rPr lang="hu-HU" altLang="hu-HU" smtClean="0">
                <a:latin typeface="Arial" charset="0"/>
              </a:rPr>
              <a:pPr/>
              <a:t>56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981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123FF4A-BE07-4B58-90B2-C39A0B801551}" type="slidenum">
              <a:rPr lang="hu-HU" altLang="hu-HU" smtClean="0">
                <a:latin typeface="Arial" charset="0"/>
              </a:rPr>
              <a:pPr/>
              <a:t>57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6758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F8C0BC-5052-4039-A73D-3289E47D57DD}" type="slidenum">
              <a:rPr lang="hu-HU" altLang="hu-HU" smtClean="0">
                <a:latin typeface="Arial" charset="0"/>
              </a:rPr>
              <a:pPr/>
              <a:t>6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6861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8AEC0D-2ADF-4B2D-871E-B0266E48BA6B}" type="slidenum">
              <a:rPr lang="hu-HU" altLang="hu-HU" smtClean="0">
                <a:latin typeface="Arial" charset="0"/>
              </a:rPr>
              <a:pPr/>
              <a:t>7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6963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12ACF9-229F-4E77-BA07-39FBB88F7546}" type="slidenum">
              <a:rPr lang="hu-HU" altLang="hu-HU" smtClean="0">
                <a:latin typeface="Arial" charset="0"/>
              </a:rPr>
              <a:pPr/>
              <a:t>8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706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C4A72C0-9486-4FB7-8106-BC94FE9A9B11}" type="slidenum">
              <a:rPr lang="hu-HU" altLang="hu-HU" smtClean="0">
                <a:latin typeface="Arial" charset="0"/>
              </a:rPr>
              <a:pPr/>
              <a:t>9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5AF2A-2517-48EE-A5E5-AF32ACB009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8C41C-A52A-49EF-BE9C-A2FB306B4B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A6F26-F489-4E2A-BC5E-CFF07C610D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FD5BC-EB00-4F27-B246-453245DF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9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F394E-BD90-4013-9E9F-B021C758C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C4CFA-998C-493D-BD36-80645765C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928CB-9650-4209-AE5B-3FC1E457B5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E1506-A35F-4EBA-971B-926264CF23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17CB8-92EE-4D2D-8282-AF4AE90774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FF846-1E16-4FEC-8D3A-D2DD116ED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9C124-8895-4FF2-81E9-DEDDDDB45A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8D41DAE-674B-4867-97B0-3B1EE5810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B27BF83-3147-43A6-97BC-699B205525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3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3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7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38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3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Mesterséges intelligencia I</a:t>
            </a:r>
            <a:endParaRPr lang="en-US" altLang="hu-H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5. Előadás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86636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Teljes valószínűség tétele</a:t>
            </a:r>
            <a:endParaRPr lang="en-US" altLang="hu-H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B1, B2,…, </a:t>
            </a:r>
            <a:r>
              <a:rPr lang="hu-HU" altLang="hu-HU" dirty="0" err="1" smtClean="0"/>
              <a:t>Bn</a:t>
            </a:r>
            <a:r>
              <a:rPr lang="hu-HU" altLang="hu-HU" dirty="0" smtClean="0"/>
              <a:t> </a:t>
            </a:r>
            <a:r>
              <a:rPr lang="hu-HU" altLang="hu-HU" dirty="0" smtClean="0">
                <a:sym typeface="Wingdings" pitchFamily="2" charset="2"/>
              </a:rPr>
              <a:t></a:t>
            </a:r>
            <a:r>
              <a:rPr lang="hu-HU" altLang="hu-HU" dirty="0" smtClean="0"/>
              <a:t> teljes eseményrendszert alkot (egyesítésük a teljes eseményt adja)</a:t>
            </a:r>
            <a:endParaRPr lang="en-US" altLang="hu-HU" dirty="0" smtClean="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122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429952"/>
              </p:ext>
            </p:extLst>
          </p:nvPr>
        </p:nvGraphicFramePr>
        <p:xfrm>
          <a:off x="93142" y="3429000"/>
          <a:ext cx="90725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r:id="rId4" imgW="4962525" imgH="581025" progId="Formulator.Document">
                  <p:embed/>
                </p:oleObj>
              </mc:Choice>
              <mc:Fallback>
                <p:oleObj r:id="rId4" imgW="4962525" imgH="581025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42" y="3429000"/>
                        <a:ext cx="9072562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636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Példa</a:t>
            </a:r>
            <a:endParaRPr lang="en-US" altLang="hu-HU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algn="just" eaLnBrk="1" hangingPunct="1"/>
            <a:r>
              <a:rPr lang="hu-HU" altLang="hu-HU" dirty="0" smtClean="0"/>
              <a:t>(dobás)</a:t>
            </a:r>
          </a:p>
          <a:p>
            <a:pPr eaLnBrk="1" hangingPunct="1"/>
            <a:endParaRPr lang="en-US" altLang="hu-HU" dirty="0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1692275" y="2636838"/>
          <a:ext cx="36734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r:id="rId4" imgW="2413080" imgH="762120" progId="Flash.Movie">
                  <p:embed/>
                </p:oleObj>
              </mc:Choice>
              <mc:Fallback>
                <p:oleObj r:id="rId4" imgW="2413080" imgH="762120" progId="Flash.Movi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636838"/>
                        <a:ext cx="367347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133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75720"/>
              </p:ext>
            </p:extLst>
          </p:nvPr>
        </p:nvGraphicFramePr>
        <p:xfrm>
          <a:off x="899592" y="4005064"/>
          <a:ext cx="763270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r:id="rId6" imgW="4619625" imgH="1057275" progId="Formulator.Document">
                  <p:embed/>
                </p:oleObj>
              </mc:Choice>
              <mc:Fallback>
                <p:oleObj r:id="rId6" imgW="4619625" imgH="1057275" progId="Formulator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005064"/>
                        <a:ext cx="7632700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866360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Bayes</a:t>
            </a:r>
            <a:r>
              <a:rPr lang="hu-HU" altLang="hu-HU" dirty="0" smtClean="0"/>
              <a:t> tétel</a:t>
            </a:r>
            <a:endParaRPr lang="en-US" altLang="hu-HU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Bayes-formulában a nevezőt a teljes valószínűség tételével adjuk meg:</a:t>
            </a:r>
            <a:endParaRPr lang="en-US" altLang="hu-HU" smtClean="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539750" y="3500438"/>
          <a:ext cx="79930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r:id="rId4" imgW="4505325" imgH="800100" progId="Formulator.Document">
                  <p:embed/>
                </p:oleObj>
              </mc:Choice>
              <mc:Fallback>
                <p:oleObj r:id="rId4" imgW="4505325" imgH="80010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00438"/>
                        <a:ext cx="7993063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7943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dirty="0" smtClean="0"/>
              <a:t>Példa</a:t>
            </a:r>
            <a:endParaRPr lang="en-US" altLang="hu-HU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(hamis-eredeti érme feldobása)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1 szabályos pénz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1 hamis pénz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feldobtuk a pénzt – fejet, vagy írást kaptunk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hamis, vagy szabályos (eredeti) pénzt dobtunk fel?</a:t>
            </a:r>
            <a:endParaRPr lang="en-US" altLang="hu-H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866360"/>
          </a:xfrm>
        </p:spPr>
        <p:txBody>
          <a:bodyPr>
            <a:normAutofit/>
          </a:bodyPr>
          <a:lstStyle/>
          <a:p>
            <a:r>
              <a:rPr lang="hu-HU" altLang="hu-HU" dirty="0" smtClean="0"/>
              <a:t>Példa (orvosi diagnosztika)</a:t>
            </a:r>
            <a:endParaRPr lang="en-US" altLang="hu-HU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tegyük fel, hogy valamilyen betegség a népesség 0.005-nél fordul elő</a:t>
            </a:r>
          </a:p>
          <a:p>
            <a:pPr eaLnBrk="1" hangingPunct="1">
              <a:lnSpc>
                <a:spcPct val="90000"/>
              </a:lnSpc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van egy tesztünk, amelyik a betegséget 99% valószínűséggel jelzi</a:t>
            </a:r>
          </a:p>
          <a:p>
            <a:pPr eaLnBrk="1" hangingPunct="1">
              <a:lnSpc>
                <a:spcPct val="90000"/>
              </a:lnSpc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sajnos a tesz 0.05 valószínűséggel hamis pozitív eredményt ad (azaz nincs betegség, de jelzi)</a:t>
            </a:r>
          </a:p>
          <a:p>
            <a:pPr eaLnBrk="1" hangingPunct="1">
              <a:lnSpc>
                <a:spcPct val="90000"/>
              </a:lnSpc>
            </a:pPr>
            <a:endParaRPr lang="en-US" altLang="hu-H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 marL="609600" indent="-609600" eaLnBrk="1" hangingPunct="1"/>
            <a:r>
              <a:rPr lang="hu-HU" altLang="hu-HU" dirty="0" smtClean="0"/>
              <a:t>osztályok </a:t>
            </a:r>
            <a:r>
              <a:rPr lang="hu-HU" altLang="hu-HU" dirty="0" smtClean="0">
                <a:sym typeface="Wingdings" pitchFamily="2" charset="2"/>
              </a:rPr>
              <a:t></a:t>
            </a:r>
            <a:r>
              <a:rPr lang="hu-HU" altLang="hu-HU" dirty="0" smtClean="0"/>
              <a:t> beteg, nem beteg</a:t>
            </a:r>
          </a:p>
          <a:p>
            <a:pPr marL="609600" indent="-609600" eaLnBrk="1" hangingPunct="1"/>
            <a:endParaRPr lang="hu-HU" altLang="hu-HU" dirty="0" smtClean="0"/>
          </a:p>
          <a:p>
            <a:pPr marL="609600" indent="-609600"/>
            <a:r>
              <a:rPr lang="hu-HU" altLang="hu-HU" dirty="0" smtClean="0"/>
              <a:t>tulajdonság </a:t>
            </a:r>
            <a:r>
              <a:rPr lang="hu-HU" altLang="hu-HU" dirty="0"/>
              <a:t>egy elemű </a:t>
            </a:r>
            <a:r>
              <a:rPr lang="hu-HU" altLang="hu-HU" dirty="0" smtClean="0"/>
              <a:t> vektor </a:t>
            </a:r>
            <a:r>
              <a:rPr lang="hu-HU" altLang="hu-HU" dirty="0" smtClean="0">
                <a:sym typeface="Wingdings" pitchFamily="2" charset="2"/>
              </a:rPr>
              <a:t></a:t>
            </a:r>
          </a:p>
          <a:p>
            <a:pPr marL="0" indent="0" eaLnBrk="1" hangingPunct="1">
              <a:buNone/>
            </a:pPr>
            <a:r>
              <a:rPr lang="hu-HU" altLang="hu-HU" dirty="0" smtClean="0"/>
              <a:t> tünet (elemei: beteg – 0, egészséges - 1)</a:t>
            </a:r>
          </a:p>
          <a:p>
            <a:pPr marL="0" indent="0" eaLnBrk="1" hangingPunct="1">
              <a:buNone/>
            </a:pPr>
            <a:endParaRPr lang="hu-HU" altLang="hu-HU" dirty="0" smtClean="0"/>
          </a:p>
          <a:p>
            <a:pPr marL="609600" indent="-609600" eaLnBrk="1" hangingPunct="1"/>
            <a:r>
              <a:rPr lang="hu-HU" altLang="hu-HU" dirty="0" smtClean="0"/>
              <a:t>tudjuk:</a:t>
            </a:r>
            <a:endParaRPr lang="en-US" altLang="hu-HU" dirty="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641883"/>
              </p:ext>
            </p:extLst>
          </p:nvPr>
        </p:nvGraphicFramePr>
        <p:xfrm>
          <a:off x="2411760" y="3140968"/>
          <a:ext cx="58674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r:id="rId4" imgW="3809880" imgH="2031840" progId="Flash.Movie">
                  <p:embed/>
                </p:oleObj>
              </mc:Choice>
              <mc:Fallback>
                <p:oleObj r:id="rId4" imgW="3809880" imgH="2031840" progId="Flash.Movi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140968"/>
                        <a:ext cx="58674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pPr marL="838200" indent="-838200" eaLnBrk="1" hangingPunct="1"/>
            <a:r>
              <a:rPr lang="hu-HU" altLang="hu-HU" dirty="0" smtClean="0"/>
              <a:t>kiszámítandó:</a:t>
            </a:r>
            <a:endParaRPr lang="en-US" altLang="hu-HU" dirty="0" smtClean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32984"/>
              </p:ext>
            </p:extLst>
          </p:nvPr>
        </p:nvGraphicFramePr>
        <p:xfrm>
          <a:off x="-180528" y="2492896"/>
          <a:ext cx="9108392" cy="15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r:id="rId4" imgW="4444920" imgH="762120" progId="Flash.Movie">
                  <p:embed/>
                </p:oleObj>
              </mc:Choice>
              <mc:Fallback>
                <p:oleObj r:id="rId4" imgW="4444920" imgH="762120" progId="Flash.Movi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2492896"/>
                        <a:ext cx="9108392" cy="15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Megoldás</a:t>
            </a:r>
            <a:endParaRPr lang="en-US" altLang="hu-HU" dirty="0" smtClean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971550" y="2205038"/>
          <a:ext cx="77041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r:id="rId4" imgW="5848350" imgH="628650" progId="Formulator.Document">
                  <p:embed/>
                </p:oleObj>
              </mc:Choice>
              <mc:Fallback>
                <p:oleObj r:id="rId4" imgW="5848350" imgH="62865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05038"/>
                        <a:ext cx="770413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042988" y="3141663"/>
          <a:ext cx="511333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r:id="rId6" imgW="3695700" imgH="781050" progId="Formulator.Document">
                  <p:embed/>
                </p:oleObj>
              </mc:Choice>
              <mc:Fallback>
                <p:oleObj r:id="rId6" imgW="3695700" imgH="781050" progId="Formulator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141663"/>
                        <a:ext cx="511333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1331913" y="4724400"/>
          <a:ext cx="22320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r:id="rId8" imgW="1400175" imgH="647700" progId="Formulator.Document">
                  <p:embed/>
                </p:oleObj>
              </mc:Choice>
              <mc:Fallback>
                <p:oleObj r:id="rId8" imgW="1400175" imgH="647700" progId="Formulator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724400"/>
                        <a:ext cx="22320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Példa</a:t>
            </a:r>
            <a:endParaRPr lang="en-US" altLang="hu-HU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dirty="0" smtClean="0"/>
              <a:t>Számfelismerés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dirty="0" smtClean="0"/>
          </a:p>
          <a:p>
            <a:pPr eaLnBrk="1" hangingPunct="1"/>
            <a:r>
              <a:rPr lang="hu-HU" altLang="hu-HU" dirty="0" smtClean="0"/>
              <a:t>0 és 1 számok osztályozása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magasságuk azonos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szélességük 1 és 8 között lehet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(diszkrét valószínűségi változók)</a:t>
            </a:r>
          </a:p>
          <a:p>
            <a:pPr eaLnBrk="1" hangingPunct="1">
              <a:buFont typeface="Wingdings" pitchFamily="2" charset="2"/>
              <a:buNone/>
            </a:pPr>
            <a:endParaRPr lang="en-US" altLang="hu-H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eaLnBrk="1" hangingPunct="1"/>
            <a:r>
              <a:rPr lang="hu-HU" altLang="hu-HU" u="sng" dirty="0" smtClean="0"/>
              <a:t>0:</a:t>
            </a:r>
            <a:r>
              <a:rPr lang="hu-HU" altLang="hu-HU" dirty="0" smtClean="0"/>
              <a:t>	4 széles:	0.2	</a:t>
            </a:r>
            <a:r>
              <a:rPr lang="hu-HU" altLang="hu-HU" u="sng" dirty="0" smtClean="0"/>
              <a:t>1:</a:t>
            </a:r>
            <a:r>
              <a:rPr lang="hu-HU" altLang="hu-HU" dirty="0" smtClean="0"/>
              <a:t>	2 széles:	0.1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	5 széles:	0.3		3 széles:	0.2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	6 széles:	0.2		4 széles:	0.3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	7 széles:	0.2		5 széles:	0.3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	8 széles:	0.1		6 széles:	0.1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  (diszkrét eloszlás)   (diszkrét eloszlás)</a:t>
            </a:r>
            <a:endParaRPr lang="en-US" altLang="hu-H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86636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Tartalom</a:t>
            </a:r>
            <a:endParaRPr lang="en-US" altLang="hu-H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700808"/>
            <a:ext cx="6995120" cy="4605144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Alakfelismerés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Feltételes valószínűség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err="1" smtClean="0"/>
              <a:t>Bayes-formula</a:t>
            </a:r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Teljes valószínűség tétele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err="1" smtClean="0"/>
              <a:t>Bayes</a:t>
            </a:r>
            <a:r>
              <a:rPr lang="hu-HU" altLang="hu-HU" dirty="0" smtClean="0"/>
              <a:t> tétel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Kérdés?</a:t>
            </a:r>
            <a:endParaRPr lang="en-US" altLang="hu-HU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marL="609600" indent="-609600" algn="just" eaLnBrk="1" hangingPunct="1"/>
            <a:r>
              <a:rPr lang="hu-HU" altLang="hu-HU" dirty="0" smtClean="0"/>
              <a:t>jön egy szám – lemérjük a szélességét – milyen szám jöhetett?</a:t>
            </a:r>
          </a:p>
          <a:p>
            <a:pPr marL="609600" indent="-609600" eaLnBrk="1" hangingPunct="1"/>
            <a:endParaRPr lang="hu-HU" altLang="hu-HU" dirty="0" smtClean="0"/>
          </a:p>
          <a:p>
            <a:pPr marL="609600" indent="-609600" eaLnBrk="1" hangingPunct="1"/>
            <a:endParaRPr lang="hu-HU" altLang="hu-HU" dirty="0" smtClean="0"/>
          </a:p>
          <a:p>
            <a:pPr marL="609600" indent="-609600" eaLnBrk="1" hangingPunct="1"/>
            <a:endParaRPr lang="hu-HU" altLang="hu-HU" dirty="0" smtClean="0"/>
          </a:p>
          <a:p>
            <a:pPr marL="609600" indent="-609600" eaLnBrk="1" hangingPunct="1"/>
            <a:endParaRPr lang="hu-HU" altLang="hu-HU" i="1" dirty="0" smtClean="0"/>
          </a:p>
          <a:p>
            <a:pPr marL="609600" indent="-609600" eaLnBrk="1" hangingPunct="1"/>
            <a:r>
              <a:rPr lang="hu-HU" altLang="hu-HU" i="1" dirty="0" smtClean="0"/>
              <a:t>P</a:t>
            </a:r>
            <a:r>
              <a:rPr lang="hu-HU" altLang="hu-HU" dirty="0" smtClean="0"/>
              <a:t> (1) – 1-es írásának valószínűsége</a:t>
            </a:r>
          </a:p>
          <a:p>
            <a:pPr marL="609600" indent="-609600" eaLnBrk="1" hangingPunct="1"/>
            <a:endParaRPr lang="hu-HU" altLang="hu-HU" dirty="0" smtClean="0"/>
          </a:p>
          <a:p>
            <a:pPr marL="609600" indent="-609600" eaLnBrk="1" hangingPunct="1"/>
            <a:r>
              <a:rPr lang="hu-HU" altLang="hu-HU" i="1" dirty="0" smtClean="0"/>
              <a:t>P</a:t>
            </a:r>
            <a:r>
              <a:rPr lang="hu-HU" altLang="hu-HU" dirty="0" smtClean="0"/>
              <a:t> (0) – </a:t>
            </a:r>
            <a:r>
              <a:rPr lang="hu-HU" altLang="hu-HU" dirty="0" err="1" smtClean="0"/>
              <a:t>0</a:t>
            </a:r>
            <a:r>
              <a:rPr lang="hu-HU" altLang="hu-HU" dirty="0" smtClean="0"/>
              <a:t> írásának valószínűsége</a:t>
            </a:r>
            <a:endParaRPr lang="en-US" altLang="hu-HU" dirty="0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225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882042"/>
              </p:ext>
            </p:extLst>
          </p:nvPr>
        </p:nvGraphicFramePr>
        <p:xfrm>
          <a:off x="2483768" y="2636912"/>
          <a:ext cx="4392612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r:id="rId4" imgW="2533650" imgH="781050" progId="Formulator.Document">
                  <p:embed/>
                </p:oleObj>
              </mc:Choice>
              <mc:Fallback>
                <p:oleObj r:id="rId4" imgW="2533650" imgH="78105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636912"/>
                        <a:ext cx="4392612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150000"/>
              </a:lnSpc>
            </a:pPr>
            <a:r>
              <a:rPr lang="hu-HU" altLang="hu-HU" dirty="0" smtClean="0"/>
              <a:t>4, 5, és 6 széles számok érkezése esetén kérdéses (mert ha 2 vagy 3 érkezik, biztos, hogy 1-es volt, ha pedig 7, vagy 8 érkezik, biztos, hogy 0-as volt)</a:t>
            </a:r>
          </a:p>
          <a:p>
            <a:pPr marL="609600" indent="-609600" eaLnBrk="1" hangingPunct="1"/>
            <a:endParaRPr lang="en-US" altLang="hu-H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42032"/>
              </p:ext>
            </p:extLst>
          </p:nvPr>
        </p:nvGraphicFramePr>
        <p:xfrm>
          <a:off x="2339181" y="836712"/>
          <a:ext cx="4465637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r:id="rId4" imgW="3301920" imgH="2031840" progId="Flash.Movie">
                  <p:embed/>
                </p:oleObj>
              </mc:Choice>
              <mc:Fallback>
                <p:oleObj r:id="rId4" imgW="3301920" imgH="2031840" progId="Flash.Movi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181" y="836712"/>
                        <a:ext cx="4465637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0862"/>
              </p:ext>
            </p:extLst>
          </p:nvPr>
        </p:nvGraphicFramePr>
        <p:xfrm>
          <a:off x="2195736" y="3717032"/>
          <a:ext cx="4967287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r:id="rId6" imgW="3228975" imgH="1285875" progId="Formulator.Document">
                  <p:embed/>
                </p:oleObj>
              </mc:Choice>
              <mc:Fallback>
                <p:oleObj r:id="rId6" imgW="3228975" imgH="1285875" progId="Formulator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717032"/>
                        <a:ext cx="4967287" cy="197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16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29637"/>
              </p:ext>
            </p:extLst>
          </p:nvPr>
        </p:nvGraphicFramePr>
        <p:xfrm>
          <a:off x="683567" y="908720"/>
          <a:ext cx="8051709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r:id="rId4" imgW="5695950" imgH="3514725" progId="Formulator.Document">
                  <p:embed/>
                </p:oleObj>
              </mc:Choice>
              <mc:Fallback>
                <p:oleObj r:id="rId4" imgW="5695950" imgH="3514725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908720"/>
                        <a:ext cx="8051709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187450" y="2492375"/>
          <a:ext cx="6911975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r:id="rId4" imgW="3514725" imgH="1219200" progId="Formulator.Document">
                  <p:embed/>
                </p:oleObj>
              </mc:Choice>
              <mc:Fallback>
                <p:oleObj r:id="rId4" imgW="3514725" imgH="121920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92375"/>
                        <a:ext cx="6911975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-103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752"/>
            <a:ext cx="5583238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761038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dirty="0" smtClean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238782"/>
              </p:ext>
            </p:extLst>
          </p:nvPr>
        </p:nvGraphicFramePr>
        <p:xfrm>
          <a:off x="1187625" y="980728"/>
          <a:ext cx="6336332" cy="422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r:id="rId4" imgW="4343400" imgH="2895600" progId="Formulator.Document">
                  <p:embed/>
                </p:oleObj>
              </mc:Choice>
              <mc:Fallback>
                <p:oleObj r:id="rId4" imgW="4343400" imgH="289560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5" y="980728"/>
                        <a:ext cx="6336332" cy="4223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altLang="hu-HU" dirty="0" smtClean="0"/>
              <a:t>a hiba valószínűségét minimalizáljuk!!!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dirty="0" smtClean="0"/>
              <a:t>mi a valószínűsége annak, hogy hibát követünk el?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dirty="0" smtClean="0"/>
              <a:t>(azaz mennyi a valószínűsége annak, hogy nem találjuk el a megfelelő számot?)</a:t>
            </a:r>
            <a:endParaRPr lang="en-US" altLang="hu-H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19538"/>
              </p:ext>
            </p:extLst>
          </p:nvPr>
        </p:nvGraphicFramePr>
        <p:xfrm>
          <a:off x="288485" y="2060848"/>
          <a:ext cx="856703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r:id="rId4" imgW="5905500" imgH="1905000" progId="Formulator.Document">
                  <p:embed/>
                </p:oleObj>
              </mc:Choice>
              <mc:Fallback>
                <p:oleObj r:id="rId4" imgW="5905500" imgH="190500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85" y="2060848"/>
                        <a:ext cx="856703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Tartalom</a:t>
            </a:r>
            <a:endParaRPr lang="en-US" altLang="hu-HU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Veszteség függvény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err="1" smtClean="0"/>
              <a:t>Diszkriminancia</a:t>
            </a:r>
            <a:r>
              <a:rPr lang="hu-HU" altLang="hu-HU" dirty="0" smtClean="0"/>
              <a:t> függvény</a:t>
            </a:r>
          </a:p>
          <a:p>
            <a:pPr eaLnBrk="1" hangingPunct="1"/>
            <a:endParaRPr lang="en-US" altLang="hu-HU" dirty="0" smtClean="0"/>
          </a:p>
          <a:p>
            <a:pPr eaLnBrk="1" hangingPunct="1"/>
            <a:r>
              <a:rPr lang="hu-HU" altLang="hu-HU" dirty="0" smtClean="0"/>
              <a:t>ROC görbe</a:t>
            </a:r>
            <a:endParaRPr lang="en-US" altLang="hu-HU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pPr eaLnBrk="1" hangingPunct="1"/>
            <a:r>
              <a:rPr lang="hu-HU" altLang="hu-HU" b="1" i="1" u="sng" dirty="0" err="1" smtClean="0"/>
              <a:t>a.priori</a:t>
            </a:r>
            <a:r>
              <a:rPr lang="hu-HU" altLang="hu-HU" dirty="0" smtClean="0"/>
              <a:t>	 </a:t>
            </a:r>
            <a:r>
              <a:rPr lang="hu-HU" altLang="hu-HU" i="1" dirty="0" smtClean="0"/>
              <a:t>P</a:t>
            </a:r>
            <a:r>
              <a:rPr lang="hu-HU" altLang="hu-HU" dirty="0" smtClean="0"/>
              <a:t>(</a:t>
            </a:r>
            <a:r>
              <a:rPr lang="hu-HU" altLang="hu-HU" i="1" dirty="0" smtClean="0"/>
              <a:t>A</a:t>
            </a:r>
            <a:r>
              <a:rPr lang="hu-HU" altLang="hu-HU" dirty="0" smtClean="0"/>
              <a:t>) – osztályok előfordulási valószínűsége</a:t>
            </a:r>
          </a:p>
          <a:p>
            <a:pPr eaLnBrk="1" hangingPunct="1"/>
            <a:endParaRPr lang="hu-HU" altLang="hu-HU" b="1" i="1" u="sng" dirty="0"/>
          </a:p>
          <a:p>
            <a:pPr eaLnBrk="1" hangingPunct="1"/>
            <a:endParaRPr lang="hu-HU" altLang="hu-HU" b="1" i="1" u="sng" dirty="0" smtClean="0"/>
          </a:p>
          <a:p>
            <a:pPr eaLnBrk="1" hangingPunct="1"/>
            <a:r>
              <a:rPr lang="hu-HU" altLang="hu-HU" b="1" i="1" u="sng" dirty="0" err="1" smtClean="0"/>
              <a:t>a.posteriori</a:t>
            </a:r>
            <a:r>
              <a:rPr lang="hu-HU" altLang="hu-HU" dirty="0" smtClean="0"/>
              <a:t>	</a:t>
            </a:r>
            <a:r>
              <a:rPr lang="hu-HU" altLang="hu-HU" i="1" dirty="0" smtClean="0"/>
              <a:t>P</a:t>
            </a:r>
            <a:r>
              <a:rPr lang="hu-HU" altLang="hu-HU" dirty="0" smtClean="0"/>
              <a:t>(</a:t>
            </a:r>
            <a:r>
              <a:rPr lang="hu-HU" altLang="hu-HU" i="1" dirty="0" smtClean="0"/>
              <a:t>A</a:t>
            </a:r>
            <a:r>
              <a:rPr lang="hu-HU" altLang="hu-HU" dirty="0" smtClean="0"/>
              <a:t>|</a:t>
            </a:r>
            <a:r>
              <a:rPr lang="hu-HU" altLang="hu-HU" i="1" dirty="0" smtClean="0"/>
              <a:t>B</a:t>
            </a:r>
            <a:r>
              <a:rPr lang="hu-HU" altLang="hu-HU" dirty="0" smtClean="0"/>
              <a:t>) – feltételes valószínűség</a:t>
            </a:r>
            <a:endParaRPr lang="en-US" altLang="hu-HU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404664"/>
            <a:ext cx="8686800" cy="633670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hu-HU" altLang="hu-HU" sz="2400" dirty="0" smtClean="0"/>
              <a:t>d dimenziós tulajdonság vektor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2400" dirty="0" smtClean="0"/>
              <a:t>c </a:t>
            </a:r>
            <a:r>
              <a:rPr lang="hu-HU" altLang="hu-HU" sz="2400" dirty="0" smtClean="0"/>
              <a:t>osztály : ω1, ω2, …, </a:t>
            </a:r>
            <a:r>
              <a:rPr lang="hu-HU" altLang="hu-HU" sz="2400" dirty="0" err="1" smtClean="0"/>
              <a:t>ωc</a:t>
            </a:r>
            <a:endParaRPr lang="hu-HU" altLang="hu-HU" sz="2400" dirty="0" smtClean="0"/>
          </a:p>
          <a:p>
            <a:pPr eaLnBrk="1" hangingPunct="1">
              <a:lnSpc>
                <a:spcPct val="150000"/>
              </a:lnSpc>
            </a:pPr>
            <a:r>
              <a:rPr lang="hu-HU" altLang="hu-HU" sz="2400" dirty="0" smtClean="0"/>
              <a:t>ismerjük</a:t>
            </a:r>
            <a:r>
              <a:rPr lang="hu-HU" altLang="hu-HU" sz="2400" dirty="0" smtClean="0"/>
              <a:t>:</a:t>
            </a:r>
            <a:endParaRPr lang="hu-HU" altLang="hu-HU" sz="2400" i="1" dirty="0" smtClean="0"/>
          </a:p>
          <a:p>
            <a:pPr lvl="1" eaLnBrk="1" hangingPunct="1">
              <a:lnSpc>
                <a:spcPct val="150000"/>
              </a:lnSpc>
            </a:pPr>
            <a:r>
              <a:rPr lang="hu-HU" altLang="hu-HU" sz="2000" i="1" dirty="0" smtClean="0"/>
              <a:t>P</a:t>
            </a:r>
            <a:r>
              <a:rPr lang="hu-HU" altLang="hu-HU" sz="2000" dirty="0" smtClean="0"/>
              <a:t>(</a:t>
            </a:r>
            <a:r>
              <a:rPr lang="hu-HU" altLang="hu-HU" sz="2000" i="1" dirty="0" smtClean="0"/>
              <a:t>ω1</a:t>
            </a:r>
            <a:r>
              <a:rPr lang="hu-HU" altLang="hu-HU" sz="2000" dirty="0" smtClean="0"/>
              <a:t>), </a:t>
            </a:r>
            <a:r>
              <a:rPr lang="hu-HU" altLang="hu-HU" sz="2000" i="1" dirty="0" smtClean="0"/>
              <a:t>P</a:t>
            </a:r>
            <a:r>
              <a:rPr lang="hu-HU" altLang="hu-HU" sz="2000" dirty="0" smtClean="0"/>
              <a:t>(</a:t>
            </a:r>
            <a:r>
              <a:rPr lang="hu-HU" altLang="hu-HU" sz="2000" i="1" dirty="0" smtClean="0"/>
              <a:t>ω2</a:t>
            </a:r>
            <a:r>
              <a:rPr lang="hu-HU" altLang="hu-HU" sz="2000" dirty="0" smtClean="0"/>
              <a:t>), …, </a:t>
            </a:r>
            <a:r>
              <a:rPr lang="hu-HU" altLang="hu-HU" sz="2000" i="1" dirty="0" smtClean="0"/>
              <a:t>P</a:t>
            </a:r>
            <a:r>
              <a:rPr lang="hu-HU" altLang="hu-HU" sz="2000" dirty="0" smtClean="0"/>
              <a:t>(</a:t>
            </a:r>
            <a:r>
              <a:rPr lang="hu-HU" altLang="hu-HU" sz="2000" i="1" dirty="0" err="1" smtClean="0"/>
              <a:t>ωc</a:t>
            </a:r>
            <a:r>
              <a:rPr lang="hu-HU" altLang="hu-HU" sz="2000" dirty="0" smtClean="0"/>
              <a:t>) – </a:t>
            </a:r>
            <a:r>
              <a:rPr lang="hu-HU" altLang="hu-HU" sz="2000" i="1" dirty="0" err="1" smtClean="0"/>
              <a:t>a.priori</a:t>
            </a:r>
            <a:r>
              <a:rPr lang="hu-HU" altLang="hu-HU" sz="2000" dirty="0" smtClean="0"/>
              <a:t> valószínűség (osztályba esés valószínűsége) </a:t>
            </a:r>
            <a:endParaRPr lang="hu-HU" altLang="hu-HU" sz="2000" dirty="0" smtClean="0"/>
          </a:p>
          <a:p>
            <a:pPr marL="393192" lvl="1" indent="0" eaLnBrk="1" hangingPunct="1">
              <a:lnSpc>
                <a:spcPct val="150000"/>
              </a:lnSpc>
              <a:buNone/>
            </a:pPr>
            <a:r>
              <a:rPr lang="hu-HU" altLang="hu-HU" sz="2000" i="1" dirty="0"/>
              <a:t>	</a:t>
            </a:r>
            <a:r>
              <a:rPr lang="hu-HU" altLang="hu-HU" sz="2000" i="1" dirty="0" smtClean="0"/>
              <a:t>P</a:t>
            </a:r>
            <a:r>
              <a:rPr lang="hu-HU" altLang="hu-HU" sz="2000" dirty="0" smtClean="0"/>
              <a:t>(</a:t>
            </a:r>
            <a:r>
              <a:rPr lang="hu-HU" altLang="hu-HU" sz="2000" i="1" dirty="0" err="1" smtClean="0"/>
              <a:t>ωj</a:t>
            </a:r>
            <a:r>
              <a:rPr lang="hu-HU" altLang="hu-HU" sz="2000" dirty="0" smtClean="0"/>
              <a:t>) – </a:t>
            </a:r>
            <a:r>
              <a:rPr lang="hu-HU" altLang="hu-HU" sz="2000" dirty="0" err="1" smtClean="0"/>
              <a:t>j-edik</a:t>
            </a:r>
            <a:r>
              <a:rPr lang="hu-HU" altLang="hu-HU" sz="2000" dirty="0" smtClean="0"/>
              <a:t> osztályba esés valószínűsége</a:t>
            </a:r>
          </a:p>
          <a:p>
            <a:pPr lvl="1" eaLnBrk="1" hangingPunct="1">
              <a:lnSpc>
                <a:spcPct val="150000"/>
              </a:lnSpc>
            </a:pPr>
            <a:endParaRPr lang="hu-HU" altLang="hu-HU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hu-HU" altLang="hu-HU" sz="2000" dirty="0" smtClean="0"/>
              <a:t>P(x| ω1), P(x| ω2), …, P(x| </a:t>
            </a:r>
            <a:r>
              <a:rPr lang="hu-HU" altLang="hu-HU" sz="2000" dirty="0" err="1" smtClean="0"/>
              <a:t>ωc</a:t>
            </a:r>
            <a:r>
              <a:rPr lang="hu-HU" altLang="hu-HU" sz="2000" dirty="0" smtClean="0"/>
              <a:t>) – osztályokhoz tartozó eloszlás  </a:t>
            </a:r>
          </a:p>
          <a:p>
            <a:pPr marL="393192" lvl="1" indent="0" eaLnBrk="1" hangingPunct="1">
              <a:lnSpc>
                <a:spcPct val="150000"/>
              </a:lnSpc>
              <a:buNone/>
            </a:pPr>
            <a:r>
              <a:rPr lang="hu-HU" altLang="hu-HU" sz="2000" dirty="0" smtClean="0"/>
              <a:t>	P(x</a:t>
            </a:r>
            <a:r>
              <a:rPr lang="hu-HU" altLang="hu-HU" sz="2000" dirty="0" smtClean="0"/>
              <a:t>| </a:t>
            </a:r>
            <a:r>
              <a:rPr lang="hu-HU" altLang="hu-HU" sz="2000" dirty="0" err="1" smtClean="0"/>
              <a:t>ωj</a:t>
            </a:r>
            <a:r>
              <a:rPr lang="hu-HU" altLang="hu-HU" sz="2000" dirty="0" smtClean="0"/>
              <a:t>) – </a:t>
            </a:r>
            <a:r>
              <a:rPr lang="hu-HU" altLang="hu-HU" sz="2000" dirty="0" err="1" smtClean="0"/>
              <a:t>j-edik</a:t>
            </a:r>
            <a:r>
              <a:rPr lang="hu-HU" altLang="hu-HU" sz="2000" dirty="0" smtClean="0"/>
              <a:t> osztályhoz tartozó sűrűség függvény</a:t>
            </a:r>
          </a:p>
          <a:p>
            <a:pPr lvl="1" eaLnBrk="1" hangingPunct="1">
              <a:lnSpc>
                <a:spcPct val="150000"/>
              </a:lnSpc>
            </a:pPr>
            <a:endParaRPr lang="hu-HU" altLang="hu-HU" sz="2000" dirty="0" smtClean="0"/>
          </a:p>
          <a:p>
            <a:pPr eaLnBrk="1" hangingPunct="1">
              <a:lnSpc>
                <a:spcPct val="150000"/>
              </a:lnSpc>
            </a:pPr>
            <a:r>
              <a:rPr lang="hu-HU" altLang="hu-HU" sz="2400" dirty="0" err="1" smtClean="0"/>
              <a:t>Bayes-formula</a:t>
            </a:r>
            <a:r>
              <a:rPr lang="hu-HU" altLang="hu-HU" sz="2400" dirty="0" smtClean="0"/>
              <a:t> adja az </a:t>
            </a:r>
            <a:r>
              <a:rPr lang="hu-HU" altLang="hu-HU" sz="2400" dirty="0" err="1" smtClean="0"/>
              <a:t>a.posteriori</a:t>
            </a:r>
            <a:r>
              <a:rPr lang="hu-HU" altLang="hu-HU" sz="2400" dirty="0" smtClean="0"/>
              <a:t> </a:t>
            </a:r>
            <a:r>
              <a:rPr lang="hu-HU" altLang="hu-HU" sz="2400" dirty="0" smtClean="0"/>
              <a:t>valószínűségeket (a </a:t>
            </a:r>
            <a:r>
              <a:rPr lang="hu-HU" altLang="hu-HU" sz="2400" dirty="0" smtClean="0"/>
              <a:t>legnagyobbat választom</a:t>
            </a:r>
            <a:r>
              <a:rPr lang="hu-HU" altLang="hu-HU" sz="2400" dirty="0" smtClean="0"/>
              <a:t>) (</a:t>
            </a:r>
            <a:r>
              <a:rPr lang="hu-HU" altLang="hu-HU" sz="2400" dirty="0" smtClean="0"/>
              <a:t>ez a választás a lehető legkisebb hibát eredményezi)</a:t>
            </a:r>
            <a:endParaRPr lang="en-US" altLang="hu-HU" sz="24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785708"/>
              </p:ext>
            </p:extLst>
          </p:nvPr>
        </p:nvGraphicFramePr>
        <p:xfrm>
          <a:off x="683568" y="2564904"/>
          <a:ext cx="6778252" cy="2448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r:id="rId4" imgW="3057525" imgH="1104900" progId="Formulator.Document">
                  <p:embed/>
                </p:oleObj>
              </mc:Choice>
              <mc:Fallback>
                <p:oleObj r:id="rId4" imgW="3057525" imgH="110490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564904"/>
                        <a:ext cx="6778252" cy="2448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86636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Veszteség függvény</a:t>
            </a:r>
            <a:endParaRPr lang="en-US" altLang="hu-HU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2800" i="1" dirty="0" smtClean="0"/>
              <a:t>(</a:t>
            </a:r>
            <a:r>
              <a:rPr lang="hu-HU" altLang="hu-HU" sz="2800" i="1" dirty="0" err="1" smtClean="0"/>
              <a:t>risk</a:t>
            </a:r>
            <a:r>
              <a:rPr lang="hu-HU" altLang="hu-HU" sz="2800" i="1" dirty="0" smtClean="0"/>
              <a:t> = kockázat)</a:t>
            </a:r>
          </a:p>
          <a:p>
            <a:pPr eaLnBrk="1" hangingPunct="1">
              <a:lnSpc>
                <a:spcPct val="90000"/>
              </a:lnSpc>
            </a:pPr>
            <a:endParaRPr lang="hu-HU" altLang="hu-HU" sz="2800" i="1" u="sng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800" i="1" u="sng" dirty="0" smtClean="0"/>
              <a:t>veszteség mátrix</a:t>
            </a:r>
            <a:r>
              <a:rPr lang="hu-HU" altLang="hu-HU" sz="2800" dirty="0" smtClean="0"/>
              <a:t> (négyzetes mátrix)</a:t>
            </a:r>
          </a:p>
          <a:p>
            <a:pPr eaLnBrk="1" hangingPunct="1">
              <a:lnSpc>
                <a:spcPct val="90000"/>
              </a:lnSpc>
            </a:pPr>
            <a:endParaRPr lang="hu-HU" altLang="hu-HU" sz="2800" dirty="0" smtClean="0"/>
          </a:p>
          <a:p>
            <a:pPr eaLnBrk="1" hangingPunct="1">
              <a:lnSpc>
                <a:spcPct val="90000"/>
              </a:lnSpc>
            </a:pPr>
            <a:endParaRPr lang="hu-HU" altLang="hu-HU" sz="280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800" i="1" dirty="0" err="1" smtClean="0"/>
              <a:t>αi</a:t>
            </a:r>
            <a:r>
              <a:rPr lang="hu-HU" altLang="hu-HU" sz="2800" dirty="0" smtClean="0"/>
              <a:t> – döntésünk</a:t>
            </a:r>
          </a:p>
          <a:p>
            <a:pPr eaLnBrk="1" hangingPunct="1">
              <a:lnSpc>
                <a:spcPct val="90000"/>
              </a:lnSpc>
            </a:pPr>
            <a:endParaRPr lang="hu-HU" altLang="hu-HU" sz="2800" i="1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800" i="1" dirty="0" err="1" smtClean="0"/>
              <a:t>ωj</a:t>
            </a:r>
            <a:r>
              <a:rPr lang="hu-HU" altLang="hu-HU" sz="2800" i="1" dirty="0" smtClean="0"/>
              <a:t> </a:t>
            </a:r>
            <a:r>
              <a:rPr lang="hu-HU" altLang="hu-HU" sz="2800" dirty="0" smtClean="0"/>
              <a:t>– ténylegesen melyik osztályból származott</a:t>
            </a:r>
          </a:p>
          <a:p>
            <a:pPr eaLnBrk="1" hangingPunct="1">
              <a:lnSpc>
                <a:spcPct val="90000"/>
              </a:lnSpc>
            </a:pPr>
            <a:endParaRPr lang="hu-HU" altLang="hu-HU" sz="2800" i="1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800" i="1" dirty="0" err="1" smtClean="0"/>
              <a:t>λi</a:t>
            </a:r>
            <a:r>
              <a:rPr lang="hu-HU" altLang="hu-HU" sz="2800" i="1" dirty="0" smtClean="0"/>
              <a:t> j</a:t>
            </a:r>
            <a:r>
              <a:rPr lang="hu-HU" altLang="hu-HU" sz="2800" dirty="0" smtClean="0"/>
              <a:t> – az ára annak, hogy azt mondjuk, hogy az i osztályból érkezett, holott a j-ből.</a:t>
            </a:r>
            <a:endParaRPr lang="en-US" altLang="hu-HU" sz="2800" dirty="0" smtClean="0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358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89637"/>
              </p:ext>
            </p:extLst>
          </p:nvPr>
        </p:nvGraphicFramePr>
        <p:xfrm>
          <a:off x="4211960" y="2852936"/>
          <a:ext cx="27368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r:id="rId4" imgW="1419225" imgH="590550" progId="Formulator.Document">
                  <p:embed/>
                </p:oleObj>
              </mc:Choice>
              <mc:Fallback>
                <p:oleObj r:id="rId4" imgW="1419225" imgH="59055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852936"/>
                        <a:ext cx="273685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 döntéseket súlyozhatjuk!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(például sokkal súlyosabb az, ha egy beteg ember kap negatív leletet, mintha egy egészséges ember kapna </a:t>
            </a:r>
            <a:r>
              <a:rPr lang="hu-HU" altLang="hu-HU" dirty="0" err="1" smtClean="0"/>
              <a:t>pozitívat</a:t>
            </a:r>
            <a:r>
              <a:rPr lang="hu-HU" altLang="hu-HU" dirty="0" smtClean="0"/>
              <a:t>)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ha azt az osztályt választottuk, amiből való (i = j), akkor 0 a veszteségünk</a:t>
            </a:r>
            <a:endParaRPr lang="en-US" altLang="hu-HU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ha i ≠ j, akkor ≠0</a:t>
            </a:r>
            <a:endParaRPr lang="en-US" altLang="hu-HU" dirty="0" smtClean="0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378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156695"/>
              </p:ext>
            </p:extLst>
          </p:nvPr>
        </p:nvGraphicFramePr>
        <p:xfrm>
          <a:off x="827088" y="2708920"/>
          <a:ext cx="7705725" cy="272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r:id="rId4" imgW="5207040" imgH="1650960" progId="Flash.Movie">
                  <p:embed/>
                </p:oleObj>
              </mc:Choice>
              <mc:Fallback>
                <p:oleObj r:id="rId4" imgW="5207040" imgH="1650960" progId="Flash.Movi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08920"/>
                        <a:ext cx="7705725" cy="2725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10376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Átlagos veszteség</a:t>
            </a:r>
            <a:endParaRPr lang="en-US" altLang="hu-HU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a veszteség várható értékét </a:t>
            </a:r>
            <a:r>
              <a:rPr lang="hu-HU" altLang="hu-HU" i="1" dirty="0" smtClean="0"/>
              <a:t>kockázatnak</a:t>
            </a:r>
            <a:r>
              <a:rPr lang="hu-HU" altLang="hu-HU" dirty="0" smtClean="0"/>
              <a:t> nevezzük. (</a:t>
            </a:r>
            <a:r>
              <a:rPr lang="hu-HU" altLang="hu-HU" u="sng" dirty="0" err="1" smtClean="0"/>
              <a:t>R</a:t>
            </a:r>
            <a:r>
              <a:rPr lang="hu-HU" altLang="hu-HU" dirty="0" err="1" smtClean="0"/>
              <a:t>isk</a:t>
            </a:r>
            <a:r>
              <a:rPr lang="hu-HU" altLang="hu-HU" dirty="0" smtClean="0"/>
              <a:t>) (</a:t>
            </a:r>
            <a:r>
              <a:rPr lang="hu-HU" altLang="hu-HU" dirty="0" err="1" smtClean="0"/>
              <a:t>Bayes</a:t>
            </a:r>
            <a:r>
              <a:rPr lang="hu-HU" altLang="hu-HU" dirty="0" smtClean="0"/>
              <a:t> kockázat)</a:t>
            </a:r>
          </a:p>
          <a:p>
            <a:pPr eaLnBrk="1" hangingPunct="1">
              <a:lnSpc>
                <a:spcPct val="90000"/>
              </a:lnSpc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a veszteség várható értékét kell minimalizálni!</a:t>
            </a:r>
            <a:endParaRPr lang="en-US" altLang="hu-HU" dirty="0" smtClean="0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389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593476"/>
              </p:ext>
            </p:extLst>
          </p:nvPr>
        </p:nvGraphicFramePr>
        <p:xfrm>
          <a:off x="2483768" y="1628800"/>
          <a:ext cx="3960812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r:id="rId4" imgW="2266950" imgH="866775" progId="Formulator.Document">
                  <p:embed/>
                </p:oleObj>
              </mc:Choice>
              <mc:Fallback>
                <p:oleObj r:id="rId4" imgW="2266950" imgH="866775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628800"/>
                        <a:ext cx="3960812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eaLnBrk="1" hangingPunct="1"/>
            <a:r>
              <a:rPr lang="hu-HU" altLang="hu-HU" sz="2800" dirty="0" smtClean="0"/>
              <a:t>2 osztály esetén:	</a:t>
            </a:r>
          </a:p>
          <a:p>
            <a:pPr lvl="1" eaLnBrk="1" hangingPunct="1"/>
            <a:r>
              <a:rPr lang="hu-HU" altLang="hu-HU" sz="2400" i="1" dirty="0" smtClean="0"/>
              <a:t>α1</a:t>
            </a:r>
            <a:r>
              <a:rPr lang="hu-HU" altLang="hu-HU" sz="2400" dirty="0" smtClean="0"/>
              <a:t> </a:t>
            </a:r>
            <a:r>
              <a:rPr lang="hu-HU" altLang="hu-HU" sz="2400" dirty="0" smtClean="0">
                <a:sym typeface="Symbol" pitchFamily="18" charset="2"/>
              </a:rPr>
              <a:t></a:t>
            </a:r>
            <a:r>
              <a:rPr lang="hu-HU" altLang="hu-HU" sz="2400" dirty="0" smtClean="0"/>
              <a:t> </a:t>
            </a:r>
            <a:r>
              <a:rPr lang="hu-HU" altLang="hu-HU" sz="2400" i="1" dirty="0" smtClean="0"/>
              <a:t>ω1</a:t>
            </a:r>
            <a:r>
              <a:rPr lang="hu-HU" altLang="hu-HU" sz="2400" dirty="0" smtClean="0"/>
              <a:t> osztály választása esetén</a:t>
            </a:r>
            <a:endParaRPr lang="hu-HU" altLang="hu-HU" sz="2400" i="1" dirty="0" smtClean="0"/>
          </a:p>
          <a:p>
            <a:pPr lvl="1" eaLnBrk="1" hangingPunct="1"/>
            <a:r>
              <a:rPr lang="hu-HU" altLang="hu-HU" sz="2400" i="1" dirty="0" smtClean="0"/>
              <a:t>α2</a:t>
            </a:r>
            <a:r>
              <a:rPr lang="hu-HU" altLang="hu-HU" sz="2400" dirty="0" smtClean="0"/>
              <a:t> </a:t>
            </a:r>
            <a:r>
              <a:rPr lang="hu-HU" altLang="hu-HU" sz="2400" dirty="0" smtClean="0">
                <a:sym typeface="Symbol" pitchFamily="18" charset="2"/>
              </a:rPr>
              <a:t></a:t>
            </a:r>
            <a:r>
              <a:rPr lang="hu-HU" altLang="hu-HU" sz="2400" dirty="0" smtClean="0"/>
              <a:t> </a:t>
            </a:r>
            <a:r>
              <a:rPr lang="hu-HU" altLang="hu-HU" sz="2400" i="1" dirty="0" smtClean="0"/>
              <a:t>ω2</a:t>
            </a:r>
            <a:r>
              <a:rPr lang="hu-HU" altLang="hu-HU" sz="2400" dirty="0" smtClean="0"/>
              <a:t> osztály választása esetén</a:t>
            </a:r>
          </a:p>
          <a:p>
            <a:pPr lvl="1" eaLnBrk="1" hangingPunct="1"/>
            <a:endParaRPr lang="hu-HU" altLang="hu-HU" sz="2400" i="1" dirty="0" smtClean="0"/>
          </a:p>
          <a:p>
            <a:pPr eaLnBrk="1" hangingPunct="1"/>
            <a:r>
              <a:rPr lang="hu-HU" altLang="hu-HU" sz="2800" i="1" dirty="0" smtClean="0"/>
              <a:t>veszteség:</a:t>
            </a:r>
          </a:p>
          <a:p>
            <a:pPr eaLnBrk="1" hangingPunct="1"/>
            <a:endParaRPr lang="hu-HU" altLang="hu-HU" sz="2800" i="1" dirty="0" smtClean="0"/>
          </a:p>
          <a:p>
            <a:pPr eaLnBrk="1" hangingPunct="1"/>
            <a:endParaRPr lang="hu-HU" altLang="hu-HU" sz="2800" i="1" dirty="0" smtClean="0"/>
          </a:p>
          <a:p>
            <a:pPr eaLnBrk="1" hangingPunct="1"/>
            <a:endParaRPr lang="hu-HU" altLang="hu-HU" sz="2800" i="1" dirty="0" smtClean="0"/>
          </a:p>
          <a:p>
            <a:pPr eaLnBrk="1" hangingPunct="1"/>
            <a:endParaRPr lang="hu-HU" altLang="hu-HU" sz="2800" i="1" dirty="0" smtClean="0"/>
          </a:p>
          <a:p>
            <a:pPr eaLnBrk="1" hangingPunct="1"/>
            <a:r>
              <a:rPr lang="hu-HU" altLang="hu-HU" sz="2800" i="1" dirty="0" smtClean="0"/>
              <a:t>a kisebb kockázatút választom!</a:t>
            </a:r>
            <a:endParaRPr lang="en-US" altLang="hu-HU" sz="2800" i="1" dirty="0" smtClean="0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399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285399"/>
              </p:ext>
            </p:extLst>
          </p:nvPr>
        </p:nvGraphicFramePr>
        <p:xfrm>
          <a:off x="2267744" y="2924944"/>
          <a:ext cx="6368576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r:id="rId4" imgW="3695700" imgH="1295400" progId="Formulator.Document">
                  <p:embed/>
                </p:oleObj>
              </mc:Choice>
              <mc:Fallback>
                <p:oleObj r:id="rId4" imgW="3695700" imgH="129540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924944"/>
                        <a:ext cx="6368576" cy="2232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Vegyük úgy, hogy </a:t>
            </a:r>
            <a:r>
              <a:rPr lang="hu-HU" altLang="hu-HU" i="1" dirty="0" smtClean="0"/>
              <a:t>ω1</a:t>
            </a:r>
            <a:r>
              <a:rPr lang="hu-HU" altLang="hu-HU" dirty="0" smtClean="0"/>
              <a:t>-et választottuk, azaz</a:t>
            </a:r>
            <a:endParaRPr lang="en-US" altLang="hu-HU" dirty="0" smtClean="0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409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206339"/>
              </p:ext>
            </p:extLst>
          </p:nvPr>
        </p:nvGraphicFramePr>
        <p:xfrm>
          <a:off x="539552" y="1988840"/>
          <a:ext cx="7867203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r:id="rId4" imgW="4600575" imgH="2105025" progId="Formulator.Document">
                  <p:embed/>
                </p:oleObj>
              </mc:Choice>
              <mc:Fallback>
                <p:oleObj r:id="rId4" imgW="4600575" imgH="2105025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88840"/>
                        <a:ext cx="7867203" cy="36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eaLnBrk="1" hangingPunct="1"/>
            <a:r>
              <a:rPr lang="hu-HU" altLang="hu-HU" sz="2800" dirty="0" smtClean="0"/>
              <a:t>ha a veszteséget nem súlyozzuk, akkor a veszteség mátrixban ahol	i = j 	</a:t>
            </a:r>
            <a:r>
              <a:rPr lang="hu-HU" altLang="hu-HU" sz="2800" dirty="0" smtClean="0">
                <a:sym typeface="Symbol" pitchFamily="18" charset="2"/>
              </a:rPr>
              <a:t></a:t>
            </a:r>
            <a:r>
              <a:rPr lang="hu-HU" altLang="hu-HU" sz="2800" dirty="0" smtClean="0"/>
              <a:t> 	0</a:t>
            </a:r>
          </a:p>
          <a:p>
            <a:pPr marL="0" indent="0" eaLnBrk="1" hangingPunct="1">
              <a:buNone/>
            </a:pPr>
            <a:r>
              <a:rPr lang="hu-HU" altLang="hu-HU" sz="2800" dirty="0" smtClean="0"/>
              <a:t>	</a:t>
            </a:r>
            <a:r>
              <a:rPr lang="hu-HU" altLang="hu-HU" sz="2800" dirty="0" smtClean="0"/>
              <a:t>	különben	</a:t>
            </a:r>
            <a:r>
              <a:rPr lang="hu-HU" altLang="hu-HU" sz="2800" dirty="0" smtClean="0">
                <a:sym typeface="Symbol" pitchFamily="18" charset="2"/>
              </a:rPr>
              <a:t></a:t>
            </a:r>
            <a:r>
              <a:rPr lang="hu-HU" altLang="hu-HU" sz="2800" dirty="0" smtClean="0"/>
              <a:t> </a:t>
            </a:r>
            <a:r>
              <a:rPr lang="hu-HU" altLang="hu-HU" sz="2800" dirty="0" smtClean="0"/>
              <a:t>	</a:t>
            </a:r>
            <a:r>
              <a:rPr lang="hu-HU" altLang="hu-HU" sz="2800" dirty="0" smtClean="0"/>
              <a:t>1</a:t>
            </a:r>
          </a:p>
          <a:p>
            <a:pPr marL="0" indent="0" eaLnBrk="1" hangingPunct="1">
              <a:buNone/>
            </a:pPr>
            <a:endParaRPr lang="hu-HU" altLang="hu-HU" sz="2800" dirty="0" smtClean="0"/>
          </a:p>
          <a:p>
            <a:pPr marL="0" indent="0" eaLnBrk="1" hangingPunct="1">
              <a:buNone/>
            </a:pPr>
            <a:r>
              <a:rPr lang="hu-HU" altLang="hu-HU" sz="2800" dirty="0" smtClean="0"/>
              <a:t>	(ezért használható a fenti egyszerűsítés)</a:t>
            </a:r>
          </a:p>
          <a:p>
            <a:pPr marL="0" indent="0" eaLnBrk="1" hangingPunct="1">
              <a:buNone/>
            </a:pPr>
            <a:endParaRPr lang="hu-HU" altLang="hu-HU" sz="2800" dirty="0" smtClean="0"/>
          </a:p>
          <a:p>
            <a:pPr eaLnBrk="1" hangingPunct="1"/>
            <a:r>
              <a:rPr lang="hu-HU" altLang="hu-HU" sz="2800" b="1" i="1" dirty="0" err="1" smtClean="0"/>
              <a:t>Bayes-döntés</a:t>
            </a:r>
            <a:r>
              <a:rPr lang="hu-HU" altLang="hu-HU" sz="2800" dirty="0" smtClean="0"/>
              <a:t> </a:t>
            </a:r>
            <a:r>
              <a:rPr lang="hu-HU" altLang="hu-HU" sz="2800" dirty="0" smtClean="0"/>
              <a:t>– </a:t>
            </a:r>
            <a:r>
              <a:rPr lang="hu-HU" altLang="hu-HU" sz="2800" dirty="0" smtClean="0"/>
              <a:t>a </a:t>
            </a:r>
            <a:r>
              <a:rPr lang="hu-HU" altLang="hu-HU" sz="2800" dirty="0" err="1" smtClean="0"/>
              <a:t>posteriori</a:t>
            </a:r>
            <a:r>
              <a:rPr lang="hu-HU" altLang="hu-HU" sz="2800" dirty="0" smtClean="0"/>
              <a:t> </a:t>
            </a:r>
            <a:r>
              <a:rPr lang="hu-HU" altLang="hu-HU" sz="2800" dirty="0" smtClean="0"/>
              <a:t>valószínűség</a:t>
            </a:r>
          </a:p>
          <a:p>
            <a:pPr marL="0" indent="0" eaLnBrk="1" hangingPunct="1">
              <a:buNone/>
            </a:pPr>
            <a:r>
              <a:rPr lang="hu-HU" altLang="hu-HU" sz="2800" dirty="0" smtClean="0"/>
              <a:t>a </a:t>
            </a:r>
            <a:r>
              <a:rPr lang="hu-HU" altLang="hu-HU" sz="2800" dirty="0" smtClean="0"/>
              <a:t>nagyobbat választom (a lenti esetben </a:t>
            </a:r>
            <a:r>
              <a:rPr lang="hu-HU" altLang="hu-HU" sz="2800" i="1" dirty="0" smtClean="0"/>
              <a:t>ω1</a:t>
            </a:r>
            <a:r>
              <a:rPr lang="hu-HU" altLang="hu-HU" sz="2800" dirty="0" smtClean="0"/>
              <a:t>-et)</a:t>
            </a:r>
            <a:endParaRPr lang="en-US" altLang="hu-HU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86636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Alakfelismerés</a:t>
            </a:r>
            <a:endParaRPr lang="en-US" altLang="hu-H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hu-HU" altLang="hu-HU" dirty="0" smtClean="0"/>
              <a:t>adott objektumoknak egy halmaza és osztályoknak egy halmaza</a:t>
            </a:r>
          </a:p>
          <a:p>
            <a:pPr marL="609600" indent="-609600" eaLnBrk="1" hangingPunct="1"/>
            <a:endParaRPr lang="hu-HU" altLang="hu-HU" dirty="0" smtClean="0"/>
          </a:p>
          <a:p>
            <a:pPr marL="609600" indent="-609600" eaLnBrk="1" hangingPunct="1"/>
            <a:r>
              <a:rPr lang="hu-HU" altLang="hu-HU" dirty="0" smtClean="0"/>
              <a:t>minden objektumot soroljunk be valamelyik osztályba</a:t>
            </a:r>
          </a:p>
          <a:p>
            <a:pPr marL="609600" indent="-609600" eaLnBrk="1" hangingPunct="1"/>
            <a:endParaRPr lang="hu-HU" altLang="hu-HU" dirty="0" smtClean="0"/>
          </a:p>
          <a:p>
            <a:pPr marL="609600" indent="-609600" eaLnBrk="1" hangingPunct="1"/>
            <a:r>
              <a:rPr lang="hu-HU" altLang="hu-HU" dirty="0" smtClean="0"/>
              <a:t>minden objektumnak vannak tulajdonságai </a:t>
            </a:r>
            <a:r>
              <a:rPr lang="hu-HU" altLang="hu-HU" dirty="0" smtClean="0">
                <a:sym typeface="Wingdings" pitchFamily="2" charset="2"/>
              </a:rPr>
              <a:t></a:t>
            </a:r>
            <a:r>
              <a:rPr lang="hu-HU" altLang="hu-HU" dirty="0" smtClean="0"/>
              <a:t> minden objektumhoz tulajdonság vektor fogunk definiálni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hu-HU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(a </a:t>
            </a:r>
            <a:r>
              <a:rPr lang="hu-HU" altLang="hu-HU" dirty="0" err="1" smtClean="0"/>
              <a:t>posteriorik</a:t>
            </a:r>
            <a:r>
              <a:rPr lang="hu-HU" altLang="hu-HU" dirty="0" smtClean="0"/>
              <a:t> helyére </a:t>
            </a:r>
            <a:r>
              <a:rPr lang="hu-HU" altLang="hu-HU" dirty="0" err="1" smtClean="0"/>
              <a:t>Bayes</a:t>
            </a:r>
            <a:r>
              <a:rPr lang="hu-HU" altLang="hu-HU" dirty="0" smtClean="0"/>
              <a:t>)</a:t>
            </a:r>
            <a:endParaRPr lang="en-US" altLang="hu-HU" dirty="0" smtClean="0"/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427598"/>
              </p:ext>
            </p:extLst>
          </p:nvPr>
        </p:nvGraphicFramePr>
        <p:xfrm>
          <a:off x="611560" y="1052736"/>
          <a:ext cx="5976937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r:id="rId4" imgW="3819525" imgH="781050" progId="Formulator.Document">
                  <p:embed/>
                </p:oleObj>
              </mc:Choice>
              <mc:Fallback>
                <p:oleObj r:id="rId4" imgW="3819525" imgH="78105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52736"/>
                        <a:ext cx="5976937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430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98815"/>
              </p:ext>
            </p:extLst>
          </p:nvPr>
        </p:nvGraphicFramePr>
        <p:xfrm>
          <a:off x="755576" y="3861048"/>
          <a:ext cx="734377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r:id="rId6" imgW="4524375" imgH="819150" progId="Formulator.Document">
                  <p:embed/>
                </p:oleObj>
              </mc:Choice>
              <mc:Fallback>
                <p:oleObj r:id="rId6" imgW="4524375" imgH="819150" progId="Formulator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861048"/>
                        <a:ext cx="7343775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15452"/>
              </p:ext>
            </p:extLst>
          </p:nvPr>
        </p:nvGraphicFramePr>
        <p:xfrm>
          <a:off x="251520" y="2060848"/>
          <a:ext cx="7488237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r:id="rId4" imgW="4524375" imgH="1504950" progId="Formulator.Document">
                  <p:embed/>
                </p:oleObj>
              </mc:Choice>
              <mc:Fallback>
                <p:oleObj r:id="rId4" imgW="4524375" imgH="150495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60848"/>
                        <a:ext cx="7488237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64704"/>
            <a:ext cx="8892480" cy="576064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hu-HU" altLang="hu-HU" sz="2800" dirty="0" smtClean="0"/>
              <a:t>ha a &lt; reláció áll fönt, akkor </a:t>
            </a:r>
            <a:r>
              <a:rPr lang="hu-HU" altLang="hu-HU" sz="2800" i="1" dirty="0" smtClean="0"/>
              <a:t>ω1</a:t>
            </a:r>
            <a:r>
              <a:rPr lang="hu-HU" altLang="hu-HU" sz="2800" dirty="0" smtClean="0"/>
              <a:t>-et választom, különben </a:t>
            </a:r>
            <a:r>
              <a:rPr lang="hu-HU" altLang="hu-HU" sz="2800" i="1" dirty="0" smtClean="0"/>
              <a:t>ω2</a:t>
            </a:r>
            <a:r>
              <a:rPr lang="hu-HU" altLang="hu-HU" sz="2800" dirty="0" smtClean="0"/>
              <a:t>-őt.</a:t>
            </a:r>
          </a:p>
          <a:p>
            <a:pPr eaLnBrk="1" hangingPunct="1">
              <a:lnSpc>
                <a:spcPct val="150000"/>
              </a:lnSpc>
            </a:pPr>
            <a:endParaRPr lang="hu-HU" altLang="hu-HU" sz="2800" dirty="0" smtClean="0"/>
          </a:p>
          <a:p>
            <a:pPr eaLnBrk="1" hangingPunct="1">
              <a:lnSpc>
                <a:spcPct val="150000"/>
              </a:lnSpc>
            </a:pPr>
            <a:r>
              <a:rPr lang="hu-HU" altLang="hu-HU" sz="2800" dirty="0" smtClean="0"/>
              <a:t>minimális átlagos veszteséget biztosítja, tehát</a:t>
            </a:r>
          </a:p>
          <a:p>
            <a:pPr eaLnBrk="1" hangingPunct="1">
              <a:lnSpc>
                <a:spcPct val="150000"/>
              </a:lnSpc>
            </a:pPr>
            <a:endParaRPr lang="hu-HU" altLang="hu-HU" sz="2800" dirty="0" smtClean="0"/>
          </a:p>
          <a:p>
            <a:pPr eaLnBrk="1" hangingPunct="1">
              <a:lnSpc>
                <a:spcPct val="150000"/>
              </a:lnSpc>
            </a:pPr>
            <a:r>
              <a:rPr lang="hu-HU" altLang="hu-HU" sz="2800" dirty="0" smtClean="0"/>
              <a:t>ilyen térfelosztást kellene találni</a:t>
            </a:r>
            <a:r>
              <a:rPr lang="hu-HU" altLang="hu-HU" sz="2800" dirty="0" smtClean="0"/>
              <a:t>! </a:t>
            </a:r>
            <a:r>
              <a:rPr lang="hu-HU" altLang="hu-HU" sz="2800" dirty="0" smtClean="0">
                <a:sym typeface="Wingdings" pitchFamily="2" charset="2"/>
              </a:rPr>
              <a:t></a:t>
            </a:r>
            <a:r>
              <a:rPr lang="hu-HU" altLang="hu-HU" sz="2800" dirty="0" smtClean="0">
                <a:sym typeface="Wingdings" pitchFamily="2" charset="2"/>
              </a:rPr>
              <a:t> </a:t>
            </a:r>
            <a:r>
              <a:rPr lang="hu-HU" altLang="hu-HU" sz="2800" i="1" dirty="0" err="1" smtClean="0"/>
              <a:t>diszkriminancia</a:t>
            </a:r>
            <a:r>
              <a:rPr lang="hu-HU" altLang="hu-HU" sz="2800" i="1" dirty="0" smtClean="0"/>
              <a:t> </a:t>
            </a:r>
            <a:r>
              <a:rPr lang="hu-HU" altLang="hu-HU" sz="2800" i="1" dirty="0" smtClean="0"/>
              <a:t>függvény</a:t>
            </a:r>
            <a:endParaRPr lang="hu-HU" altLang="hu-HU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hu-HU" altLang="hu-HU" sz="2800" dirty="0" smtClean="0"/>
              <a:t>minden osztályhoz definiálunk egy függvényt</a:t>
            </a:r>
          </a:p>
          <a:p>
            <a:pPr lvl="1" eaLnBrk="1" hangingPunct="1">
              <a:lnSpc>
                <a:spcPct val="150000"/>
              </a:lnSpc>
            </a:pPr>
            <a:r>
              <a:rPr lang="hu-HU" altLang="hu-HU" sz="2800" dirty="0" smtClean="0"/>
              <a:t>azt </a:t>
            </a:r>
            <a:r>
              <a:rPr lang="hu-HU" altLang="hu-HU" sz="2800" dirty="0" smtClean="0"/>
              <a:t>az osztályt fogjuk választani, amihez tartozó függvényérték a </a:t>
            </a:r>
            <a:r>
              <a:rPr lang="hu-HU" altLang="hu-HU" sz="2800" i="1" dirty="0" smtClean="0"/>
              <a:t>legnagyobb</a:t>
            </a:r>
          </a:p>
          <a:p>
            <a:pPr lvl="1" eaLnBrk="1" hangingPunct="1">
              <a:lnSpc>
                <a:spcPct val="150000"/>
              </a:lnSpc>
            </a:pPr>
            <a:r>
              <a:rPr lang="hu-HU" altLang="hu-HU" sz="2800" dirty="0" smtClean="0"/>
              <a:t>amelyik </a:t>
            </a:r>
            <a:r>
              <a:rPr lang="hu-HU" altLang="hu-HU" sz="2800" dirty="0" smtClean="0"/>
              <a:t>térrészbe esik, abba az osztályba fogjuk sorolni</a:t>
            </a:r>
            <a:endParaRPr lang="en-US" altLang="hu-HU" sz="28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Diszkriminancia</a:t>
            </a:r>
            <a:r>
              <a:rPr lang="hu-HU" altLang="hu-HU" dirty="0" smtClean="0"/>
              <a:t> függvény</a:t>
            </a:r>
            <a:endParaRPr lang="en-US" altLang="hu-HU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(határfelületek meghatározása)</a:t>
            </a:r>
          </a:p>
          <a:p>
            <a:pPr eaLnBrk="1" hangingPunct="1"/>
            <a:endParaRPr lang="hu-HU" altLang="hu-HU" i="1" dirty="0" smtClean="0"/>
          </a:p>
          <a:p>
            <a:pPr eaLnBrk="1" hangingPunct="1"/>
            <a:r>
              <a:rPr lang="hu-HU" altLang="hu-HU" i="1" dirty="0" err="1" smtClean="0"/>
              <a:t>gi</a:t>
            </a:r>
            <a:r>
              <a:rPr lang="hu-HU" altLang="hu-HU" i="1" dirty="0" smtClean="0"/>
              <a:t> </a:t>
            </a:r>
            <a:r>
              <a:rPr lang="hu-HU" altLang="hu-HU" dirty="0" smtClean="0"/>
              <a:t>(</a:t>
            </a:r>
            <a:r>
              <a:rPr lang="hu-HU" altLang="hu-HU" i="1" dirty="0" smtClean="0"/>
              <a:t>x</a:t>
            </a:r>
            <a:r>
              <a:rPr lang="hu-HU" altLang="hu-HU" dirty="0" smtClean="0"/>
              <a:t>)</a:t>
            </a:r>
          </a:p>
          <a:p>
            <a:pPr eaLnBrk="1" hangingPunct="1"/>
            <a:endParaRPr lang="hu-HU" altLang="hu-HU" i="1" dirty="0" smtClean="0"/>
          </a:p>
          <a:p>
            <a:pPr eaLnBrk="1" hangingPunct="1"/>
            <a:r>
              <a:rPr lang="hu-HU" altLang="hu-HU" i="1" dirty="0" err="1" smtClean="0"/>
              <a:t>gi</a:t>
            </a:r>
            <a:r>
              <a:rPr lang="hu-HU" altLang="hu-HU" dirty="0" smtClean="0"/>
              <a:t> (</a:t>
            </a:r>
            <a:r>
              <a:rPr lang="hu-HU" altLang="hu-HU" i="1" dirty="0" smtClean="0"/>
              <a:t>x</a:t>
            </a:r>
            <a:r>
              <a:rPr lang="hu-HU" altLang="hu-HU" dirty="0" smtClean="0"/>
              <a:t>) &gt; </a:t>
            </a:r>
            <a:r>
              <a:rPr lang="hu-HU" altLang="hu-HU" i="1" dirty="0" err="1" smtClean="0"/>
              <a:t>gj</a:t>
            </a:r>
            <a:r>
              <a:rPr lang="hu-HU" altLang="hu-HU" dirty="0" smtClean="0"/>
              <a:t> (</a:t>
            </a:r>
            <a:r>
              <a:rPr lang="hu-HU" altLang="hu-HU" i="1" dirty="0" err="1" smtClean="0"/>
              <a:t>x</a:t>
            </a:r>
            <a:r>
              <a:rPr lang="hu-HU" altLang="hu-HU" dirty="0" smtClean="0"/>
              <a:t>)	</a:t>
            </a:r>
            <a:r>
              <a:rPr lang="hu-HU" altLang="hu-HU" i="1" dirty="0" smtClean="0"/>
              <a:t>i</a:t>
            </a:r>
            <a:r>
              <a:rPr lang="hu-HU" altLang="hu-HU" dirty="0" smtClean="0"/>
              <a:t> ≠ </a:t>
            </a:r>
            <a:r>
              <a:rPr lang="hu-HU" altLang="hu-HU" i="1" dirty="0" smtClean="0"/>
              <a:t>j	</a:t>
            </a:r>
            <a:r>
              <a:rPr lang="hu-HU" altLang="hu-HU" dirty="0" smtClean="0">
                <a:sym typeface="Symbol" pitchFamily="18" charset="2"/>
              </a:rPr>
              <a:t></a:t>
            </a:r>
            <a:r>
              <a:rPr lang="hu-HU" altLang="hu-HU" dirty="0" smtClean="0"/>
              <a:t>	</a:t>
            </a:r>
            <a:r>
              <a:rPr lang="hu-HU" altLang="hu-HU" i="1" dirty="0" err="1" smtClean="0"/>
              <a:t>αi</a:t>
            </a:r>
            <a:r>
              <a:rPr lang="hu-HU" altLang="hu-HU" i="1" dirty="0" smtClean="0"/>
              <a:t> </a:t>
            </a:r>
            <a:r>
              <a:rPr lang="hu-HU" altLang="hu-HU" dirty="0" smtClean="0"/>
              <a:t>lenne a választásunk, </a:t>
            </a:r>
            <a:r>
              <a:rPr lang="hu-HU" altLang="hu-HU" i="1" dirty="0" err="1" smtClean="0"/>
              <a:t>ωi</a:t>
            </a:r>
            <a:r>
              <a:rPr lang="hu-HU" altLang="hu-HU" dirty="0" smtClean="0"/>
              <a:t> osztályból származónak tartanánk</a:t>
            </a:r>
          </a:p>
          <a:p>
            <a:pPr eaLnBrk="1" hangingPunct="1"/>
            <a:endParaRPr lang="hu-HU" altLang="hu-HU" i="1" dirty="0" smtClean="0"/>
          </a:p>
          <a:p>
            <a:pPr eaLnBrk="1" hangingPunct="1"/>
            <a:r>
              <a:rPr lang="hu-HU" altLang="hu-HU" i="1" dirty="0" err="1" smtClean="0"/>
              <a:t>diszkriminancia</a:t>
            </a:r>
            <a:r>
              <a:rPr lang="hu-HU" altLang="hu-HU" i="1" dirty="0" smtClean="0"/>
              <a:t> függvény</a:t>
            </a:r>
            <a:r>
              <a:rPr lang="hu-HU" altLang="hu-HU" dirty="0" smtClean="0"/>
              <a:t> lehet: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marL="838200" indent="-838200" eaLnBrk="1" hangingPunct="1"/>
            <a:r>
              <a:rPr lang="hu-HU" altLang="hu-HU" dirty="0" err="1" smtClean="0"/>
              <a:t>posteriori</a:t>
            </a:r>
            <a:endParaRPr lang="en-US" altLang="hu-HU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i="1" smtClean="0"/>
              <a:t>Bayes- féle döntési függvény</a:t>
            </a:r>
            <a:endParaRPr lang="en-US" altLang="hu-HU" i="1" smtClean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1258888" y="3213100"/>
          <a:ext cx="65532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r:id="rId4" imgW="3257550" imgH="1066800" progId="Formulator.Document">
                  <p:embed/>
                </p:oleObj>
              </mc:Choice>
              <mc:Fallback>
                <p:oleObj r:id="rId4" imgW="3257550" imgH="106680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13100"/>
                        <a:ext cx="65532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marL="838200" indent="-838200" eaLnBrk="1" hangingPunct="1"/>
            <a:r>
              <a:rPr lang="hu-HU" altLang="hu-HU" dirty="0" smtClean="0"/>
              <a:t>veszteség függvény</a:t>
            </a:r>
            <a:endParaRPr lang="en-US" altLang="hu-HU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444584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hu-HU" altLang="hu-HU" sz="2800" dirty="0" smtClean="0"/>
              <a:t>veszteség mátrix – azt választjuk, ahol a veszteségfüggvény minimális</a:t>
            </a:r>
            <a:r>
              <a:rPr lang="en-US" altLang="hu-HU" sz="2800" dirty="0" smtClean="0"/>
              <a:t> </a:t>
            </a:r>
            <a:endParaRPr lang="hu-HU" altLang="hu-HU" sz="2800" dirty="0" smtClean="0"/>
          </a:p>
          <a:p>
            <a:pPr eaLnBrk="1" hangingPunct="1">
              <a:lnSpc>
                <a:spcPct val="150000"/>
              </a:lnSpc>
            </a:pPr>
            <a:endParaRPr lang="hu-HU" altLang="hu-HU" sz="2800" dirty="0" smtClean="0"/>
          </a:p>
          <a:p>
            <a:pPr eaLnBrk="1" hangingPunct="1">
              <a:lnSpc>
                <a:spcPct val="150000"/>
              </a:lnSpc>
            </a:pPr>
            <a:endParaRPr lang="hu-HU" altLang="hu-HU" sz="2800" dirty="0" smtClean="0"/>
          </a:p>
          <a:p>
            <a:pPr eaLnBrk="1" hangingPunct="1">
              <a:lnSpc>
                <a:spcPct val="150000"/>
              </a:lnSpc>
            </a:pPr>
            <a:endParaRPr lang="hu-HU" altLang="hu-HU" sz="2800" dirty="0" smtClean="0"/>
          </a:p>
          <a:p>
            <a:pPr eaLnBrk="1" hangingPunct="1">
              <a:lnSpc>
                <a:spcPct val="150000"/>
              </a:lnSpc>
            </a:pPr>
            <a:endParaRPr lang="hu-HU" altLang="hu-HU" sz="2800" dirty="0" smtClean="0"/>
          </a:p>
          <a:p>
            <a:pPr eaLnBrk="1" hangingPunct="1">
              <a:lnSpc>
                <a:spcPct val="150000"/>
              </a:lnSpc>
            </a:pPr>
            <a:r>
              <a:rPr lang="hu-HU" altLang="hu-HU" sz="2800" dirty="0" smtClean="0"/>
              <a:t>ezen függvények metszéspontjaival lehet leírni a határoló felületeket (a térfelosztást)</a:t>
            </a:r>
            <a:endParaRPr lang="en-US" altLang="hu-HU" sz="2800" dirty="0" smtClean="0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48133" name="Object 4"/>
          <p:cNvGraphicFramePr>
            <a:graphicFrameLocks noChangeAspect="1"/>
          </p:cNvGraphicFramePr>
          <p:nvPr/>
        </p:nvGraphicFramePr>
        <p:xfrm>
          <a:off x="2627313" y="2997200"/>
          <a:ext cx="432117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r:id="rId4" imgW="3105150" imgH="1485900" progId="Formulator.Document">
                  <p:embed/>
                </p:oleObj>
              </mc:Choice>
              <mc:Fallback>
                <p:oleObj r:id="rId4" imgW="3105150" imgH="148590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997200"/>
                        <a:ext cx="4321175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2 osztály esetén</a:t>
            </a:r>
            <a:endParaRPr lang="en-US" altLang="hu-HU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i="1" dirty="0" smtClean="0"/>
              <a:t>g1 </a:t>
            </a:r>
            <a:r>
              <a:rPr lang="hu-HU" altLang="hu-HU" dirty="0" smtClean="0"/>
              <a:t>(</a:t>
            </a:r>
            <a:r>
              <a:rPr lang="hu-HU" altLang="hu-HU" i="1" dirty="0" smtClean="0"/>
              <a:t>x</a:t>
            </a:r>
            <a:r>
              <a:rPr lang="hu-HU" altLang="hu-HU" dirty="0" smtClean="0"/>
              <a:t>), </a:t>
            </a:r>
            <a:r>
              <a:rPr lang="hu-HU" altLang="hu-HU" i="1" dirty="0" smtClean="0"/>
              <a:t>g2 </a:t>
            </a:r>
            <a:r>
              <a:rPr lang="hu-HU" altLang="hu-HU" dirty="0" smtClean="0"/>
              <a:t>(</a:t>
            </a:r>
            <a:r>
              <a:rPr lang="hu-HU" altLang="hu-HU" i="1" dirty="0" smtClean="0"/>
              <a:t>x</a:t>
            </a:r>
            <a:r>
              <a:rPr lang="hu-HU" altLang="hu-HU" dirty="0" smtClean="0"/>
              <a:t>) a </a:t>
            </a:r>
            <a:r>
              <a:rPr lang="hu-HU" altLang="hu-HU" dirty="0" err="1" smtClean="0"/>
              <a:t>posterior</a:t>
            </a:r>
            <a:r>
              <a:rPr lang="hu-HU" altLang="hu-HU" dirty="0" smtClean="0"/>
              <a:t> valószínűség</a:t>
            </a:r>
          </a:p>
          <a:p>
            <a:pPr eaLnBrk="1" hangingPunct="1"/>
            <a:endParaRPr lang="hu-HU" altLang="hu-HU" i="1" dirty="0" smtClean="0"/>
          </a:p>
          <a:p>
            <a:pPr eaLnBrk="1" hangingPunct="1"/>
            <a:r>
              <a:rPr lang="hu-HU" altLang="hu-HU" i="1" dirty="0" smtClean="0"/>
              <a:t>g1 </a:t>
            </a:r>
            <a:r>
              <a:rPr lang="hu-HU" altLang="hu-HU" dirty="0" smtClean="0"/>
              <a:t>(</a:t>
            </a:r>
            <a:r>
              <a:rPr lang="hu-HU" altLang="hu-HU" i="1" dirty="0" smtClean="0"/>
              <a:t>x</a:t>
            </a:r>
            <a:r>
              <a:rPr lang="hu-HU" altLang="hu-HU" dirty="0" smtClean="0"/>
              <a:t>) &gt; </a:t>
            </a:r>
            <a:r>
              <a:rPr lang="hu-HU" altLang="hu-HU" i="1" dirty="0" smtClean="0"/>
              <a:t>g2 </a:t>
            </a:r>
            <a:r>
              <a:rPr lang="hu-HU" altLang="hu-HU" dirty="0" smtClean="0"/>
              <a:t>(</a:t>
            </a:r>
            <a:r>
              <a:rPr lang="hu-HU" altLang="hu-HU" i="1" dirty="0" smtClean="0"/>
              <a:t>x</a:t>
            </a:r>
            <a:r>
              <a:rPr lang="hu-HU" altLang="hu-HU" dirty="0" smtClean="0"/>
              <a:t>)	az 1. osztályba soroljuk az x objektumot</a:t>
            </a:r>
            <a:endParaRPr lang="en-US" altLang="hu-HU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518479"/>
              </p:ext>
            </p:extLst>
          </p:nvPr>
        </p:nvGraphicFramePr>
        <p:xfrm>
          <a:off x="811442" y="908720"/>
          <a:ext cx="7521116" cy="5076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r:id="rId4" imgW="4191000" imgH="2828925" progId="Formulator.Document">
                  <p:embed/>
                </p:oleObj>
              </mc:Choice>
              <mc:Fallback>
                <p:oleObj r:id="rId4" imgW="4191000" imgH="2828925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442" y="908720"/>
                        <a:ext cx="7521116" cy="5076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620688"/>
            <a:ext cx="6701680" cy="5511825"/>
          </a:xfrm>
        </p:spPr>
        <p:txBody>
          <a:bodyPr/>
          <a:lstStyle/>
          <a:p>
            <a:pPr eaLnBrk="1" hangingPunct="1"/>
            <a:r>
              <a:rPr lang="hu-HU" altLang="hu-HU" sz="2800" dirty="0" smtClean="0"/>
              <a:t>Tegyük fel, hogy egyváltozós normális eloszlásról van szó.</a:t>
            </a:r>
            <a:endParaRPr lang="en-US" altLang="hu-HU" sz="2800" dirty="0" smtClean="0"/>
          </a:p>
        </p:txBody>
      </p:sp>
      <p:graphicFrame>
        <p:nvGraphicFramePr>
          <p:cNvPr id="51206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22723"/>
              </p:ext>
            </p:extLst>
          </p:nvPr>
        </p:nvGraphicFramePr>
        <p:xfrm>
          <a:off x="5580112" y="2132856"/>
          <a:ext cx="3161515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Bitmap Image" r:id="rId4" imgW="1704762" imgH="1514686" progId="Paint.Picture">
                  <p:embed/>
                </p:oleObj>
              </mc:Choice>
              <mc:Fallback>
                <p:oleObj name="Bitmap Image" r:id="rId4" imgW="1704762" imgH="151468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132856"/>
                        <a:ext cx="3161515" cy="28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512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734623"/>
              </p:ext>
            </p:extLst>
          </p:nvPr>
        </p:nvGraphicFramePr>
        <p:xfrm>
          <a:off x="611560" y="1988840"/>
          <a:ext cx="4826477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r:id="rId6" imgW="2743200" imgH="1800225" progId="Formulator.Document">
                  <p:embed/>
                </p:oleObj>
              </mc:Choice>
              <mc:Fallback>
                <p:oleObj r:id="rId6" imgW="2743200" imgH="1800225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88840"/>
                        <a:ext cx="4826477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graphicFrame>
        <p:nvGraphicFramePr>
          <p:cNvPr id="5222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923351"/>
              </p:ext>
            </p:extLst>
          </p:nvPr>
        </p:nvGraphicFramePr>
        <p:xfrm>
          <a:off x="755576" y="2276872"/>
          <a:ext cx="7507371" cy="2783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Bitmap Image" r:id="rId4" imgW="4238095" imgH="1571844" progId="Paint.Picture">
                  <p:embed/>
                </p:oleObj>
              </mc:Choice>
              <mc:Fallback>
                <p:oleObj name="Bitmap Image" r:id="rId4" imgW="4238095" imgH="157184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276872"/>
                        <a:ext cx="7507371" cy="2783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86636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Alakfelismerés</a:t>
            </a:r>
            <a:endParaRPr lang="en-US" altLang="hu-H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hu-HU" altLang="hu-HU" dirty="0" smtClean="0"/>
              <a:t>a tulajdonság vektor általában véletlentől függő értékekből épül fel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hu-HU" altLang="hu-HU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hu-HU" altLang="hu-HU" dirty="0" smtClean="0"/>
              <a:t>ha ez a vektor n dimenziós </a:t>
            </a:r>
            <a:r>
              <a:rPr lang="hu-HU" altLang="hu-HU" dirty="0" smtClean="0">
                <a:sym typeface="Wingdings" pitchFamily="2" charset="2"/>
              </a:rPr>
              <a:t></a:t>
            </a:r>
            <a:r>
              <a:rPr lang="hu-HU" altLang="hu-HU" dirty="0" smtClean="0"/>
              <a:t> n dimenziós teret feszít ki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hu-HU" altLang="hu-HU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hu-HU" altLang="hu-HU" dirty="0" smtClean="0"/>
              <a:t>k osztályunk van </a:t>
            </a:r>
            <a:r>
              <a:rPr lang="hu-HU" altLang="hu-HU" dirty="0" smtClean="0">
                <a:sym typeface="Wingdings" pitchFamily="2" charset="2"/>
              </a:rPr>
              <a:t></a:t>
            </a:r>
            <a:r>
              <a:rPr lang="hu-HU" altLang="hu-HU" dirty="0" smtClean="0"/>
              <a:t> k részre </a:t>
            </a:r>
            <a:r>
              <a:rPr lang="hu-HU" altLang="hu-HU" dirty="0" err="1" smtClean="0"/>
              <a:t>partícionálni</a:t>
            </a:r>
            <a:r>
              <a:rPr lang="hu-HU" altLang="hu-HU" dirty="0" smtClean="0"/>
              <a:t> a teret (felosztani) (tulajdonságtér felosztása (döntési = ) </a:t>
            </a:r>
            <a:r>
              <a:rPr lang="hu-HU" altLang="hu-HU" dirty="0" err="1" smtClean="0"/>
              <a:t>diszkriminancia</a:t>
            </a:r>
            <a:r>
              <a:rPr lang="hu-HU" altLang="hu-HU" dirty="0" smtClean="0"/>
              <a:t> függvénnyel)</a:t>
            </a:r>
            <a:endParaRPr lang="en-US" altLang="hu-HU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Példa</a:t>
            </a:r>
            <a:endParaRPr lang="en-US" altLang="hu-HU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hu-HU" sz="2800" dirty="0" err="1" smtClean="0"/>
              <a:t>többváltozós</a:t>
            </a:r>
            <a:r>
              <a:rPr lang="en-US" altLang="hu-HU" sz="2800" dirty="0" smtClean="0"/>
              <a:t> </a:t>
            </a:r>
            <a:r>
              <a:rPr lang="en-US" altLang="hu-HU" sz="2800" dirty="0" err="1" smtClean="0"/>
              <a:t>normális</a:t>
            </a:r>
            <a:r>
              <a:rPr lang="en-US" altLang="hu-HU" sz="2800" dirty="0" smtClean="0"/>
              <a:t> </a:t>
            </a:r>
            <a:r>
              <a:rPr lang="en-US" altLang="hu-HU" sz="2800" dirty="0" err="1" smtClean="0"/>
              <a:t>eloszlás</a:t>
            </a:r>
            <a:endParaRPr lang="hu-HU" altLang="hu-HU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hu-HU" sz="2800" dirty="0" smtClean="0"/>
          </a:p>
          <a:p>
            <a:pPr eaLnBrk="1" hangingPunct="1"/>
            <a:r>
              <a:rPr lang="en-US" altLang="hu-HU" sz="2800" dirty="0" err="1" smtClean="0"/>
              <a:t>Két</a:t>
            </a:r>
            <a:r>
              <a:rPr lang="en-US" altLang="hu-HU" sz="2800" dirty="0" smtClean="0"/>
              <a:t> </a:t>
            </a:r>
            <a:r>
              <a:rPr lang="en-US" altLang="hu-HU" sz="2800" dirty="0" err="1" smtClean="0"/>
              <a:t>osztály</a:t>
            </a:r>
            <a:r>
              <a:rPr lang="en-US" altLang="hu-HU" sz="2800" dirty="0" smtClean="0"/>
              <a:t>, </a:t>
            </a:r>
            <a:r>
              <a:rPr lang="en-US" altLang="hu-HU" sz="2800" dirty="0" err="1" smtClean="0"/>
              <a:t>mindkettőnek</a:t>
            </a:r>
            <a:r>
              <a:rPr lang="en-US" altLang="hu-HU" sz="2800" dirty="0" smtClean="0"/>
              <a:t> 4-4 </a:t>
            </a:r>
            <a:r>
              <a:rPr lang="en-US" altLang="hu-HU" sz="2800" dirty="0" err="1" smtClean="0"/>
              <a:t>pontja</a:t>
            </a:r>
            <a:r>
              <a:rPr lang="en-US" altLang="hu-HU" sz="2800" dirty="0" smtClean="0"/>
              <a:t> </a:t>
            </a:r>
            <a:r>
              <a:rPr lang="en-US" altLang="hu-HU" sz="2800" dirty="0" err="1" smtClean="0"/>
              <a:t>ismert</a:t>
            </a:r>
            <a:r>
              <a:rPr lang="en-US" altLang="hu-HU" sz="2800" dirty="0" smtClean="0"/>
              <a:t>:</a:t>
            </a:r>
          </a:p>
          <a:p>
            <a:pPr lvl="1" eaLnBrk="1" hangingPunct="1"/>
            <a:r>
              <a:rPr lang="en-US" altLang="hu-HU" sz="2400" dirty="0" smtClean="0"/>
              <a:t>(2,6), (3,4), (3,8), (4,6)</a:t>
            </a:r>
          </a:p>
          <a:p>
            <a:pPr lvl="1" eaLnBrk="1" hangingPunct="1"/>
            <a:r>
              <a:rPr lang="en-US" altLang="hu-HU" sz="2400" dirty="0" smtClean="0"/>
              <a:t>(1,-2), (3,-4), (3,0), (5,-2)</a:t>
            </a:r>
          </a:p>
          <a:p>
            <a:pPr eaLnBrk="1" hangingPunct="1"/>
            <a:endParaRPr lang="hu-HU" altLang="hu-HU" sz="2800" dirty="0" smtClean="0"/>
          </a:p>
          <a:p>
            <a:pPr eaLnBrk="1" hangingPunct="1"/>
            <a:r>
              <a:rPr lang="en-US" altLang="hu-HU" sz="2800" dirty="0" err="1" smtClean="0"/>
              <a:t>Ekkor</a:t>
            </a:r>
            <a:r>
              <a:rPr lang="en-US" altLang="hu-HU" sz="2800" dirty="0" smtClean="0"/>
              <a:t> </a:t>
            </a:r>
            <a:r>
              <a:rPr lang="en-US" altLang="hu-HU" sz="2800" i="1" dirty="0" smtClean="0">
                <a:sym typeface="Symbol" pitchFamily="18" charset="2"/>
              </a:rPr>
              <a:t></a:t>
            </a:r>
            <a:r>
              <a:rPr lang="en-US" altLang="hu-HU" sz="2800" dirty="0" smtClean="0"/>
              <a:t>1, </a:t>
            </a:r>
            <a:r>
              <a:rPr lang="en-US" altLang="hu-HU" sz="2800" dirty="0" smtClean="0">
                <a:sym typeface="Symbol" pitchFamily="18" charset="2"/>
              </a:rPr>
              <a:t></a:t>
            </a:r>
            <a:r>
              <a:rPr lang="en-US" altLang="hu-HU" sz="2800" dirty="0" smtClean="0"/>
              <a:t>1, </a:t>
            </a:r>
            <a:r>
              <a:rPr lang="en-US" altLang="hu-HU" sz="2800" i="1" dirty="0" smtClean="0">
                <a:sym typeface="Symbol" pitchFamily="18" charset="2"/>
              </a:rPr>
              <a:t></a:t>
            </a:r>
            <a:r>
              <a:rPr lang="en-US" altLang="hu-HU" sz="2800" dirty="0" smtClean="0"/>
              <a:t>2, </a:t>
            </a:r>
            <a:r>
              <a:rPr lang="en-US" altLang="hu-HU" sz="2800" dirty="0" smtClean="0">
                <a:sym typeface="Symbol" pitchFamily="18" charset="2"/>
              </a:rPr>
              <a:t></a:t>
            </a:r>
            <a:r>
              <a:rPr lang="en-US" altLang="hu-HU" sz="2800" dirty="0" smtClean="0"/>
              <a:t>2, </a:t>
            </a:r>
            <a:r>
              <a:rPr lang="en-US" altLang="hu-HU" sz="2800" dirty="0" err="1" smtClean="0"/>
              <a:t>továbbá</a:t>
            </a:r>
            <a:r>
              <a:rPr lang="en-US" altLang="hu-HU" sz="2800" dirty="0" smtClean="0"/>
              <a:t> a </a:t>
            </a:r>
            <a:r>
              <a:rPr lang="en-US" altLang="hu-HU" sz="2800" dirty="0" err="1" smtClean="0"/>
              <a:t>mátrixinverzek</a:t>
            </a:r>
            <a:r>
              <a:rPr lang="en-US" altLang="hu-HU" sz="2800" dirty="0" smtClean="0"/>
              <a:t> </a:t>
            </a:r>
            <a:r>
              <a:rPr lang="en-US" altLang="hu-HU" sz="2800" dirty="0" err="1" smtClean="0"/>
              <a:t>kiszámíthatók</a:t>
            </a:r>
            <a:r>
              <a:rPr lang="en-US" altLang="hu-HU" sz="2800" dirty="0" smtClean="0"/>
              <a:t>, </a:t>
            </a:r>
            <a:r>
              <a:rPr lang="en-US" altLang="hu-HU" sz="2800" dirty="0" err="1" smtClean="0"/>
              <a:t>azonos</a:t>
            </a:r>
            <a:r>
              <a:rPr lang="en-US" altLang="hu-HU" sz="2800" dirty="0" smtClean="0"/>
              <a:t> </a:t>
            </a:r>
            <a:r>
              <a:rPr lang="en-US" altLang="hu-HU" sz="2800" dirty="0" err="1" smtClean="0"/>
              <a:t>a.priori</a:t>
            </a:r>
            <a:r>
              <a:rPr lang="en-US" altLang="hu-HU" sz="2800" dirty="0" smtClean="0"/>
              <a:t> </a:t>
            </a:r>
            <a:r>
              <a:rPr lang="en-US" altLang="hu-HU" sz="2800" dirty="0" err="1" smtClean="0"/>
              <a:t>valószínű-ségek</a:t>
            </a:r>
            <a:r>
              <a:rPr lang="en-US" altLang="hu-HU" sz="2800" dirty="0" smtClean="0"/>
              <a:t> </a:t>
            </a:r>
            <a:r>
              <a:rPr lang="en-US" altLang="hu-HU" sz="2800" dirty="0" err="1" smtClean="0"/>
              <a:t>mellett</a:t>
            </a:r>
            <a:r>
              <a:rPr lang="en-US" altLang="hu-HU" sz="2800" dirty="0" smtClean="0"/>
              <a:t> a </a:t>
            </a:r>
            <a:r>
              <a:rPr lang="en-US" altLang="hu-HU" sz="2800" dirty="0" err="1" smtClean="0"/>
              <a:t>döntési</a:t>
            </a:r>
            <a:r>
              <a:rPr lang="en-US" altLang="hu-HU" sz="2800" dirty="0" smtClean="0"/>
              <a:t> </a:t>
            </a:r>
            <a:r>
              <a:rPr lang="en-US" altLang="hu-HU" sz="2800" dirty="0" err="1" smtClean="0"/>
              <a:t>felület</a:t>
            </a:r>
            <a:r>
              <a:rPr lang="en-US" altLang="hu-HU" sz="2800" dirty="0" smtClean="0"/>
              <a:t>:</a:t>
            </a:r>
            <a:endParaRPr lang="en-US" altLang="hu-HU" sz="2800" i="1" dirty="0" smtClean="0"/>
          </a:p>
          <a:p>
            <a:pPr lvl="1" eaLnBrk="1" hangingPunct="1"/>
            <a:r>
              <a:rPr lang="en-US" altLang="hu-HU" sz="2400" i="1" dirty="0" smtClean="0"/>
              <a:t>x</a:t>
            </a:r>
            <a:r>
              <a:rPr lang="en-US" altLang="hu-HU" sz="2400" dirty="0" smtClean="0"/>
              <a:t> = 3,514 - 1,125</a:t>
            </a:r>
            <a:r>
              <a:rPr lang="en-US" altLang="hu-HU" sz="2400" i="1" dirty="0" smtClean="0"/>
              <a:t>y</a:t>
            </a:r>
            <a:r>
              <a:rPr lang="en-US" altLang="hu-HU" sz="2400" dirty="0" smtClean="0"/>
              <a:t> + 0,1825</a:t>
            </a:r>
            <a:r>
              <a:rPr lang="en-US" altLang="hu-HU" sz="2400" i="1" dirty="0" smtClean="0"/>
              <a:t>y</a:t>
            </a:r>
            <a:r>
              <a:rPr lang="en-US" altLang="hu-HU" sz="2400" dirty="0" smtClean="0"/>
              <a:t>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ROC görbe</a:t>
            </a:r>
            <a:endParaRPr lang="en-US" altLang="hu-HU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 smtClean="0"/>
              <a:t>(</a:t>
            </a:r>
            <a:r>
              <a:rPr lang="en-US" altLang="hu-HU" dirty="0" smtClean="0"/>
              <a:t>receiver operating </a:t>
            </a:r>
            <a:r>
              <a:rPr lang="en-US" altLang="hu-HU" dirty="0" err="1" smtClean="0"/>
              <a:t>charasteristic</a:t>
            </a:r>
            <a:r>
              <a:rPr lang="en-US" altLang="hu-HU" dirty="0" smtClean="0"/>
              <a:t>)</a:t>
            </a:r>
            <a:endParaRPr lang="hu-HU" altLang="hu-HU" dirty="0" smtClean="0"/>
          </a:p>
          <a:p>
            <a:pPr eaLnBrk="1" hangingPunct="1"/>
            <a:endParaRPr lang="hu-HU" altLang="hu-HU" u="sng" dirty="0" smtClean="0"/>
          </a:p>
          <a:p>
            <a:pPr eaLnBrk="1" hangingPunct="1"/>
            <a:r>
              <a:rPr lang="hu-HU" altLang="hu-HU" u="sng" dirty="0" smtClean="0"/>
              <a:t>alkalmazás</a:t>
            </a:r>
            <a:r>
              <a:rPr lang="hu-HU" altLang="hu-HU" dirty="0" smtClean="0"/>
              <a:t>: 	jelérzékelés 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zajos körülmények között (Gauss eloszlás) mérünk jeleket.</a:t>
            </a:r>
          </a:p>
          <a:p>
            <a:pPr eaLnBrk="1" hangingPunct="1"/>
            <a:endParaRPr lang="en-US" altLang="hu-HU" dirty="0" smtClean="0"/>
          </a:p>
          <a:p>
            <a:pPr eaLnBrk="1" hangingPunct="1"/>
            <a:r>
              <a:rPr lang="en-US" altLang="hu-HU" dirty="0" smtClean="0"/>
              <a:t>ha van </a:t>
            </a:r>
            <a:r>
              <a:rPr lang="en-US" altLang="hu-HU" dirty="0" err="1" smtClean="0"/>
              <a:t>jel</a:t>
            </a:r>
            <a:r>
              <a:rPr lang="en-US" altLang="hu-HU" dirty="0" smtClean="0"/>
              <a:t>, </a:t>
            </a:r>
            <a:r>
              <a:rPr lang="en-US" altLang="hu-HU" i="1" dirty="0" smtClean="0">
                <a:sym typeface="Symbol" pitchFamily="18" charset="2"/>
              </a:rPr>
              <a:t></a:t>
            </a:r>
            <a:r>
              <a:rPr lang="en-US" altLang="hu-HU" dirty="0" smtClean="0"/>
              <a:t>2 a </a:t>
            </a:r>
            <a:r>
              <a:rPr lang="en-US" altLang="hu-HU" dirty="0" err="1" smtClean="0"/>
              <a:t>várható</a:t>
            </a:r>
            <a:r>
              <a:rPr lang="en-US" altLang="hu-HU" dirty="0" smtClean="0"/>
              <a:t> </a:t>
            </a:r>
            <a:r>
              <a:rPr lang="en-US" altLang="hu-HU" dirty="0" err="1" smtClean="0"/>
              <a:t>érték</a:t>
            </a:r>
            <a:r>
              <a:rPr lang="en-US" altLang="hu-HU" dirty="0" smtClean="0"/>
              <a:t>, ha </a:t>
            </a:r>
            <a:r>
              <a:rPr lang="en-US" altLang="hu-HU" dirty="0" err="1" smtClean="0"/>
              <a:t>nincs</a:t>
            </a:r>
            <a:r>
              <a:rPr lang="en-US" altLang="hu-HU" dirty="0" smtClean="0"/>
              <a:t>, </a:t>
            </a:r>
            <a:r>
              <a:rPr lang="en-US" altLang="hu-HU" i="1" dirty="0" smtClean="0">
                <a:sym typeface="Symbol" pitchFamily="18" charset="2"/>
              </a:rPr>
              <a:t></a:t>
            </a:r>
            <a:r>
              <a:rPr lang="en-US" altLang="hu-HU" dirty="0" smtClean="0"/>
              <a:t>1 </a:t>
            </a:r>
            <a:endParaRPr lang="hu-HU" altLang="hu-HU" dirty="0" smtClean="0"/>
          </a:p>
          <a:p>
            <a:pPr marL="0" indent="0" eaLnBrk="1" hangingPunct="1">
              <a:buNone/>
            </a:pPr>
            <a:r>
              <a:rPr lang="en-US" altLang="hu-HU" dirty="0" smtClean="0"/>
              <a:t>(</a:t>
            </a:r>
            <a:r>
              <a:rPr lang="en-US" altLang="hu-HU" dirty="0" err="1" smtClean="0"/>
              <a:t>vagyis</a:t>
            </a:r>
            <a:r>
              <a:rPr lang="en-US" altLang="hu-HU" dirty="0" smtClean="0"/>
              <a:t> </a:t>
            </a:r>
            <a:r>
              <a:rPr lang="en-US" altLang="hu-HU" i="1" dirty="0" smtClean="0"/>
              <a:t>P</a:t>
            </a:r>
            <a:r>
              <a:rPr lang="en-US" altLang="hu-HU" dirty="0" smtClean="0"/>
              <a:t>(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|</a:t>
            </a:r>
            <a:r>
              <a:rPr lang="en-US" altLang="hu-HU" i="1" dirty="0" smtClean="0">
                <a:sym typeface="Symbol" pitchFamily="18" charset="2"/>
              </a:rPr>
              <a:t></a:t>
            </a:r>
            <a:r>
              <a:rPr lang="en-US" altLang="hu-HU" i="1" dirty="0" err="1" smtClean="0"/>
              <a:t>i</a:t>
            </a:r>
            <a:r>
              <a:rPr lang="en-US" altLang="hu-HU" dirty="0" smtClean="0"/>
              <a:t>) = </a:t>
            </a:r>
            <a:r>
              <a:rPr lang="en-US" altLang="hu-HU" i="1" dirty="0" smtClean="0"/>
              <a:t>N</a:t>
            </a:r>
            <a:r>
              <a:rPr lang="en-US" altLang="hu-HU" dirty="0" smtClean="0"/>
              <a:t>(</a:t>
            </a:r>
            <a:r>
              <a:rPr lang="en-US" altLang="hu-HU" i="1" dirty="0" smtClean="0">
                <a:sym typeface="Symbol" pitchFamily="18" charset="2"/>
              </a:rPr>
              <a:t></a:t>
            </a:r>
            <a:r>
              <a:rPr lang="en-US" altLang="hu-HU" i="1" dirty="0" smtClean="0"/>
              <a:t>i</a:t>
            </a:r>
            <a:r>
              <a:rPr lang="en-US" altLang="hu-HU" dirty="0" smtClean="0"/>
              <a:t>,</a:t>
            </a:r>
            <a:r>
              <a:rPr lang="en-US" altLang="hu-HU" i="1" dirty="0" smtClean="0">
                <a:sym typeface="Symbol" pitchFamily="18" charset="2"/>
              </a:rPr>
              <a:t></a:t>
            </a:r>
            <a:r>
              <a:rPr lang="en-US" altLang="hu-HU" dirty="0" smtClean="0"/>
              <a:t>2)).</a:t>
            </a:r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megkülönböztethetőség:</a:t>
            </a:r>
            <a:endParaRPr lang="en-US" altLang="hu-HU" dirty="0" smtClean="0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542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417277"/>
              </p:ext>
            </p:extLst>
          </p:nvPr>
        </p:nvGraphicFramePr>
        <p:xfrm>
          <a:off x="4716016" y="5301208"/>
          <a:ext cx="2312987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r:id="rId4" imgW="1304925" imgH="800100" progId="Formulator.Document">
                  <p:embed/>
                </p:oleObj>
              </mc:Choice>
              <mc:Fallback>
                <p:oleObj r:id="rId4" imgW="1304925" imgH="80010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301208"/>
                        <a:ext cx="2312987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182261"/>
              </p:ext>
            </p:extLst>
          </p:nvPr>
        </p:nvGraphicFramePr>
        <p:xfrm>
          <a:off x="1619672" y="2132856"/>
          <a:ext cx="5716754" cy="3515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Bitmap Image" r:id="rId4" imgW="3067478" imgH="1886213" progId="Paint.Picture">
                  <p:embed/>
                </p:oleObj>
              </mc:Choice>
              <mc:Fallback>
                <p:oleObj name="Bitmap Image" r:id="rId4" imgW="3067478" imgH="188621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132856"/>
                        <a:ext cx="5716754" cy="3515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Példa</a:t>
            </a:r>
            <a:endParaRPr lang="en-US" altLang="hu-HU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radar</a:t>
            </a:r>
            <a:endParaRPr lang="hu-HU" altLang="hu-HU" i="1" dirty="0" smtClean="0"/>
          </a:p>
          <a:p>
            <a:pPr lvl="1" eaLnBrk="1" hangingPunct="1"/>
            <a:r>
              <a:rPr lang="hu-HU" altLang="hu-HU" i="1" dirty="0" smtClean="0"/>
              <a:t>ω1</a:t>
            </a:r>
            <a:r>
              <a:rPr lang="hu-HU" altLang="hu-HU" dirty="0" smtClean="0"/>
              <a:t> – nincs jel	2 osztály, egydimenziós eset </a:t>
            </a:r>
            <a:r>
              <a:rPr lang="hu-HU" altLang="hu-HU" dirty="0" smtClean="0">
                <a:sym typeface="Symbol" pitchFamily="18" charset="2"/>
              </a:rPr>
              <a:t></a:t>
            </a:r>
            <a:r>
              <a:rPr lang="hu-HU" altLang="hu-HU" dirty="0" smtClean="0"/>
              <a:t> 2 részre </a:t>
            </a:r>
            <a:r>
              <a:rPr lang="hu-HU" altLang="hu-HU" dirty="0" err="1" smtClean="0"/>
              <a:t>partícionálni</a:t>
            </a:r>
            <a:r>
              <a:rPr lang="hu-HU" altLang="hu-HU" dirty="0" smtClean="0"/>
              <a:t> az </a:t>
            </a:r>
            <a:endParaRPr lang="hu-HU" altLang="hu-HU" i="1" dirty="0" smtClean="0"/>
          </a:p>
          <a:p>
            <a:pPr lvl="1" eaLnBrk="1" hangingPunct="1"/>
            <a:r>
              <a:rPr lang="hu-HU" altLang="hu-HU" i="1" dirty="0" smtClean="0"/>
              <a:t>ω2</a:t>
            </a:r>
            <a:r>
              <a:rPr lang="hu-HU" altLang="hu-HU" dirty="0" smtClean="0"/>
              <a:t> – van jel	egyenest: R1-re, és R2-re</a:t>
            </a:r>
          </a:p>
          <a:p>
            <a:pPr lvl="1" eaLnBrk="1" hangingPunct="1"/>
            <a:endParaRPr lang="hu-HU" altLang="hu-HU" dirty="0" smtClean="0"/>
          </a:p>
          <a:p>
            <a:pPr eaLnBrk="1" hangingPunct="1"/>
            <a:r>
              <a:rPr lang="hu-HU" altLang="hu-HU" u="sng" dirty="0" smtClean="0"/>
              <a:t>hibavalószínűségek</a:t>
            </a:r>
            <a:r>
              <a:rPr lang="en-US" altLang="hu-HU" dirty="0" smtClean="0"/>
              <a:t> 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563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373403"/>
              </p:ext>
            </p:extLst>
          </p:nvPr>
        </p:nvGraphicFramePr>
        <p:xfrm>
          <a:off x="539552" y="4509120"/>
          <a:ext cx="7907824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r:id="rId4" imgW="4352925" imgH="990600" progId="Formulator.Document">
                  <p:embed/>
                </p:oleObj>
              </mc:Choice>
              <mc:Fallback>
                <p:oleObj r:id="rId4" imgW="4352925" imgH="99060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509120"/>
                        <a:ext cx="7907824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eaLnBrk="1" hangingPunct="1"/>
            <a:r>
              <a:rPr lang="hu-HU" altLang="hu-HU" u="sng" dirty="0" smtClean="0"/>
              <a:t>4 definíciót </a:t>
            </a:r>
            <a:r>
              <a:rPr lang="hu-HU" altLang="hu-HU" dirty="0" smtClean="0"/>
              <a:t>vezettek be radarok esetén:</a:t>
            </a:r>
          </a:p>
          <a:p>
            <a:pPr eaLnBrk="1" hangingPunct="1"/>
            <a:endParaRPr lang="hu-HU" altLang="hu-HU" i="1" u="sng" dirty="0" smtClean="0"/>
          </a:p>
          <a:p>
            <a:pPr lvl="1" eaLnBrk="1" hangingPunct="1"/>
            <a:r>
              <a:rPr lang="hu-HU" altLang="hu-HU" i="1" u="sng" dirty="0" smtClean="0"/>
              <a:t>találat</a:t>
            </a:r>
            <a:r>
              <a:rPr lang="hu-HU" altLang="hu-HU" dirty="0" smtClean="0"/>
              <a:t>: 	</a:t>
            </a:r>
            <a:r>
              <a:rPr lang="hu-HU" altLang="hu-HU" i="1" dirty="0" smtClean="0"/>
              <a:t>P</a:t>
            </a:r>
            <a:r>
              <a:rPr lang="hu-HU" altLang="hu-HU" dirty="0" smtClean="0"/>
              <a:t> (</a:t>
            </a:r>
            <a:r>
              <a:rPr lang="hu-HU" altLang="hu-HU" i="1" dirty="0" smtClean="0"/>
              <a:t>x </a:t>
            </a:r>
            <a:r>
              <a:rPr lang="hu-HU" altLang="hu-HU" dirty="0" smtClean="0"/>
              <a:t>&gt; </a:t>
            </a:r>
            <a:r>
              <a:rPr lang="hu-HU" altLang="hu-HU" i="1" dirty="0" err="1" smtClean="0"/>
              <a:t>x</a:t>
            </a:r>
            <a:r>
              <a:rPr lang="hu-HU" altLang="hu-HU" i="1" dirty="0" smtClean="0"/>
              <a:t>* </a:t>
            </a:r>
            <a:r>
              <a:rPr lang="hu-HU" altLang="hu-HU" dirty="0" smtClean="0"/>
              <a:t>| </a:t>
            </a:r>
            <a:r>
              <a:rPr lang="hu-HU" altLang="hu-HU" i="1" dirty="0" smtClean="0"/>
              <a:t>ω2</a:t>
            </a:r>
            <a:r>
              <a:rPr lang="hu-HU" altLang="hu-HU" dirty="0" smtClean="0"/>
              <a:t>)</a:t>
            </a:r>
          </a:p>
          <a:p>
            <a:pPr lvl="2" eaLnBrk="1" hangingPunct="1"/>
            <a:r>
              <a:rPr lang="hu-HU" altLang="hu-HU" dirty="0" smtClean="0"/>
              <a:t>- </a:t>
            </a:r>
            <a:r>
              <a:rPr lang="hu-HU" altLang="hu-HU" i="1" dirty="0" smtClean="0"/>
              <a:t>x*</a:t>
            </a:r>
            <a:r>
              <a:rPr lang="hu-HU" altLang="hu-HU" dirty="0" err="1" smtClean="0"/>
              <a:t>-nál</a:t>
            </a:r>
            <a:r>
              <a:rPr lang="hu-HU" altLang="hu-HU" dirty="0" smtClean="0"/>
              <a:t> nagyobb értéket mértünk</a:t>
            </a:r>
          </a:p>
          <a:p>
            <a:pPr lvl="2" eaLnBrk="1" hangingPunct="1"/>
            <a:endParaRPr lang="hu-HU" altLang="hu-HU" dirty="0" smtClean="0"/>
          </a:p>
          <a:p>
            <a:pPr lvl="2" eaLnBrk="1" hangingPunct="1"/>
            <a:r>
              <a:rPr lang="hu-HU" altLang="hu-HU" dirty="0" smtClean="0"/>
              <a:t>- </a:t>
            </a:r>
            <a:r>
              <a:rPr lang="hu-HU" altLang="hu-HU" i="1" dirty="0" smtClean="0"/>
              <a:t>ω2</a:t>
            </a:r>
            <a:r>
              <a:rPr lang="hu-HU" altLang="hu-HU" dirty="0" smtClean="0"/>
              <a:t> –</a:t>
            </a:r>
            <a:r>
              <a:rPr lang="hu-HU" altLang="hu-HU" dirty="0" err="1" smtClean="0"/>
              <a:t>ből</a:t>
            </a:r>
            <a:r>
              <a:rPr lang="hu-HU" altLang="hu-HU" dirty="0" smtClean="0"/>
              <a:t> jött a jel</a:t>
            </a:r>
          </a:p>
          <a:p>
            <a:pPr lvl="2" eaLnBrk="1" hangingPunct="1"/>
            <a:endParaRPr lang="hu-HU" altLang="hu-HU" i="1" u="sng" dirty="0"/>
          </a:p>
          <a:p>
            <a:pPr lvl="2" eaLnBrk="1" hangingPunct="1"/>
            <a:endParaRPr lang="hu-HU" altLang="hu-HU" i="1" u="sng" dirty="0" smtClean="0"/>
          </a:p>
          <a:p>
            <a:pPr lvl="1" eaLnBrk="1" hangingPunct="1"/>
            <a:r>
              <a:rPr lang="hu-HU" altLang="hu-HU" i="1" u="sng" dirty="0" smtClean="0"/>
              <a:t>hamis riasztás</a:t>
            </a:r>
            <a:r>
              <a:rPr lang="hu-HU" altLang="hu-HU" dirty="0" smtClean="0"/>
              <a:t>: 	</a:t>
            </a:r>
            <a:r>
              <a:rPr lang="hu-HU" altLang="hu-HU" i="1" dirty="0" smtClean="0"/>
              <a:t>P</a:t>
            </a:r>
            <a:r>
              <a:rPr lang="hu-HU" altLang="hu-HU" dirty="0" smtClean="0"/>
              <a:t> (</a:t>
            </a:r>
            <a:r>
              <a:rPr lang="hu-HU" altLang="hu-HU" i="1" dirty="0" smtClean="0"/>
              <a:t>x </a:t>
            </a:r>
            <a:r>
              <a:rPr lang="hu-HU" altLang="hu-HU" dirty="0" smtClean="0"/>
              <a:t>&gt; </a:t>
            </a:r>
            <a:r>
              <a:rPr lang="hu-HU" altLang="hu-HU" i="1" dirty="0" err="1" smtClean="0"/>
              <a:t>x</a:t>
            </a:r>
            <a:r>
              <a:rPr lang="hu-HU" altLang="hu-HU" i="1" dirty="0" smtClean="0"/>
              <a:t>* </a:t>
            </a:r>
            <a:r>
              <a:rPr lang="hu-HU" altLang="hu-HU" dirty="0" smtClean="0"/>
              <a:t>| </a:t>
            </a:r>
            <a:r>
              <a:rPr lang="hu-HU" altLang="hu-HU" i="1" dirty="0" smtClean="0"/>
              <a:t>ω1</a:t>
            </a:r>
            <a:r>
              <a:rPr lang="hu-HU" altLang="hu-HU" dirty="0" smtClean="0"/>
              <a:t>)</a:t>
            </a:r>
          </a:p>
          <a:p>
            <a:pPr lvl="2" eaLnBrk="1" hangingPunct="1"/>
            <a:r>
              <a:rPr lang="hu-HU" altLang="hu-HU" dirty="0" smtClean="0"/>
              <a:t>- másodfajú hiba</a:t>
            </a:r>
          </a:p>
          <a:p>
            <a:pPr lvl="2" eaLnBrk="1" hangingPunct="1"/>
            <a:endParaRPr lang="hu-HU" altLang="hu-HU" dirty="0" smtClean="0"/>
          </a:p>
          <a:p>
            <a:pPr lvl="2" eaLnBrk="1" hangingPunct="1"/>
            <a:r>
              <a:rPr lang="hu-HU" altLang="hu-HU" dirty="0" smtClean="0"/>
              <a:t>- téves pozitív lelet, azaz hamisan azt mondjuk, hogy van jel, holott nincs</a:t>
            </a:r>
            <a:r>
              <a:rPr lang="en-US" altLang="hu-HU" dirty="0" smtClean="0"/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836712"/>
            <a:ext cx="8353053" cy="5295801"/>
          </a:xfrm>
        </p:spPr>
        <p:txBody>
          <a:bodyPr/>
          <a:lstStyle/>
          <a:p>
            <a:pPr lvl="1" eaLnBrk="1" hangingPunct="1"/>
            <a:r>
              <a:rPr lang="hu-HU" altLang="hu-HU" sz="2400" i="1" u="sng" dirty="0" smtClean="0"/>
              <a:t>tévesztés</a:t>
            </a:r>
            <a:r>
              <a:rPr lang="hu-HU" altLang="hu-HU" sz="2400" dirty="0" smtClean="0"/>
              <a:t>: 	</a:t>
            </a:r>
            <a:r>
              <a:rPr lang="hu-HU" altLang="hu-HU" sz="2400" i="1" dirty="0" smtClean="0"/>
              <a:t>P</a:t>
            </a:r>
            <a:r>
              <a:rPr lang="hu-HU" altLang="hu-HU" sz="2400" dirty="0" smtClean="0"/>
              <a:t> (</a:t>
            </a:r>
            <a:r>
              <a:rPr lang="hu-HU" altLang="hu-HU" sz="2400" i="1" dirty="0" smtClean="0"/>
              <a:t>x </a:t>
            </a:r>
            <a:r>
              <a:rPr lang="hu-HU" altLang="hu-HU" sz="2400" dirty="0" smtClean="0"/>
              <a:t>&lt; </a:t>
            </a:r>
            <a:r>
              <a:rPr lang="hu-HU" altLang="hu-HU" sz="2400" i="1" dirty="0" err="1" smtClean="0"/>
              <a:t>x</a:t>
            </a:r>
            <a:r>
              <a:rPr lang="hu-HU" altLang="hu-HU" sz="2400" i="1" dirty="0" smtClean="0"/>
              <a:t>* </a:t>
            </a:r>
            <a:r>
              <a:rPr lang="hu-HU" altLang="hu-HU" sz="2400" dirty="0" smtClean="0"/>
              <a:t>| </a:t>
            </a:r>
            <a:r>
              <a:rPr lang="hu-HU" altLang="hu-HU" sz="2400" i="1" dirty="0" smtClean="0"/>
              <a:t>ω2</a:t>
            </a:r>
            <a:r>
              <a:rPr lang="hu-HU" altLang="hu-HU" sz="2400" dirty="0" smtClean="0"/>
              <a:t>)</a:t>
            </a:r>
          </a:p>
          <a:p>
            <a:pPr lvl="2" eaLnBrk="1" hangingPunct="1"/>
            <a:r>
              <a:rPr lang="hu-HU" altLang="hu-HU" sz="2000" dirty="0" smtClean="0"/>
              <a:t>elsőfajú hiba</a:t>
            </a:r>
          </a:p>
          <a:p>
            <a:pPr lvl="2" eaLnBrk="1" hangingPunct="1"/>
            <a:r>
              <a:rPr lang="hu-HU" altLang="hu-HU" sz="2000" dirty="0" smtClean="0"/>
              <a:t>pozitív tünet fel nem ismerése</a:t>
            </a:r>
            <a:endParaRPr lang="hu-HU" altLang="hu-HU" sz="2000" i="1" u="sng" dirty="0" smtClean="0"/>
          </a:p>
          <a:p>
            <a:pPr lvl="1" eaLnBrk="1" hangingPunct="1"/>
            <a:r>
              <a:rPr lang="hu-HU" altLang="hu-HU" sz="2400" i="1" u="sng" dirty="0" smtClean="0"/>
              <a:t>helyes elvetés</a:t>
            </a:r>
            <a:r>
              <a:rPr lang="hu-HU" altLang="hu-HU" sz="2400" dirty="0" smtClean="0"/>
              <a:t>: 	</a:t>
            </a:r>
            <a:r>
              <a:rPr lang="hu-HU" altLang="hu-HU" sz="2400" i="1" dirty="0" smtClean="0"/>
              <a:t>P</a:t>
            </a:r>
            <a:r>
              <a:rPr lang="hu-HU" altLang="hu-HU" sz="2400" dirty="0" smtClean="0"/>
              <a:t> (</a:t>
            </a:r>
            <a:r>
              <a:rPr lang="hu-HU" altLang="hu-HU" sz="2400" i="1" dirty="0" smtClean="0"/>
              <a:t>x </a:t>
            </a:r>
            <a:r>
              <a:rPr lang="hu-HU" altLang="hu-HU" sz="2400" dirty="0" smtClean="0"/>
              <a:t>&lt; </a:t>
            </a:r>
            <a:r>
              <a:rPr lang="hu-HU" altLang="hu-HU" sz="2400" i="1" dirty="0" err="1" smtClean="0"/>
              <a:t>x</a:t>
            </a:r>
            <a:r>
              <a:rPr lang="hu-HU" altLang="hu-HU" sz="2400" i="1" dirty="0" smtClean="0"/>
              <a:t>* </a:t>
            </a:r>
            <a:r>
              <a:rPr lang="hu-HU" altLang="hu-HU" sz="2400" dirty="0" smtClean="0"/>
              <a:t>| </a:t>
            </a:r>
            <a:r>
              <a:rPr lang="hu-HU" altLang="hu-HU" sz="2400" i="1" dirty="0" smtClean="0"/>
              <a:t>ω1</a:t>
            </a:r>
            <a:r>
              <a:rPr lang="hu-HU" altLang="hu-HU" sz="2400" dirty="0" smtClean="0"/>
              <a:t>)</a:t>
            </a:r>
            <a:endParaRPr lang="en-US" altLang="hu-HU" sz="2400" dirty="0" smtClean="0"/>
          </a:p>
        </p:txBody>
      </p:sp>
      <p:graphicFrame>
        <p:nvGraphicFramePr>
          <p:cNvPr id="5837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9592094"/>
              </p:ext>
            </p:extLst>
          </p:nvPr>
        </p:nvGraphicFramePr>
        <p:xfrm>
          <a:off x="1187624" y="2636912"/>
          <a:ext cx="6274351" cy="390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Bitmap Image" r:id="rId4" imgW="3029373" imgH="1886213" progId="Paint.Picture">
                  <p:embed/>
                </p:oleObj>
              </mc:Choice>
              <mc:Fallback>
                <p:oleObj name="Bitmap Image" r:id="rId4" imgW="3029373" imgH="188621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636912"/>
                        <a:ext cx="6274351" cy="3907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hu-HU" altLang="hu-HU" u="sng" dirty="0" smtClean="0"/>
              <a:t>különböző </a:t>
            </a:r>
            <a:r>
              <a:rPr lang="hu-HU" altLang="hu-HU" i="1" u="sng" dirty="0" smtClean="0"/>
              <a:t>d</a:t>
            </a:r>
            <a:r>
              <a:rPr lang="hu-HU" altLang="hu-HU" u="sng" dirty="0" smtClean="0"/>
              <a:t> értékekhez tartozó </a:t>
            </a:r>
            <a:r>
              <a:rPr lang="hu-HU" altLang="hu-HU" i="1" u="sng" dirty="0" smtClean="0"/>
              <a:t>ROC görbék</a:t>
            </a:r>
          </a:p>
          <a:p>
            <a:pPr eaLnBrk="1" hangingPunct="1">
              <a:lnSpc>
                <a:spcPct val="150000"/>
              </a:lnSpc>
            </a:pPr>
            <a:endParaRPr lang="hu-HU" altLang="hu-HU" dirty="0" smtClean="0"/>
          </a:p>
          <a:p>
            <a:pPr eaLnBrk="1" hangingPunct="1">
              <a:lnSpc>
                <a:spcPct val="150000"/>
              </a:lnSpc>
            </a:pPr>
            <a:r>
              <a:rPr lang="hu-HU" altLang="hu-HU" dirty="0" smtClean="0"/>
              <a:t>- sok kísérlet esetén a valószínűségek x* függvényében becsülhetők: ROC görbék</a:t>
            </a:r>
          </a:p>
          <a:p>
            <a:pPr eaLnBrk="1" hangingPunct="1">
              <a:lnSpc>
                <a:spcPct val="150000"/>
              </a:lnSpc>
            </a:pPr>
            <a:endParaRPr lang="hu-HU" altLang="hu-HU" dirty="0" smtClean="0"/>
          </a:p>
          <a:p>
            <a:pPr eaLnBrk="1" hangingPunct="1">
              <a:lnSpc>
                <a:spcPct val="150000"/>
              </a:lnSpc>
            </a:pPr>
            <a:r>
              <a:rPr lang="hu-HU" altLang="hu-HU" dirty="0" smtClean="0"/>
              <a:t>- minél nagyobb a különbség a két várható érték között, annál magasabban van a görbe</a:t>
            </a:r>
            <a:endParaRPr lang="en-US" altLang="hu-HU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graphicFrame>
        <p:nvGraphicFramePr>
          <p:cNvPr id="6041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254234"/>
              </p:ext>
            </p:extLst>
          </p:nvPr>
        </p:nvGraphicFramePr>
        <p:xfrm>
          <a:off x="1835696" y="1340768"/>
          <a:ext cx="5479642" cy="431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Bitmap Image" r:id="rId4" imgW="2962689" imgH="2333333" progId="Paint.Picture">
                  <p:embed/>
                </p:oleObj>
              </mc:Choice>
              <mc:Fallback>
                <p:oleObj name="Bitmap Image" r:id="rId4" imgW="2962689" imgH="233333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340768"/>
                        <a:ext cx="5479642" cy="4316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943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dirty="0" smtClean="0"/>
              <a:t>Alakfelismerés</a:t>
            </a:r>
            <a:endParaRPr lang="en-US" altLang="hu-HU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609600" indent="-609600" eaLnBrk="1" hangingPunct="1"/>
            <a:r>
              <a:rPr lang="hu-HU" altLang="hu-HU" dirty="0" smtClean="0"/>
              <a:t>ahová mutat a vektor </a:t>
            </a:r>
            <a:r>
              <a:rPr lang="hu-HU" altLang="hu-HU" dirty="0" smtClean="0">
                <a:sym typeface="Wingdings" pitchFamily="2" charset="2"/>
              </a:rPr>
              <a:t></a:t>
            </a:r>
            <a:r>
              <a:rPr lang="hu-HU" altLang="hu-HU" dirty="0" smtClean="0"/>
              <a:t> abba az osztályba tartozik</a:t>
            </a:r>
          </a:p>
          <a:p>
            <a:pPr marL="609600" indent="-609600" eaLnBrk="1" hangingPunct="1"/>
            <a:endParaRPr lang="hu-HU" altLang="hu-HU" dirty="0" smtClean="0"/>
          </a:p>
          <a:p>
            <a:pPr marL="609600" indent="-609600" eaLnBrk="1" hangingPunct="1"/>
            <a:r>
              <a:rPr lang="hu-HU" altLang="hu-HU" dirty="0" smtClean="0"/>
              <a:t>hogy csináljunk ilyen felosztást?</a:t>
            </a:r>
          </a:p>
          <a:p>
            <a:pPr marL="609600" indent="-609600" eaLnBrk="1" hangingPunct="1"/>
            <a:endParaRPr lang="hu-HU" altLang="hu-HU" dirty="0" smtClean="0"/>
          </a:p>
          <a:p>
            <a:pPr marL="609600" indent="-609600" eaLnBrk="1" hangingPunct="1"/>
            <a:r>
              <a:rPr lang="hu-HU" altLang="hu-HU" dirty="0" smtClean="0"/>
              <a:t>a felosztásnak milyen a jósága?</a:t>
            </a:r>
          </a:p>
          <a:p>
            <a:pPr marL="609600" indent="-609600" eaLnBrk="1" hangingPunct="1"/>
            <a:endParaRPr lang="hu-HU" altLang="hu-HU" dirty="0" smtClean="0"/>
          </a:p>
          <a:p>
            <a:pPr marL="609600" indent="-609600" eaLnBrk="1" hangingPunct="1"/>
            <a:r>
              <a:rPr lang="hu-HU" altLang="hu-HU" dirty="0" smtClean="0"/>
              <a:t>példák: számfelismerő, pénzfeldobás, orvos diagnosztikai, nyomtatott irányítószámok felismerése</a:t>
            </a:r>
            <a:endParaRPr lang="en-US" altLang="hu-H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86636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Feltételes valószínűség</a:t>
            </a:r>
            <a:endParaRPr lang="en-US" altLang="hu-H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altLang="hu-HU" u="sng" dirty="0" smtClean="0"/>
          </a:p>
          <a:p>
            <a:pPr eaLnBrk="1" hangingPunct="1"/>
            <a:endParaRPr lang="hu-HU" altLang="hu-HU" u="sng" dirty="0" smtClean="0"/>
          </a:p>
          <a:p>
            <a:pPr eaLnBrk="1" hangingPunct="1"/>
            <a:endParaRPr lang="hu-HU" altLang="hu-HU" u="sng" dirty="0" smtClean="0"/>
          </a:p>
          <a:p>
            <a:pPr eaLnBrk="1" hangingPunct="1"/>
            <a:r>
              <a:rPr lang="hu-HU" altLang="hu-HU" u="sng" dirty="0" smtClean="0"/>
              <a:t>Példa:</a:t>
            </a:r>
            <a:r>
              <a:rPr lang="hu-HU" altLang="hu-HU" dirty="0" smtClean="0"/>
              <a:t>	(pénz feldobás)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 smtClean="0"/>
              <a:t>		A, B: 	események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 smtClean="0"/>
              <a:t>		A: 	≥ 4	(4-et, vagy annál nagyobbat dobunk)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 smtClean="0"/>
              <a:t>		B:	páros</a:t>
            </a:r>
            <a:endParaRPr lang="en-US" altLang="hu-HU" dirty="0" smtClean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92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939397"/>
              </p:ext>
            </p:extLst>
          </p:nvPr>
        </p:nvGraphicFramePr>
        <p:xfrm>
          <a:off x="2483768" y="1556792"/>
          <a:ext cx="3024187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4" imgW="1800225" imgH="781050" progId="Formulator.Document">
                  <p:embed/>
                </p:oleObj>
              </mc:Choice>
              <mc:Fallback>
                <p:oleObj r:id="rId4" imgW="1800225" imgH="78105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556792"/>
                        <a:ext cx="3024187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Példa</a:t>
            </a:r>
            <a:endParaRPr lang="en-US" altLang="hu-HU" smtClean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88552"/>
              </p:ext>
            </p:extLst>
          </p:nvPr>
        </p:nvGraphicFramePr>
        <p:xfrm>
          <a:off x="845281" y="2276872"/>
          <a:ext cx="7453438" cy="2550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r:id="rId4" imgW="3562350" imgH="1219200" progId="Formulator.Document">
                  <p:embed/>
                </p:oleObj>
              </mc:Choice>
              <mc:Fallback>
                <p:oleObj r:id="rId4" imgW="3562350" imgH="121920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281" y="2276872"/>
                        <a:ext cx="7453438" cy="2550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Bayes-formula</a:t>
            </a:r>
            <a:endParaRPr lang="en-US" altLang="hu-HU" dirty="0" smtClean="0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83048"/>
              </p:ext>
            </p:extLst>
          </p:nvPr>
        </p:nvGraphicFramePr>
        <p:xfrm>
          <a:off x="1259632" y="2708920"/>
          <a:ext cx="6258897" cy="22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r:id="rId4" imgW="2200275" imgH="781050" progId="Formulator.Document">
                  <p:embed/>
                </p:oleObj>
              </mc:Choice>
              <mc:Fallback>
                <p:oleObj r:id="rId4" imgW="2200275" imgH="781050" progId="Formulato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708920"/>
                        <a:ext cx="6258897" cy="222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</TotalTime>
  <Words>897</Words>
  <Application>Microsoft Office PowerPoint</Application>
  <PresentationFormat>Diavetítés a képernyőre (4:3 oldalarány)</PresentationFormat>
  <Paragraphs>306</Paragraphs>
  <Slides>57</Slides>
  <Notes>57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57</vt:i4>
      </vt:variant>
    </vt:vector>
  </HeadingPairs>
  <TitlesOfParts>
    <vt:vector size="61" baseType="lpstr">
      <vt:lpstr>Áramlás</vt:lpstr>
      <vt:lpstr>Formulator.Document</vt:lpstr>
      <vt:lpstr>Flash.Movie</vt:lpstr>
      <vt:lpstr>Bitmap Image</vt:lpstr>
      <vt:lpstr>Mesterséges intelligencia I</vt:lpstr>
      <vt:lpstr>Tartalom</vt:lpstr>
      <vt:lpstr>Tartalom</vt:lpstr>
      <vt:lpstr>Alakfelismerés</vt:lpstr>
      <vt:lpstr>Alakfelismerés</vt:lpstr>
      <vt:lpstr>Alakfelismerés</vt:lpstr>
      <vt:lpstr>Feltételes valószínűség</vt:lpstr>
      <vt:lpstr>Példa</vt:lpstr>
      <vt:lpstr>Bayes-formula</vt:lpstr>
      <vt:lpstr>Teljes valószínűség tétele</vt:lpstr>
      <vt:lpstr>Példa</vt:lpstr>
      <vt:lpstr>Bayes tétel</vt:lpstr>
      <vt:lpstr>Példa</vt:lpstr>
      <vt:lpstr>Példa (orvosi diagnosztika)</vt:lpstr>
      <vt:lpstr>PowerPoint bemutató</vt:lpstr>
      <vt:lpstr>kiszámítandó:</vt:lpstr>
      <vt:lpstr>Megoldás</vt:lpstr>
      <vt:lpstr>Példa</vt:lpstr>
      <vt:lpstr>PowerPoint bemutató</vt:lpstr>
      <vt:lpstr>Kérdés?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Veszteség függvény</vt:lpstr>
      <vt:lpstr>PowerPoint bemutató</vt:lpstr>
      <vt:lpstr>PowerPoint bemutató</vt:lpstr>
      <vt:lpstr>Átlagos veszteség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Diszkriminancia függvény</vt:lpstr>
      <vt:lpstr>posteriori</vt:lpstr>
      <vt:lpstr>veszteség függvény</vt:lpstr>
      <vt:lpstr>2 osztály esetén</vt:lpstr>
      <vt:lpstr>PowerPoint bemutató</vt:lpstr>
      <vt:lpstr>PowerPoint bemutató</vt:lpstr>
      <vt:lpstr>PowerPoint bemutató</vt:lpstr>
      <vt:lpstr>Példa</vt:lpstr>
      <vt:lpstr>ROC görbe</vt:lpstr>
      <vt:lpstr>PowerPoint bemutató</vt:lpstr>
      <vt:lpstr>Példa</vt:lpstr>
      <vt:lpstr>PowerPoint bemutató</vt:lpstr>
      <vt:lpstr>PowerPoint bemutató</vt:lpstr>
      <vt:lpstr>PowerPoint bemutató</vt:lpstr>
      <vt:lpstr>PowerPoint bemutató</vt:lpstr>
    </vt:vector>
  </TitlesOfParts>
  <Company>Dopti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Mesterséges intelligencia I</dc:title>
  <dc:creator>Dopti</dc:creator>
  <cp:lastModifiedBy>Jozsef Dombi</cp:lastModifiedBy>
  <cp:revision>33</cp:revision>
  <dcterms:created xsi:type="dcterms:W3CDTF">2005-09-21T05:55:26Z</dcterms:created>
  <dcterms:modified xsi:type="dcterms:W3CDTF">2013-09-27T12:49:43Z</dcterms:modified>
</cp:coreProperties>
</file>