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43"/>
  </p:notesMasterIdLst>
  <p:sldIdLst>
    <p:sldId id="256" r:id="rId2"/>
    <p:sldId id="460" r:id="rId3"/>
    <p:sldId id="482" r:id="rId4"/>
    <p:sldId id="483" r:id="rId5"/>
    <p:sldId id="484" r:id="rId6"/>
    <p:sldId id="485" r:id="rId7"/>
    <p:sldId id="473" r:id="rId8"/>
    <p:sldId id="472" r:id="rId9"/>
    <p:sldId id="486" r:id="rId10"/>
    <p:sldId id="487" r:id="rId11"/>
    <p:sldId id="488" r:id="rId12"/>
    <p:sldId id="474" r:id="rId13"/>
    <p:sldId id="465" r:id="rId14"/>
    <p:sldId id="466" r:id="rId15"/>
    <p:sldId id="467" r:id="rId16"/>
    <p:sldId id="468" r:id="rId17"/>
    <p:sldId id="469" r:id="rId18"/>
    <p:sldId id="479" r:id="rId19"/>
    <p:sldId id="489" r:id="rId20"/>
    <p:sldId id="490" r:id="rId21"/>
    <p:sldId id="491" r:id="rId22"/>
    <p:sldId id="492" r:id="rId23"/>
    <p:sldId id="493" r:id="rId24"/>
    <p:sldId id="494" r:id="rId25"/>
    <p:sldId id="495" r:id="rId26"/>
    <p:sldId id="496" r:id="rId27"/>
    <p:sldId id="497" r:id="rId28"/>
    <p:sldId id="498" r:id="rId29"/>
    <p:sldId id="500" r:id="rId30"/>
    <p:sldId id="499" r:id="rId31"/>
    <p:sldId id="501" r:id="rId32"/>
    <p:sldId id="420" r:id="rId33"/>
    <p:sldId id="458" r:id="rId34"/>
    <p:sldId id="478" r:id="rId35"/>
    <p:sldId id="480" r:id="rId36"/>
    <p:sldId id="475" r:id="rId37"/>
    <p:sldId id="476" r:id="rId38"/>
    <p:sldId id="481" r:id="rId39"/>
    <p:sldId id="459" r:id="rId40"/>
    <p:sldId id="477" r:id="rId41"/>
    <p:sldId id="503" r:id="rId4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4"/>
    <a:srgbClr val="C7C7CF"/>
    <a:srgbClr val="EBEBED"/>
    <a:srgbClr val="D4D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4" autoAdjust="0"/>
    <p:restoredTop sz="94660"/>
  </p:normalViewPr>
  <p:slideViewPr>
    <p:cSldViewPr>
      <p:cViewPr varScale="1">
        <p:scale>
          <a:sx n="84" d="100"/>
          <a:sy n="84" d="100"/>
        </p:scale>
        <p:origin x="-134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BD001-1655-40C5-A12C-A50EAFCBE51B}" type="datetimeFigureOut">
              <a:rPr lang="hu-HU" smtClean="0"/>
              <a:t>2015.09.10.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36ECA-5D42-417B-B68E-BEC448E66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6411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7539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0312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4239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0109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5055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7196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6445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8184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9991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035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050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222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44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2901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5641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0147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33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819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728192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DA42-5F5C-40C4-A07B-466F0F1F4193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40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A309-B085-4453-B1CD-1614B47835D1}" type="datetime1">
              <a:rPr lang="hu-HU" smtClean="0"/>
              <a:t>2015.09.10.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0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8379-46C1-4AA1-B762-D091CAC22D9F}" type="datetime1">
              <a:rPr lang="hu-HU" smtClean="0"/>
              <a:t>2015.09.10.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417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7217-0B4D-4A15-9122-1B61D44CB759}" type="datetime1">
              <a:rPr lang="hu-HU" smtClean="0"/>
              <a:t>2015.09.10.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9817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4FEF-922A-40AC-8BED-98FC8E88477E}" type="datetime1">
              <a:rPr lang="hu-HU" smtClean="0"/>
              <a:t>2015.09.10.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48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F904-21B3-4C79-A878-89BE483B56FE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60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BABC-7328-4057-87C2-C48EB2CBCEEC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374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2015.09.10.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3568" y="2918645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CFAB80-B992-4F61-8205-6091117CA494}" type="datetime1">
              <a:rPr lang="hu-HU" smtClean="0"/>
              <a:pPr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76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2015.09.10.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2015.09.10.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5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2015.09.10.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8EDC-A832-435F-9825-526B0A32C7E2}" type="datetime1">
              <a:rPr lang="hu-HU" smtClean="0"/>
              <a:t>2015.09.10.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73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rgbClr val="C7C7CF"/>
            </a:gs>
            <a:gs pos="0">
              <a:schemeClr val="bg2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  <a:prstGeom prst="rect">
            <a:avLst/>
          </a:prstGeo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251520" y="6525344"/>
            <a:ext cx="2133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0FDBC4CF-5CC5-4E3B-B95A-186F061D18CC}" type="datetime1">
              <a:rPr lang="hu-HU" smtClean="0"/>
              <a:t>2015.09.10.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771800" y="6525344"/>
            <a:ext cx="3600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910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60" r:id="rId16"/>
    <p:sldLayoutId id="2147483663" r:id="rId17"/>
    <p:sldLayoutId id="2147483661" r:id="rId18"/>
    <p:sldLayoutId id="2147483662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hu-HU" sz="4000" i="1" kern="1200" dirty="0" smtClean="0">
          <a:solidFill>
            <a:schemeClr val="tx2">
              <a:lumMod val="50000"/>
            </a:schemeClr>
          </a:solidFill>
          <a:effectLst/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Virtuális Méréstechnika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Sub-VI</a:t>
            </a:r>
            <a:r>
              <a:rPr lang="hu-HU" dirty="0" smtClean="0"/>
              <a:t> és grafikonok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err="1"/>
              <a:t>Makan</a:t>
            </a:r>
            <a:r>
              <a:rPr lang="hu-HU" dirty="0"/>
              <a:t> Gergely, </a:t>
            </a:r>
            <a:r>
              <a:rPr lang="hu-HU" dirty="0" smtClean="0"/>
              <a:t>Vadai Gergely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 smtClean="0"/>
              <a:t>v </a:t>
            </a:r>
            <a:r>
              <a:rPr lang="hu-HU" dirty="0" smtClean="0"/>
              <a:t>5.0 2015.09.10.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07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Terminál elrendezés megváltoztatása</a:t>
            </a:r>
            <a:endParaRPr lang="en-US" dirty="0"/>
          </a:p>
        </p:txBody>
      </p:sp>
      <p:pic>
        <p:nvPicPr>
          <p:cNvPr id="10" name="Tartalom helye 9" descr="SubVI-Patter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809" y="2097319"/>
            <a:ext cx="5552381" cy="3714286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11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</a:t>
            </a:r>
            <a:r>
              <a:rPr lang="en-US" dirty="0" err="1" smtClean="0"/>
              <a:t>ub</a:t>
            </a:r>
            <a:r>
              <a:rPr lang="en-US" dirty="0" smtClean="0"/>
              <a:t>-VI </a:t>
            </a:r>
            <a:r>
              <a:rPr lang="en-US" dirty="0" err="1" smtClean="0"/>
              <a:t>i</a:t>
            </a:r>
            <a:r>
              <a:rPr lang="hu-HU" dirty="0" err="1" smtClean="0"/>
              <a:t>kon</a:t>
            </a:r>
            <a:r>
              <a:rPr lang="hu-HU" dirty="0" smtClean="0"/>
              <a:t> szerkesztése</a:t>
            </a:r>
            <a:endParaRPr lang="en-US" dirty="0"/>
          </a:p>
        </p:txBody>
      </p:sp>
      <p:pic>
        <p:nvPicPr>
          <p:cNvPr id="10" name="Tartalom helye 9" descr="SubVI-Ic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977331"/>
            <a:ext cx="8229600" cy="3954263"/>
          </a:xfr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2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Grafikonok használata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27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Waveform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Chart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57200" y="1600200"/>
            <a:ext cx="8229600" cy="1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Új adatok hozzáfűzése a grafikonhoz</a:t>
            </a:r>
          </a:p>
          <a:p>
            <a:r>
              <a:rPr lang="hu-HU" dirty="0" smtClean="0"/>
              <a:t>Több adat hozzáfűzése: tömb</a:t>
            </a:r>
          </a:p>
          <a:p>
            <a:r>
              <a:rPr lang="hu-HU" dirty="0" smtClean="0"/>
              <a:t>Egyszerre több grafikon megjelenítése: </a:t>
            </a:r>
            <a:r>
              <a:rPr lang="hu-HU" dirty="0" err="1" smtClean="0"/>
              <a:t>cluster</a:t>
            </a:r>
            <a:r>
              <a:rPr lang="hu-HU" dirty="0" smtClean="0"/>
              <a:t> használata</a:t>
            </a:r>
            <a:endParaRPr lang="hu-HU" dirty="0"/>
          </a:p>
        </p:txBody>
      </p:sp>
      <p:pic>
        <p:nvPicPr>
          <p:cNvPr id="2050" name="Picture 2" descr="P:\Robi\MediaLibrary\LabVIEW\Graph\WaveformCh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3472339"/>
            <a:ext cx="6244356" cy="326902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15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Waveform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Graph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57200" y="1600200"/>
            <a:ext cx="8229600" cy="10819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Mintavételezett jelek megjelenítése</a:t>
            </a:r>
          </a:p>
          <a:p>
            <a:r>
              <a:rPr lang="hu-HU" dirty="0" smtClean="0"/>
              <a:t>Több grafikon megjelenítése: 2D tömb</a:t>
            </a:r>
            <a:endParaRPr lang="hu-HU" dirty="0"/>
          </a:p>
        </p:txBody>
      </p:sp>
      <p:pic>
        <p:nvPicPr>
          <p:cNvPr id="3075" name="Picture 3" descr="P:\Robi\MediaLibrary\LabVIEW\Graph\Waveform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58" y="2927403"/>
            <a:ext cx="6729510" cy="33526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75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Waveform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Graph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57200" y="1600201"/>
            <a:ext cx="8229600" cy="1753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 smtClean="0"/>
              <a:t>Waveform</a:t>
            </a:r>
            <a:r>
              <a:rPr lang="hu-HU" dirty="0" smtClean="0"/>
              <a:t>: struktúra:</a:t>
            </a:r>
          </a:p>
          <a:p>
            <a:pPr lvl="1"/>
            <a:r>
              <a:rPr lang="hu-HU" dirty="0" smtClean="0"/>
              <a:t>1D kitérés adatok</a:t>
            </a:r>
          </a:p>
          <a:p>
            <a:pPr lvl="1"/>
            <a:r>
              <a:rPr lang="hu-HU" dirty="0" smtClean="0"/>
              <a:t>időbeli tulajdonságok</a:t>
            </a:r>
            <a:br>
              <a:rPr lang="hu-HU" dirty="0" smtClean="0"/>
            </a:br>
            <a:r>
              <a:rPr lang="hu-HU" dirty="0" smtClean="0"/>
              <a:t>(kezdőidő, mintavételi időköz)</a:t>
            </a:r>
            <a:endParaRPr lang="hu-HU" dirty="0"/>
          </a:p>
        </p:txBody>
      </p:sp>
      <p:pic>
        <p:nvPicPr>
          <p:cNvPr id="4098" name="Picture 2" descr="P:\Robi\MediaLibrary\LabVIEW\Graph\WaveformGraphW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158" y="3605833"/>
            <a:ext cx="6142202" cy="291951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53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XY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Graph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57200" y="1600201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Jelek ábrázolása egymás függvényében</a:t>
            </a:r>
            <a:endParaRPr lang="hu-HU" dirty="0"/>
          </a:p>
        </p:txBody>
      </p:sp>
      <p:pic>
        <p:nvPicPr>
          <p:cNvPr id="5122" name="Picture 2" descr="P:\Robi\MediaLibrary\LabVIEW\Graph\XY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6386169" cy="307796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97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XY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Graph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57200" y="1600200"/>
            <a:ext cx="8229600" cy="1972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Express XY </a:t>
            </a:r>
            <a:r>
              <a:rPr lang="hu-HU" dirty="0" err="1" smtClean="0"/>
              <a:t>segédVI</a:t>
            </a:r>
            <a:r>
              <a:rPr lang="hu-HU" dirty="0" smtClean="0"/>
              <a:t> használata XY grafikonon való megjelenítéshez</a:t>
            </a:r>
            <a:br>
              <a:rPr lang="hu-HU" dirty="0" smtClean="0"/>
            </a:br>
            <a:r>
              <a:rPr lang="hu-HU" dirty="0" smtClean="0"/>
              <a:t>(általában nem javasolt a használata)</a:t>
            </a:r>
            <a:endParaRPr lang="hu-HU" dirty="0"/>
          </a:p>
        </p:txBody>
      </p:sp>
      <p:pic>
        <p:nvPicPr>
          <p:cNvPr id="6146" name="Picture 2" descr="P:\Robi\MediaLibrary\LabVIEW\Graph\XYGraphExpre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60" y="3992042"/>
            <a:ext cx="7573880" cy="238928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79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Segédeszközök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99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Lineárisan növekvő jel előállítása</a:t>
            </a:r>
            <a:endParaRPr lang="en-US" dirty="0"/>
          </a:p>
        </p:txBody>
      </p:sp>
      <p:pic>
        <p:nvPicPr>
          <p:cNvPr id="9" name="Tartalom helye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9188"/>
            <a:ext cx="6571930" cy="2664296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Tartalom helye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294" y="3699144"/>
            <a:ext cx="4038600" cy="3078200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893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Formula </a:t>
            </a:r>
            <a:r>
              <a:rPr lang="hu-HU" dirty="0" err="1" smtClean="0"/>
              <a:t>Node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36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Lineárisan növekvő jel előállítása</a:t>
            </a:r>
            <a:endParaRPr lang="en-US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31876"/>
            <a:ext cx="4038600" cy="3078200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20</a:t>
            </a:fld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5184576" cy="2158824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93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Szinusz minta előállítása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268760"/>
            <a:ext cx="5310593" cy="1944216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880" y="3365498"/>
            <a:ext cx="4593976" cy="3501506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en-US" noProof="0" smtClean="0"/>
              <a:t>21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34490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Szinusz minta előállítása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en-US" noProof="0" smtClean="0"/>
              <a:t>22</a:t>
            </a:fld>
            <a:endParaRPr lang="en-US" noProof="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874" y="3356991"/>
            <a:ext cx="4588474" cy="3497313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Tartalom helye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0157"/>
            <a:ext cx="4392488" cy="2138065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7866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Jegyzőkönyv készítése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7825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Mindenképp szükséges adatok</a:t>
            </a: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4381" y="1727968"/>
            <a:ext cx="6695238" cy="2800000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24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524" y="5040336"/>
            <a:ext cx="6180952" cy="980952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6438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Szöveges választ igénylő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Értelmes szöveg</a:t>
            </a:r>
          </a:p>
          <a:p>
            <a:r>
              <a:rPr lang="hu-HU" dirty="0" smtClean="0"/>
              <a:t>Számolások részletezése</a:t>
            </a:r>
          </a:p>
          <a:p>
            <a:pPr marL="457200" lvl="1" indent="0">
              <a:buNone/>
            </a:pPr>
            <a:r>
              <a:rPr lang="hu-HU" dirty="0" smtClean="0"/>
              <a:t>Lehetőleg formázott képletekkel!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25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238" y="3789040"/>
            <a:ext cx="6009524" cy="1466667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6206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Kód beillesztését igénylő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Előlap (Front Panel)</a:t>
            </a:r>
          </a:p>
          <a:p>
            <a:r>
              <a:rPr lang="hu-HU" dirty="0" smtClean="0"/>
              <a:t>Diagram (</a:t>
            </a:r>
            <a:r>
              <a:rPr lang="hu-HU" dirty="0" err="1" smtClean="0"/>
              <a:t>Block</a:t>
            </a:r>
            <a:r>
              <a:rPr lang="hu-HU" dirty="0" smtClean="0"/>
              <a:t> </a:t>
            </a:r>
            <a:r>
              <a:rPr lang="hu-HU" dirty="0" err="1" smtClean="0"/>
              <a:t>Diagram</a:t>
            </a:r>
            <a:r>
              <a:rPr lang="hu-HU" dirty="0"/>
              <a:t>)</a:t>
            </a:r>
            <a:endParaRPr lang="hu-HU" dirty="0" smtClean="0"/>
          </a:p>
          <a:p>
            <a:r>
              <a:rPr lang="hu-HU" dirty="0" smtClean="0"/>
              <a:t>Szükség esetén több kép is beilleszthető</a:t>
            </a:r>
          </a:p>
          <a:p>
            <a:pPr marL="457200" lvl="1" indent="0">
              <a:buNone/>
            </a:pPr>
            <a:r>
              <a:rPr lang="hu-HU" dirty="0" smtClean="0"/>
              <a:t>(Megfelelő képaláírással.)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26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666" y="4268201"/>
            <a:ext cx="6066667" cy="2257143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2756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Rossz</a:t>
            </a:r>
            <a:r>
              <a:rPr lang="hu-HU" dirty="0" smtClean="0"/>
              <a:t> előlap és kép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474"/>
            <a:ext cx="8229600" cy="4633977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103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Jó előlap és kép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28</a:t>
            </a:fld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Megfelelően elrendezett előlap</a:t>
            </a:r>
          </a:p>
          <a:p>
            <a:r>
              <a:rPr lang="hu-HU" dirty="0" smtClean="0"/>
              <a:t>Megfelelően elnevezett előlapi elemek</a:t>
            </a:r>
          </a:p>
          <a:p>
            <a:r>
              <a:rPr lang="hu-HU" dirty="0" smtClean="0"/>
              <a:t>Alt+Print </a:t>
            </a:r>
            <a:r>
              <a:rPr lang="hu-HU" dirty="0" err="1" smtClean="0"/>
              <a:t>Scrn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7" name="Tartalom hely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2863669"/>
            <a:ext cx="4124325" cy="390525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9227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Rossz diagram és kép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4181"/>
            <a:ext cx="8229600" cy="4500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7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Node</a:t>
            </a:r>
            <a:endParaRPr lang="hu-HU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7" y="2708921"/>
            <a:ext cx="4020806" cy="2308522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artalom helye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C jellegű szintaxis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Megjegyzések:</a:t>
            </a:r>
          </a:p>
          <a:p>
            <a:r>
              <a:rPr lang="hu-HU" dirty="0" smtClean="0"/>
              <a:t>Pontosvessző a sorok végén</a:t>
            </a:r>
            <a:endParaRPr lang="en-US" dirty="0" smtClean="0"/>
          </a:p>
          <a:p>
            <a:r>
              <a:rPr lang="hu-HU" dirty="0" smtClean="0"/>
              <a:t>Tizedespont használata</a:t>
            </a:r>
            <a:endParaRPr lang="en-US" dirty="0" smtClean="0"/>
          </a:p>
          <a:p>
            <a:r>
              <a:rPr lang="hu-HU" dirty="0" smtClean="0"/>
              <a:t>Nem használhatók komplex számok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88753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Jó diagram és kép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30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Következetesen elrendezett diagram</a:t>
            </a:r>
          </a:p>
          <a:p>
            <a:r>
              <a:rPr lang="hu-HU" dirty="0" smtClean="0"/>
              <a:t>Csak a szükséges rész másolása</a:t>
            </a:r>
          </a:p>
          <a:p>
            <a:endParaRPr lang="hu-HU" dirty="0"/>
          </a:p>
        </p:txBody>
      </p:sp>
      <p:pic>
        <p:nvPicPr>
          <p:cNvPr id="10" name="Tartalom hely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674220"/>
            <a:ext cx="4531704" cy="2635100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6645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Javítási útmutató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Tájékoztató jelleggel!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31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5" y="2636912"/>
            <a:ext cx="6912770" cy="3559478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2580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 megoldása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29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1. 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Olyan </a:t>
            </a:r>
            <a:r>
              <a:rPr lang="hu-HU" dirty="0" err="1" smtClean="0"/>
              <a:t>sub-VI</a:t>
            </a:r>
            <a:r>
              <a:rPr lang="hu-HU" dirty="0" smtClean="0"/>
              <a:t> elkészítése, mely másodfokú egyenletet old meg, a megoldást pedig egy formula </a:t>
            </a:r>
            <a:r>
              <a:rPr lang="hu-HU" dirty="0" err="1" smtClean="0"/>
              <a:t>node</a:t>
            </a:r>
            <a:r>
              <a:rPr lang="hu-HU" dirty="0" smtClean="0"/>
              <a:t> segítségével számolja ki</a:t>
            </a:r>
          </a:p>
          <a:p>
            <a:r>
              <a:rPr lang="hu-HU" dirty="0" smtClean="0"/>
              <a:t>Lépések:</a:t>
            </a:r>
          </a:p>
          <a:p>
            <a:pPr lvl="1"/>
            <a:r>
              <a:rPr lang="hu-HU" dirty="0" err="1" smtClean="0"/>
              <a:t>Megoldóképlet</a:t>
            </a:r>
            <a:r>
              <a:rPr lang="hu-HU" dirty="0" smtClean="0"/>
              <a:t>: formula </a:t>
            </a:r>
            <a:r>
              <a:rPr lang="hu-HU" dirty="0" err="1" smtClean="0"/>
              <a:t>node-ban</a:t>
            </a:r>
            <a:endParaRPr lang="hu-HU" dirty="0" smtClean="0"/>
          </a:p>
          <a:p>
            <a:pPr lvl="1"/>
            <a:r>
              <a:rPr lang="hu-HU" dirty="0" smtClean="0"/>
              <a:t>Mentés</a:t>
            </a:r>
          </a:p>
          <a:p>
            <a:pPr lvl="1"/>
            <a:r>
              <a:rPr lang="hu-HU" dirty="0" smtClean="0"/>
              <a:t>Ikon szerkesztése</a:t>
            </a:r>
          </a:p>
          <a:p>
            <a:pPr lvl="1"/>
            <a:r>
              <a:rPr lang="hu-HU" dirty="0" smtClean="0"/>
              <a:t>Terminálok bekötése</a:t>
            </a:r>
          </a:p>
          <a:p>
            <a:pPr lvl="1"/>
            <a:r>
              <a:rPr lang="hu-HU" dirty="0" smtClean="0"/>
              <a:t>Felhasználás</a:t>
            </a:r>
            <a:endParaRPr lang="en-US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16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1. feladat – példa blokk diagramra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84944"/>
            <a:ext cx="7632848" cy="3539038"/>
          </a:xfr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89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1. feladat – példa előlapra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35</a:t>
            </a:fld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3" y="1606383"/>
            <a:ext cx="5328594" cy="4696158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25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2. 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Készítsen olyan programot mely egy xy grafikonon megjeleníti a másodfokú függvényt, és kiszámolja a gyökeit!</a:t>
            </a:r>
          </a:p>
          <a:p>
            <a:r>
              <a:rPr lang="hu-HU" dirty="0" smtClean="0"/>
              <a:t>Az egyenlet gyökeinek kiszámolására használja fel az első feladatban készített </a:t>
            </a:r>
            <a:r>
              <a:rPr lang="hu-HU" dirty="0" err="1" smtClean="0"/>
              <a:t>subVI-t</a:t>
            </a:r>
            <a:r>
              <a:rPr lang="hu-HU" dirty="0" smtClean="0"/>
              <a:t>!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1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2. feladat – Példa előlap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543" y="1600200"/>
            <a:ext cx="6750913" cy="46370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56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Tippek az elkészítéshez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38</a:t>
            </a:fld>
            <a:endParaRPr lang="hu-HU" dirty="0"/>
          </a:p>
        </p:txBody>
      </p:sp>
      <p:pic>
        <p:nvPicPr>
          <p:cNvPr id="7" name="Tartalom helye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7992886" cy="2160240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2" descr="P:\Robi\NewMediaLibrary\LabVIEW\Introduction\Quadratic.plo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869" y="3694658"/>
            <a:ext cx="3114675" cy="3143250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7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3. 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Lissajous-görbék</a:t>
            </a:r>
            <a:r>
              <a:rPr lang="hu-HU" dirty="0" smtClean="0"/>
              <a:t> rajzolása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Lissajous-görbék</a:t>
            </a:r>
            <a:r>
              <a:rPr lang="hu-HU" dirty="0" smtClean="0"/>
              <a:t> időben változzanak, mint a régi </a:t>
            </a:r>
            <a:r>
              <a:rPr lang="hu-HU" dirty="0" err="1" smtClean="0"/>
              <a:t>scifik-ben</a:t>
            </a:r>
            <a:r>
              <a:rPr lang="hu-HU" dirty="0" smtClean="0"/>
              <a:t>!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55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</a:t>
            </a:r>
            <a:r>
              <a:rPr lang="hu-HU" dirty="0" smtClean="0"/>
              <a:t>N</a:t>
            </a:r>
            <a:r>
              <a:rPr lang="en-US" dirty="0" smtClean="0"/>
              <a:t>ode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00" y="3573016"/>
            <a:ext cx="3089400" cy="580330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Egyetlen bemenet és egyetlen kimenet</a:t>
            </a:r>
          </a:p>
          <a:p>
            <a:r>
              <a:rPr lang="hu-HU" dirty="0" smtClean="0"/>
              <a:t>Nem használhatók komplex számok</a:t>
            </a:r>
            <a:endParaRPr lang="en-US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331825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3. feladat – Példa előlap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40</a:t>
            </a:fld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377" y="1600200"/>
            <a:ext cx="6001246" cy="4708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31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Következő óra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Jegyzet anyaga (</a:t>
            </a:r>
            <a:r>
              <a:rPr lang="hu-HU" dirty="0" smtClean="0"/>
              <a:t>MAL.v2.5p.pdf)</a:t>
            </a:r>
            <a:br>
              <a:rPr lang="hu-HU" dirty="0" smtClean="0"/>
            </a:br>
            <a:r>
              <a:rPr lang="hu-HU" dirty="0" smtClean="0"/>
              <a:t>27 </a:t>
            </a:r>
            <a:r>
              <a:rPr lang="hu-HU" smtClean="0"/>
              <a:t>– 29, 66 – 70 oldal</a:t>
            </a:r>
            <a:endParaRPr lang="hu-HU" dirty="0" smtClean="0"/>
          </a:p>
          <a:p>
            <a:r>
              <a:rPr lang="hu-HU" dirty="0" smtClean="0"/>
              <a:t>Vannak előzetesen megoldandó feladatok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41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35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formula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92" y="1933830"/>
            <a:ext cx="4911080" cy="3858704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638" y="2760124"/>
            <a:ext cx="3153818" cy="2206116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116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MathScript</a:t>
            </a:r>
            <a:r>
              <a:rPr lang="en-US" dirty="0" smtClean="0"/>
              <a:t> Node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4766952" cy="2308522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59632" y="4005064"/>
            <a:ext cx="7427168" cy="2121099"/>
          </a:xfrm>
        </p:spPr>
        <p:txBody>
          <a:bodyPr/>
          <a:lstStyle/>
          <a:p>
            <a:r>
              <a:rPr lang="hu-HU" dirty="0" smtClean="0"/>
              <a:t>Komplex számok elérhetők</a:t>
            </a:r>
          </a:p>
          <a:p>
            <a:r>
              <a:rPr lang="hu-HU" dirty="0" smtClean="0"/>
              <a:t>Szükséges: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u-HU" dirty="0" smtClean="0"/>
              <a:t>NI </a:t>
            </a:r>
            <a:r>
              <a:rPr lang="hu-HU" dirty="0"/>
              <a:t>LabVIEW </a:t>
            </a:r>
            <a:r>
              <a:rPr lang="hu-HU" dirty="0" err="1"/>
              <a:t>MathScript</a:t>
            </a:r>
            <a:r>
              <a:rPr lang="hu-HU" dirty="0"/>
              <a:t> RT </a:t>
            </a:r>
            <a:r>
              <a:rPr lang="hu-HU" dirty="0" err="1"/>
              <a:t>Module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907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Sub-VI</a:t>
            </a:r>
            <a:r>
              <a:rPr lang="hu-HU" dirty="0" smtClean="0"/>
              <a:t> használata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01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Sub-VI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8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Megfelel: alprogram, függvény</a:t>
            </a:r>
          </a:p>
          <a:p>
            <a:r>
              <a:rPr lang="hu-HU" dirty="0" smtClean="0"/>
              <a:t>Bármelyik </a:t>
            </a:r>
            <a:r>
              <a:rPr lang="hu-HU" dirty="0" err="1" smtClean="0"/>
              <a:t>VI-ból</a:t>
            </a:r>
            <a:r>
              <a:rPr lang="hu-HU" dirty="0" smtClean="0"/>
              <a:t> készíthető </a:t>
            </a:r>
            <a:r>
              <a:rPr lang="hu-HU" dirty="0" err="1" smtClean="0"/>
              <a:t>sub-VI</a:t>
            </a:r>
            <a:endParaRPr lang="hu-HU" dirty="0" smtClean="0"/>
          </a:p>
          <a:p>
            <a:pPr lvl="1"/>
            <a:r>
              <a:rPr lang="hu-HU" dirty="0" smtClean="0"/>
              <a:t>Megfelelő ikon kialakítása</a:t>
            </a:r>
          </a:p>
          <a:p>
            <a:pPr lvl="1"/>
            <a:r>
              <a:rPr lang="hu-HU" dirty="0" err="1" smtClean="0"/>
              <a:t>Connector</a:t>
            </a:r>
            <a:r>
              <a:rPr lang="hu-HU" dirty="0" smtClean="0"/>
              <a:t> </a:t>
            </a:r>
            <a:r>
              <a:rPr lang="hu-HU" dirty="0" err="1" smtClean="0"/>
              <a:t>pane</a:t>
            </a:r>
            <a:r>
              <a:rPr lang="hu-HU" dirty="0" smtClean="0"/>
              <a:t>: terminálok hozzáférhetősége</a:t>
            </a:r>
            <a:endParaRPr lang="hu-HU" dirty="0"/>
          </a:p>
          <a:p>
            <a:r>
              <a:rPr lang="hu-HU" dirty="0" smtClean="0"/>
              <a:t>Megjegyzések:</a:t>
            </a:r>
          </a:p>
          <a:p>
            <a:pPr lvl="1"/>
            <a:r>
              <a:rPr lang="hu-HU" dirty="0" smtClean="0"/>
              <a:t>Nincs rekurzív hívás</a:t>
            </a:r>
          </a:p>
          <a:p>
            <a:pPr lvl="1"/>
            <a:r>
              <a:rPr lang="hu-HU" dirty="0" smtClean="0"/>
              <a:t>Több visszatérési érték is lehet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18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Sub-VI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6"/>
            <a:ext cx="6912770" cy="3583580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en-US" noProof="0" smtClean="0"/>
              <a:t>9</a:t>
            </a:fld>
            <a:endParaRPr lang="en-US" noProof="0" dirty="0"/>
          </a:p>
        </p:txBody>
      </p:sp>
      <p:cxnSp>
        <p:nvCxnSpPr>
          <p:cNvPr id="9" name="Egyenes összekötő nyíllal 8"/>
          <p:cNvCxnSpPr/>
          <p:nvPr/>
        </p:nvCxnSpPr>
        <p:spPr>
          <a:xfrm flipH="1">
            <a:off x="6804248" y="2204864"/>
            <a:ext cx="720080" cy="7920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7380312" y="1697668"/>
            <a:ext cx="893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Icon</a:t>
            </a:r>
            <a:endParaRPr lang="hu-HU" sz="2800" dirty="0">
              <a:solidFill>
                <a:srgbClr val="C00000"/>
              </a:solidFill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6012160" y="1959278"/>
            <a:ext cx="296416" cy="97142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4688549" y="1436058"/>
            <a:ext cx="2691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Connector pane</a:t>
            </a:r>
            <a:endParaRPr lang="hu-HU" sz="2800" dirty="0">
              <a:solidFill>
                <a:srgbClr val="C00000"/>
              </a:solidFill>
            </a:endParaRPr>
          </a:p>
        </p:txBody>
      </p:sp>
      <p:cxnSp>
        <p:nvCxnSpPr>
          <p:cNvPr id="16" name="Egyenes összekötő 15"/>
          <p:cNvCxnSpPr/>
          <p:nvPr/>
        </p:nvCxnSpPr>
        <p:spPr>
          <a:xfrm flipH="1">
            <a:off x="2555776" y="2996952"/>
            <a:ext cx="360459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H="1">
            <a:off x="2555776" y="3140968"/>
            <a:ext cx="3604592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H="1">
            <a:off x="5364088" y="3140968"/>
            <a:ext cx="108012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833006" y="1460741"/>
            <a:ext cx="3855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Vezeték eszközzel köthetők</a:t>
            </a:r>
          </a:p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 be a terminálok</a:t>
            </a: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5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Mtheme">
  <a:themeElements>
    <a:clrScheme name="PresentationColor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3F6E8C"/>
      </a:hlink>
      <a:folHlink>
        <a:srgbClr val="3F6E8C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RMtheme</Template>
  <TotalTime>3129</TotalTime>
  <Words>434</Words>
  <Application>Microsoft Office PowerPoint</Application>
  <PresentationFormat>Diavetítés a képernyőre (4:3 oldalarány)</PresentationFormat>
  <Paragraphs>161</Paragraphs>
  <Slides>41</Slides>
  <Notes>19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41</vt:i4>
      </vt:variant>
    </vt:vector>
  </HeadingPairs>
  <TitlesOfParts>
    <vt:vector size="42" baseType="lpstr">
      <vt:lpstr>RMtheme</vt:lpstr>
      <vt:lpstr>Virtuális Méréstechnika</vt:lpstr>
      <vt:lpstr>Formula Node</vt:lpstr>
      <vt:lpstr>Formula Node</vt:lpstr>
      <vt:lpstr>Expression Node</vt:lpstr>
      <vt:lpstr>Express formula</vt:lpstr>
      <vt:lpstr>MathScript Node</vt:lpstr>
      <vt:lpstr>Sub-VI használata</vt:lpstr>
      <vt:lpstr>Sub-VI</vt:lpstr>
      <vt:lpstr>Sub-VI</vt:lpstr>
      <vt:lpstr>Terminál elrendezés megváltoztatása</vt:lpstr>
      <vt:lpstr>sub-VI ikon szerkesztése</vt:lpstr>
      <vt:lpstr>Grafikonok használata</vt:lpstr>
      <vt:lpstr>Waveform Chart</vt:lpstr>
      <vt:lpstr>Waveform Graph</vt:lpstr>
      <vt:lpstr>Waveform Graph</vt:lpstr>
      <vt:lpstr>XY Graph</vt:lpstr>
      <vt:lpstr>XY Graph</vt:lpstr>
      <vt:lpstr>Segédeszközök</vt:lpstr>
      <vt:lpstr>Lineárisan növekvő jel előállítása</vt:lpstr>
      <vt:lpstr>Lineárisan növekvő jel előállítása</vt:lpstr>
      <vt:lpstr>Szinusz minta előállítása</vt:lpstr>
      <vt:lpstr>Szinusz minta előállítása</vt:lpstr>
      <vt:lpstr>Jegyzőkönyv készítése</vt:lpstr>
      <vt:lpstr>Mindenképp szükséges adatok</vt:lpstr>
      <vt:lpstr>Szöveges választ igénylő feladatok</vt:lpstr>
      <vt:lpstr>Kód beillesztését igénylő feladatok</vt:lpstr>
      <vt:lpstr>Rossz előlap és kép</vt:lpstr>
      <vt:lpstr>Jó előlap és kép</vt:lpstr>
      <vt:lpstr>Rossz diagram és kép</vt:lpstr>
      <vt:lpstr>Jó diagram és kép</vt:lpstr>
      <vt:lpstr>Javítási útmutató</vt:lpstr>
      <vt:lpstr>Feladatok megoldása</vt:lpstr>
      <vt:lpstr>1. feladat</vt:lpstr>
      <vt:lpstr>1. feladat – példa blokk diagramra</vt:lpstr>
      <vt:lpstr>1. feladat – példa előlapra</vt:lpstr>
      <vt:lpstr>2. feladat</vt:lpstr>
      <vt:lpstr>2. feladat – Példa előlap</vt:lpstr>
      <vt:lpstr>Tippek az elkészítéshez</vt:lpstr>
      <vt:lpstr>3. feladat</vt:lpstr>
      <vt:lpstr>3. feladat – Példa előlap</vt:lpstr>
      <vt:lpstr>Következő óra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Mingesz Róbert</dc:creator>
  <cp:lastModifiedBy>Vadai Gergely</cp:lastModifiedBy>
  <cp:revision>317</cp:revision>
  <dcterms:created xsi:type="dcterms:W3CDTF">2012-11-30T17:45:17Z</dcterms:created>
  <dcterms:modified xsi:type="dcterms:W3CDTF">2015-09-10T12:40:30Z</dcterms:modified>
</cp:coreProperties>
</file>