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1" r:id="rId2"/>
    <p:sldId id="262" r:id="rId3"/>
    <p:sldId id="263" r:id="rId4"/>
    <p:sldId id="25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7" r:id="rId18"/>
    <p:sldId id="286" r:id="rId19"/>
    <p:sldId id="288" r:id="rId20"/>
    <p:sldId id="302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87"/>
            <p14:sldId id="286"/>
            <p14:sldId id="288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2491" autoAdjust="0"/>
  </p:normalViewPr>
  <p:slideViewPr>
    <p:cSldViewPr>
      <p:cViewPr varScale="1">
        <p:scale>
          <a:sx n="91" d="100"/>
          <a:sy n="91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2014.01.18.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22"/>
            <a:ext cx="6048672" cy="1143000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Simulation - Paletták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10</a:t>
            </a:fld>
            <a:endParaRPr lang="hu-HU"/>
          </a:p>
        </p:txBody>
      </p:sp>
      <p:pic>
        <p:nvPicPr>
          <p:cNvPr id="4098" name="Picture 2" descr="P:\Robi\NewMediaLibrary\LabVIEW\ControlDesignAndSimulation\Palette-SimulationAnd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95422"/>
            <a:ext cx="2981325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Robi\NewMediaLibrary\LabVIEW\ControlDesignAndSimulation\Palette-Simu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0805"/>
            <a:ext cx="4667250" cy="32480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Robi\NewMediaLibrary\LabVIEW\ControlDesignAndSimulation\Palette-ContinuousLinearSyste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5422"/>
            <a:ext cx="3076575" cy="26955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3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Bouncing Ball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11</a:t>
            </a:fld>
            <a:endParaRPr lang="hu-HU"/>
          </a:p>
        </p:txBody>
      </p:sp>
      <p:pic>
        <p:nvPicPr>
          <p:cNvPr id="5122" name="Picture 2" descr="P:\Robi\NewMediaLibrary\LabVIEW\ControlDesignAndSimulation\Bouncing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0290"/>
            <a:ext cx="8604060" cy="27388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Integrátor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12</a:t>
            </a:fld>
            <a:endParaRPr lang="hu-HU"/>
          </a:p>
        </p:txBody>
      </p:sp>
      <p:pic>
        <p:nvPicPr>
          <p:cNvPr id="6146" name="Picture 2" descr="P:\Robi\NewMediaLibrary\LabVIEW\ControlDesignAndSimulation\Integr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7787"/>
            <a:ext cx="6944028" cy="46735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Integrátor konfigurálása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13</a:t>
            </a:fld>
            <a:endParaRPr lang="hu-HU"/>
          </a:p>
        </p:txBody>
      </p:sp>
      <p:pic>
        <p:nvPicPr>
          <p:cNvPr id="7170" name="Picture 2" descr="P:\Robi\NewMediaLibrary\LabVIEW\ControlDesignAndSimulation\IntegratorConfigu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0058"/>
            <a:ext cx="6768752" cy="52577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1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Bouncing Ball 3D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Több koordináta: vektorok használata</a:t>
            </a:r>
            <a:br>
              <a:rPr lang="hu-HU" smtClean="0"/>
            </a:br>
            <a:r>
              <a:rPr lang="hu-HU" smtClean="0"/>
              <a:t>(1D tömbök)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14</a:t>
            </a:fld>
            <a:endParaRPr lang="hu-HU"/>
          </a:p>
        </p:txBody>
      </p:sp>
      <p:pic>
        <p:nvPicPr>
          <p:cNvPr id="8194" name="Picture 2" descr="P:\Robi\NewMediaLibrary\LabVIEW\ControlDesignAndSimulation\BouncingBall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568952" cy="32334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Simulation</a:t>
            </a:r>
            <a:r>
              <a:rPr lang="hu-HU" dirty="0" smtClean="0"/>
              <a:t> </a:t>
            </a:r>
            <a:r>
              <a:rPr lang="hu-HU" dirty="0" err="1" smtClean="0"/>
              <a:t>toolkit</a:t>
            </a:r>
            <a:r>
              <a:rPr lang="hu-HU" dirty="0" smtClean="0"/>
              <a:t> használata </a:t>
            </a:r>
            <a:r>
              <a:rPr lang="hu-HU" dirty="0" err="1" smtClean="0"/>
              <a:t>cRIO-n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5" y="1600200"/>
            <a:ext cx="2738590" cy="4525963"/>
          </a:xfr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05" y="1600200"/>
            <a:ext cx="2738590" cy="4525963"/>
          </a:xfrm>
        </p:spPr>
      </p:pic>
    </p:spTree>
    <p:extLst>
      <p:ext uri="{BB962C8B-B14F-4D97-AF65-F5344CB8AC3E}">
        <p14:creationId xmlns:p14="http://schemas.microsoft.com/office/powerpoint/2010/main" val="348117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9" y="2132856"/>
            <a:ext cx="8798688" cy="3417788"/>
          </a:xfrm>
        </p:spPr>
      </p:pic>
    </p:spTree>
    <p:extLst>
      <p:ext uri="{BB962C8B-B14F-4D97-AF65-F5344CB8AC3E}">
        <p14:creationId xmlns:p14="http://schemas.microsoft.com/office/powerpoint/2010/main" val="295543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Hőmérsékleti rendszer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Készítse el az előző órán felvázolt rendszer modelljét:</a:t>
            </a:r>
          </a:p>
          <a:p>
            <a:pPr lvl="1"/>
            <a:r>
              <a:rPr lang="hu-HU" dirty="0" smtClean="0"/>
              <a:t>Differenciálegyenletek</a:t>
            </a:r>
          </a:p>
          <a:p>
            <a:pPr lvl="1"/>
            <a:r>
              <a:rPr lang="hu-HU" dirty="0" smtClean="0"/>
              <a:t>Átviteli függvény</a:t>
            </a:r>
          </a:p>
          <a:p>
            <a:pPr lvl="1"/>
            <a:r>
              <a:rPr lang="hu-HU" dirty="0" smtClean="0"/>
              <a:t>Modell implementálása </a:t>
            </a:r>
            <a:r>
              <a:rPr lang="hu-HU" dirty="0" err="1" smtClean="0"/>
              <a:t>cRIO</a:t>
            </a:r>
            <a:r>
              <a:rPr lang="hu-HU" dirty="0" smtClean="0"/>
              <a:t> hardveren</a:t>
            </a:r>
            <a:br>
              <a:rPr lang="hu-HU" dirty="0" smtClean="0"/>
            </a:br>
            <a:r>
              <a:rPr lang="hu-HU" dirty="0" smtClean="0"/>
              <a:t>A/D bemenetek: fűtőellenállás árama, ventilátor be/ki</a:t>
            </a:r>
            <a:br>
              <a:rPr lang="hu-HU" dirty="0" smtClean="0"/>
            </a:br>
            <a:r>
              <a:rPr lang="hu-HU" dirty="0" smtClean="0"/>
              <a:t>D/A kimenet: aktuális hőmérséklet</a:t>
            </a:r>
          </a:p>
          <a:p>
            <a:r>
              <a:rPr lang="hu-HU" dirty="0" smtClean="0"/>
              <a:t>Tesztelje a modell viselkedését és hasonlítsa össze a fizikai rendszerével</a:t>
            </a:r>
          </a:p>
        </p:txBody>
      </p:sp>
    </p:spTree>
    <p:extLst>
      <p:ext uri="{BB962C8B-B14F-4D97-AF65-F5344CB8AC3E}">
        <p14:creationId xmlns:p14="http://schemas.microsoft.com/office/powerpoint/2010/main" val="7976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Rugóra függesztett test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 tömeg fel van függesztve egy rugóra, a rugó rögzítési pontját tudjuk mozgatni.</a:t>
            </a:r>
          </a:p>
          <a:p>
            <a:r>
              <a:rPr lang="hu-HU" dirty="0" smtClean="0"/>
              <a:t>Készítse el a rendszer modelljét: </a:t>
            </a:r>
          </a:p>
          <a:p>
            <a:pPr lvl="1"/>
            <a:r>
              <a:rPr lang="hu-HU" dirty="0"/>
              <a:t>Differenciálegyenletek</a:t>
            </a:r>
          </a:p>
          <a:p>
            <a:pPr lvl="1"/>
            <a:r>
              <a:rPr lang="hu-HU" dirty="0"/>
              <a:t>Átviteli függvény</a:t>
            </a:r>
          </a:p>
          <a:p>
            <a:pPr lvl="1"/>
            <a:r>
              <a:rPr lang="hu-HU" dirty="0"/>
              <a:t>Modell </a:t>
            </a:r>
            <a:r>
              <a:rPr lang="hu-HU" dirty="0" smtClean="0"/>
              <a:t>implementálása</a:t>
            </a:r>
            <a:br>
              <a:rPr lang="hu-HU" dirty="0" smtClean="0"/>
            </a:br>
            <a:r>
              <a:rPr lang="hu-HU" dirty="0" smtClean="0"/>
              <a:t>A/D bemenet: felfüggesztés pozíciója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D/A kimenet</a:t>
            </a:r>
            <a:r>
              <a:rPr lang="hu-HU" dirty="0"/>
              <a:t>: </a:t>
            </a:r>
            <a:r>
              <a:rPr lang="hu-HU" dirty="0" smtClean="0"/>
              <a:t>test aktuális </a:t>
            </a:r>
            <a:r>
              <a:rPr lang="hu-HU" dirty="0" err="1" smtClean="0"/>
              <a:t>poziciója</a:t>
            </a:r>
            <a:endParaRPr lang="hu-HU" dirty="0"/>
          </a:p>
          <a:p>
            <a:r>
              <a:rPr lang="hu-HU" dirty="0" smtClean="0"/>
              <a:t>Tesztelje a modell működését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63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PID szabályozás működése.</a:t>
            </a:r>
          </a:p>
          <a:p>
            <a:r>
              <a:rPr lang="hu-HU" dirty="0" smtClean="0"/>
              <a:t>PID hangolási módszerek.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30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HIL </a:t>
            </a:r>
            <a:r>
              <a:rPr lang="hu-HU" dirty="0" smtClean="0"/>
              <a:t>rendszer építése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Simulation Toolkit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14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Laplace-transzformáció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hu-HU" sz="2800" dirty="0" smtClean="0"/>
                  <a:t>Rendszerelméletben gyakran használt transzformáció</a:t>
                </a:r>
              </a:p>
              <a:p>
                <a14:m>
                  <m:oMath xmlns:m="http://schemas.openxmlformats.org/officeDocument/2006/math">
                    <m:r>
                      <a:rPr lang="hu-HU" sz="2800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hu-HU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hu-HU" sz="2800" smtClean="0">
                        <a:latin typeface="Cambria Math"/>
                      </a:rPr>
                      <m:t>=</m:t>
                    </m:r>
                    <m:r>
                      <a:rPr lang="hu-HU" sz="2800" smtClean="0">
                        <a:latin typeface="Cambria Math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hu-HU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hu-HU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800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hu-HU" sz="2800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hu-HU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2800" smtClean="0">
                            <a:latin typeface="Cambria Math"/>
                          </a:rPr>
                          <m:t>−</m:t>
                        </m:r>
                        <m:r>
                          <a:rPr lang="hu-HU" sz="2800" smtClean="0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hu-HU" sz="2800" smtClean="0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hu-HU" sz="2800" smtClean="0">
                            <a:latin typeface="Cambria Math"/>
                          </a:rPr>
                          <m:t>𝑥</m:t>
                        </m:r>
                        <m:r>
                          <a:rPr lang="hu-HU" sz="2800" smtClean="0">
                            <a:latin typeface="Cambria Math"/>
                          </a:rPr>
                          <m:t>(</m:t>
                        </m:r>
                        <m:r>
                          <a:rPr lang="hu-HU" sz="2800" smtClean="0">
                            <a:latin typeface="Cambria Math"/>
                          </a:rPr>
                          <m:t>𝑡</m:t>
                        </m:r>
                        <m:r>
                          <a:rPr lang="hu-HU" sz="2800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hu-HU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80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80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u-HU" sz="2800" smtClean="0">
                                <a:latin typeface="Cambria Math"/>
                              </a:rPr>
                              <m:t>𝑖𝑠𝑡</m:t>
                            </m:r>
                          </m:sup>
                        </m:sSup>
                        <m:r>
                          <a:rPr lang="hu-HU" sz="2800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hu-HU" sz="2800" dirty="0" smtClean="0"/>
              </a:p>
              <a:p>
                <a14:m>
                  <m:oMath xmlns:m="http://schemas.openxmlformats.org/officeDocument/2006/math">
                    <m:r>
                      <a:rPr lang="hu-HU" sz="2800" smtClean="0">
                        <a:latin typeface="Cambria Math"/>
                      </a:rPr>
                      <m:t>𝑠</m:t>
                    </m:r>
                    <m:r>
                      <a:rPr lang="hu-HU" sz="2800" smtClean="0">
                        <a:latin typeface="Cambria Math"/>
                      </a:rPr>
                      <m:t>=</m:t>
                    </m:r>
                    <m:r>
                      <a:rPr lang="hu-HU" sz="2800" smtClean="0">
                        <a:latin typeface="Cambria Math"/>
                      </a:rPr>
                      <m:t>𝜎</m:t>
                    </m:r>
                    <m:r>
                      <a:rPr lang="hu-HU" sz="2800" smtClean="0">
                        <a:latin typeface="Cambria Math"/>
                      </a:rPr>
                      <m:t>+</m:t>
                    </m:r>
                    <m:r>
                      <a:rPr lang="hu-HU" sz="2800" smtClean="0">
                        <a:latin typeface="Cambria Math"/>
                      </a:rPr>
                      <m:t>𝑖</m:t>
                    </m:r>
                    <m:r>
                      <a:rPr lang="hu-HU" sz="2800" smtClean="0">
                        <a:latin typeface="Cambria Math"/>
                      </a:rPr>
                      <m:t>𝜔</m:t>
                    </m:r>
                  </m:oMath>
                </a14:m>
                <a:endParaRPr lang="hu-HU" sz="2800" dirty="0" smtClean="0"/>
              </a:p>
              <a:p>
                <a:r>
                  <a:rPr lang="hu-HU" sz="2800" dirty="0" smtClean="0"/>
                  <a:t>Rendszert </a:t>
                </a:r>
                <a:r>
                  <a:rPr lang="hu-HU" sz="2800" dirty="0"/>
                  <a:t>leíró differenciálegyenlet könnyen transzformálható:</a:t>
                </a:r>
              </a:p>
              <a:p>
                <a:r>
                  <a:rPr lang="hu-HU" sz="2800" dirty="0"/>
                  <a:t>Hasznos szabályok: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hu-HU" sz="240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hu-HU" sz="2400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sz="240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y</m:t>
                    </m:r>
                    <m:r>
                      <a:rPr lang="hu-HU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</a:rPr>
                      <m:t>s</m:t>
                    </m:r>
                    <m:r>
                      <a:rPr lang="hu-HU" sz="2400">
                        <a:latin typeface="Cambria Math"/>
                      </a:rPr>
                      <m:t>)</m:t>
                    </m:r>
                  </m:oMath>
                </a14:m>
                <a:endParaRPr lang="hu-HU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/>
                          </a:rPr>
                          <m:t>𝑑𝑦</m:t>
                        </m:r>
                        <m:r>
                          <a:rPr lang="hu-HU" sz="2400">
                            <a:latin typeface="Cambria Math"/>
                          </a:rPr>
                          <m:t>(</m:t>
                        </m:r>
                        <m:r>
                          <a:rPr lang="hu-HU" sz="2400">
                            <a:latin typeface="Cambria Math"/>
                          </a:rPr>
                          <m:t>𝑡</m:t>
                        </m:r>
                        <m:r>
                          <a:rPr lang="hu-HU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sz="240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hu-HU" sz="2400" dirty="0"/>
                  <a:t>			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</a:rPr>
                      <m:t>𝑠𝑦</m:t>
                    </m:r>
                    <m:r>
                      <a:rPr lang="hu-HU" sz="2400">
                        <a:latin typeface="Cambria Math"/>
                      </a:rPr>
                      <m:t>(</m:t>
                    </m:r>
                    <m:r>
                      <a:rPr lang="hu-HU" sz="2400">
                        <a:latin typeface="Cambria Math"/>
                      </a:rPr>
                      <m:t>𝑠</m:t>
                    </m:r>
                    <m:r>
                      <a:rPr lang="hu-HU" sz="2400">
                        <a:latin typeface="Cambria Math"/>
                      </a:rPr>
                      <m:t>)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1240" r="-8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2727279" y="4869160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2727279" y="543693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7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Szimuláció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Átviteli függvény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számláló/nevező gyökei (zérusok/pólusok) komplex számok 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1200" b="1" dirty="0" smtClean="0"/>
          </a:p>
          <a:p>
            <a:r>
              <a:rPr lang="hu-HU" sz="2800" b="1" dirty="0" smtClean="0"/>
              <a:t>Differenciálegyenlet alapján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kezdeti feltételek állíthatóak</a:t>
            </a:r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</a:t>
            </a:fld>
            <a:endParaRPr lang="hu-HU" dirty="0"/>
          </a:p>
        </p:txBody>
      </p:sp>
      <p:graphicFrame>
        <p:nvGraphicFramePr>
          <p:cNvPr id="7" name="Objektum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7195798"/>
              </p:ext>
            </p:extLst>
          </p:nvPr>
        </p:nvGraphicFramePr>
        <p:xfrm>
          <a:off x="1523817" y="2924944"/>
          <a:ext cx="6408712" cy="126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3717720" imgH="732600" progId="Visio.Drawing.11">
                  <p:embed/>
                </p:oleObj>
              </mc:Choice>
              <mc:Fallback>
                <p:oleObj r:id="rId4" imgW="3717720" imgH="7326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817" y="2924944"/>
                        <a:ext cx="6408712" cy="1261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5184"/>
            <a:ext cx="6072986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RLC kör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2056" name="Picture 8" descr="http://upload.wikimedia.org/wikipedia/commons/4/4e/RLC_series_circ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4048"/>
            <a:ext cx="1975406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926406" y="1582577"/>
                <a:ext cx="5581400" cy="76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/>
                      </a:rPr>
                      <m:t>𝐿𝐶</m:t>
                    </m:r>
                    <m:f>
                      <m:fPr>
                        <m:ctrlPr>
                          <a:rPr lang="hu-HU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hu-HU" sz="28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hu-H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800" b="0" i="1" smtClean="0">
                        <a:latin typeface="Cambria Math"/>
                      </a:rPr>
                      <m:t>+</m:t>
                    </m:r>
                    <m:r>
                      <a:rPr lang="hu-HU" sz="2800" b="0" i="1" smtClean="0">
                        <a:latin typeface="Cambria Math"/>
                      </a:rPr>
                      <m:t>𝑅𝐶</m:t>
                    </m:r>
                    <m:f>
                      <m:fPr>
                        <m:ctrlPr>
                          <a:rPr lang="hu-H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hu-HU" sz="2800" i="1">
                            <a:latin typeface="Cambria Math"/>
                          </a:rPr>
                          <m:t>𝑑</m:t>
                        </m:r>
                        <m:r>
                          <a:rPr lang="hu-HU" sz="28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hu-HU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hu-HU" sz="28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u-HU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hu-HU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06" y="1582577"/>
                <a:ext cx="5581400" cy="764184"/>
              </a:xfrm>
              <a:prstGeom prst="rect">
                <a:avLst/>
              </a:prstGeom>
              <a:blipFill rotWithShape="1">
                <a:blip r:embed="rId4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899592" y="4939945"/>
                <a:ext cx="753924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sz="3200" i="1">
                              <a:latin typeface="Cambria Math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hu-H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hu-H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39945"/>
                <a:ext cx="7539243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2810399" y="3243912"/>
                <a:ext cx="5708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/>
                      </a:rPr>
                      <m:t>𝐿𝐶</m:t>
                    </m:r>
                    <m:sSup>
                      <m:sSupPr>
                        <m:ctrlPr>
                          <a:rPr lang="hu-H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hu-H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hu-H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hu-HU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hu-HU" sz="2800" b="0" i="1" smtClean="0">
                        <a:latin typeface="Cambria Math"/>
                      </a:rPr>
                      <m:t>+</m:t>
                    </m:r>
                    <m:r>
                      <a:rPr lang="hu-HU" sz="2800" b="0" i="1" smtClean="0">
                        <a:latin typeface="Cambria Math"/>
                      </a:rPr>
                      <m:t>𝑅𝐶𝑠</m:t>
                    </m:r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hu-HU" sz="28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hu-HU" sz="28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hu-HU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99" y="3243912"/>
                <a:ext cx="570887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RLC kör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983413" y="6524625"/>
            <a:ext cx="2160587" cy="252413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9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755575" y="1484784"/>
                <a:ext cx="753924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sz="3200" i="1">
                              <a:latin typeface="Cambria Math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hu-H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hu-HU" sz="32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hu-H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hu-HU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3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u-HU" sz="3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1484784"/>
                <a:ext cx="7539243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55408" r="22510" b="9227"/>
          <a:stretch/>
        </p:blipFill>
        <p:spPr bwMode="auto">
          <a:xfrm>
            <a:off x="836683" y="2780928"/>
            <a:ext cx="7503332" cy="350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11095</TotalTime>
  <Words>382</Words>
  <Application>Microsoft Office PowerPoint</Application>
  <PresentationFormat>Diavetítés a képernyőre (4:3 oldalarány)</PresentationFormat>
  <Paragraphs>65</Paragraphs>
  <Slides>20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Office Theme</vt:lpstr>
      <vt:lpstr>Visio.Drawing.11</vt:lpstr>
      <vt:lpstr>PowerPoint bemutató</vt:lpstr>
      <vt:lpstr>PowerPoint bemutató</vt:lpstr>
      <vt:lpstr>PowerPoint bemutató</vt:lpstr>
      <vt:lpstr>Valós idejű mérések és szabályozások</vt:lpstr>
      <vt:lpstr>Simulation Toolkit</vt:lpstr>
      <vt:lpstr>Laplace-transzformáció</vt:lpstr>
      <vt:lpstr>Szimuláció</vt:lpstr>
      <vt:lpstr>Példa: RLC kör</vt:lpstr>
      <vt:lpstr>Példa: RLC kör</vt:lpstr>
      <vt:lpstr>Simulation - Paletták</vt:lpstr>
      <vt:lpstr>Példa: Bouncing Ball</vt:lpstr>
      <vt:lpstr>Integrátor</vt:lpstr>
      <vt:lpstr>Integrátor konfigurálása</vt:lpstr>
      <vt:lpstr>Bouncing Ball 3D</vt:lpstr>
      <vt:lpstr>Simulation toolkit használata cRIO-n</vt:lpstr>
      <vt:lpstr>Példa</vt:lpstr>
      <vt:lpstr>Feladatok</vt:lpstr>
      <vt:lpstr>1. Hőmérsékleti rendszer modellje</vt:lpstr>
      <vt:lpstr>2. Rugóra függesztett test</vt:lpstr>
      <vt:lpstr>Felkészülés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345</cp:revision>
  <cp:lastPrinted>2013-07-25T07:06:35Z</cp:lastPrinted>
  <dcterms:created xsi:type="dcterms:W3CDTF">2013-04-28T13:13:23Z</dcterms:created>
  <dcterms:modified xsi:type="dcterms:W3CDTF">2014-01-18T08:33:06Z</dcterms:modified>
</cp:coreProperties>
</file>