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0" r:id="rId4"/>
    <p:sldId id="281" r:id="rId5"/>
    <p:sldId id="273" r:id="rId6"/>
    <p:sldId id="282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A7AC-268A-4D2C-B2A7-86E139313699}" type="datetimeFigureOut">
              <a:rPr lang="hu-HU" smtClean="0"/>
              <a:t>2015.04.22.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6F2A-1E6F-422B-8751-E324416F1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9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35696" y="3429000"/>
            <a:ext cx="6624736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cxnSp>
        <p:nvCxnSpPr>
          <p:cNvPr id="2050" name="AutoShape 2"/>
          <p:cNvCxnSpPr>
            <a:cxnSpLocks noChangeShapeType="1"/>
          </p:cNvCxnSpPr>
          <p:nvPr userDrawn="1"/>
        </p:nvCxnSpPr>
        <p:spPr bwMode="auto">
          <a:xfrm>
            <a:off x="683568" y="3337907"/>
            <a:ext cx="777686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2" descr="P:\Robi\- Beta\- Science\- Grants\Magyary\Media\nemzeti_kivalosag_program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8531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9"/>
          <p:cNvGrpSpPr>
            <a:grpSpLocks/>
          </p:cNvGrpSpPr>
          <p:nvPr userDrawn="1"/>
        </p:nvGrpSpPr>
        <p:grpSpPr bwMode="auto">
          <a:xfrm>
            <a:off x="7092280" y="116632"/>
            <a:ext cx="1912937" cy="592138"/>
            <a:chOff x="4191" y="456"/>
            <a:chExt cx="1205" cy="373"/>
          </a:xfrm>
        </p:grpSpPr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" y="146295"/>
            <a:ext cx="7762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6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</p:spPr>
        <p:txBody>
          <a:bodyPr anchor="b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536504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3074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836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80465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857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 userDrawn="1"/>
        </p:nvCxnSpPr>
        <p:spPr bwMode="auto">
          <a:xfrm>
            <a:off x="755576" y="4365104"/>
            <a:ext cx="838842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132464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8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99276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05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cxnSp>
        <p:nvCxnSpPr>
          <p:cNvPr id="6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74461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05409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/>
          <a:lstStyle/>
          <a:p>
            <a:fld id="{436438D4-C4C4-49E1-9036-D90727AD61B9}" type="datetime1">
              <a:rPr lang="hu-HU" smtClean="0"/>
              <a:t>2015.04.22.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1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52928" cy="444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6949504" y="5907563"/>
            <a:ext cx="2159000" cy="896937"/>
            <a:chOff x="4140" y="3645"/>
            <a:chExt cx="1360" cy="56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2411760" y="6165304"/>
            <a:ext cx="3600400" cy="6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Zajok és véletlen jelenségek interdiszciplináris területeken való alkalmazásának kutatása és oktatása. </a:t>
            </a:r>
            <a:b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</a:b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TÁMOP-4.2.4.A/2-11/1-2012-0001</a:t>
            </a:r>
            <a:endParaRPr lang="hu-HU" altLang="hu-HU" sz="1200" i="1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ise.inf.u-szeged.hu/Research/cefaic/c-kit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Műszerelektronika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Műveleti erősítők sávszélessége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</a:t>
            </a:r>
            <a:r>
              <a:rPr lang="hu-HU" dirty="0" err="1" smtClean="0"/>
              <a:t>cKit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www.noise.inf.u-szeged.hu/Research/cefaic/c-kit.php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dirty="0" smtClean="0"/>
              <a:t>44  vezeték (apa-apa, apa-anya, anya-anya)</a:t>
            </a:r>
          </a:p>
          <a:p>
            <a:r>
              <a:rPr lang="hu-HU" dirty="0" smtClean="0"/>
              <a:t>OPAM </a:t>
            </a:r>
            <a:r>
              <a:rPr lang="hu-HU" dirty="0" err="1" smtClean="0"/>
              <a:t>Board</a:t>
            </a:r>
            <a:endParaRPr lang="hu-HU" dirty="0" smtClean="0"/>
          </a:p>
          <a:p>
            <a:pPr lvl="1"/>
            <a:r>
              <a:rPr lang="hu-HU" dirty="0" smtClean="0"/>
              <a:t>TL071</a:t>
            </a:r>
          </a:p>
          <a:p>
            <a:pPr lvl="1"/>
            <a:r>
              <a:rPr lang="hu-HU" dirty="0" smtClean="0"/>
              <a:t>MC33201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340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Eszközök, műszerek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Munkaterület</a:t>
            </a:r>
          </a:p>
          <a:p>
            <a:r>
              <a:rPr lang="hu-HU" dirty="0" smtClean="0"/>
              <a:t>MA-DAQ</a:t>
            </a:r>
          </a:p>
          <a:p>
            <a:r>
              <a:rPr lang="hu-HU" dirty="0" smtClean="0"/>
              <a:t>Multiméter</a:t>
            </a:r>
          </a:p>
          <a:p>
            <a:r>
              <a:rPr lang="hu-HU" dirty="0" err="1" smtClean="0"/>
              <a:t>PicoScope</a:t>
            </a:r>
            <a:r>
              <a:rPr lang="hu-HU" dirty="0" smtClean="0"/>
              <a:t> 2206 A</a:t>
            </a:r>
          </a:p>
          <a:p>
            <a:r>
              <a:rPr lang="hu-HU" dirty="0" err="1" smtClean="0"/>
              <a:t>BNC-tüskesor</a:t>
            </a:r>
            <a:r>
              <a:rPr lang="hu-HU" dirty="0" smtClean="0"/>
              <a:t> aljzat kábel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81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- Alkatrészek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2x 1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1,5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2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2,4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6,8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10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12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24 k</a:t>
            </a:r>
            <a:r>
              <a:rPr lang="el-GR" dirty="0" smtClean="0"/>
              <a:t>Ω</a:t>
            </a:r>
            <a:endParaRPr lang="hu-HU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10x </a:t>
            </a:r>
            <a:r>
              <a:rPr lang="hu-HU" dirty="0" err="1"/>
              <a:t>jumper</a:t>
            </a:r>
            <a:endParaRPr lang="hu-HU" dirty="0"/>
          </a:p>
          <a:p>
            <a:r>
              <a:rPr lang="hu-HU" dirty="0"/>
              <a:t>10 x színes </a:t>
            </a:r>
            <a:r>
              <a:rPr lang="hu-HU" dirty="0" err="1" smtClean="0"/>
              <a:t>jumper</a:t>
            </a:r>
            <a:endParaRPr lang="hu-HU" dirty="0" smtClean="0"/>
          </a:p>
          <a:p>
            <a:pPr lvl="0"/>
            <a:r>
              <a:rPr lang="hu-HU" dirty="0"/>
              <a:t>2x 1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2x </a:t>
            </a:r>
            <a:r>
              <a:rPr lang="hu-HU" dirty="0" smtClean="0"/>
              <a:t>3,</a:t>
            </a:r>
            <a:r>
              <a:rPr lang="hu-HU" dirty="0" err="1" smtClean="0"/>
              <a:t>3</a:t>
            </a:r>
            <a:r>
              <a:rPr lang="hu-HU" dirty="0" smtClean="0"/>
              <a:t>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4,7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33 </a:t>
            </a:r>
            <a:r>
              <a:rPr lang="hu-HU" dirty="0" err="1"/>
              <a:t>nF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0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…pármunka…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 feladat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Hasonlítsa össze a két panelen lévő erősítők legfontosabb paramétereit!</a:t>
            </a:r>
          </a:p>
          <a:p>
            <a:r>
              <a:rPr lang="hu-HU" dirty="0" smtClean="0"/>
              <a:t>Az eredményeket foglalja jól átlátható táblázatba!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30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TL 071 esetén milyen sávszélességet lehet elérni egyszeres erősítés esetén?</a:t>
            </a:r>
          </a:p>
          <a:p>
            <a:r>
              <a:rPr lang="hu-HU" dirty="0" smtClean="0"/>
              <a:t>Legfeljebb mekkora amplitúdójú 1 </a:t>
            </a:r>
            <a:r>
              <a:rPr lang="hu-HU" dirty="0" err="1" smtClean="0"/>
              <a:t>MH-zes</a:t>
            </a:r>
            <a:r>
              <a:rPr lang="hu-HU" dirty="0" smtClean="0"/>
              <a:t> </a:t>
            </a:r>
            <a:r>
              <a:rPr lang="hu-HU" dirty="0" err="1" smtClean="0"/>
              <a:t>szinuszjelet</a:t>
            </a:r>
            <a:r>
              <a:rPr lang="hu-HU" dirty="0" smtClean="0"/>
              <a:t> tud torzítás nélkül megjelenni a kimeneten?</a:t>
            </a:r>
            <a:br>
              <a:rPr lang="hu-HU" dirty="0" smtClean="0"/>
            </a:br>
            <a:r>
              <a:rPr lang="hu-HU" dirty="0" smtClean="0"/>
              <a:t>Mik korlátozzák az elérhető amplitúdót?</a:t>
            </a:r>
          </a:p>
          <a:p>
            <a:r>
              <a:rPr lang="hu-HU" dirty="0"/>
              <a:t>A megoldásokat ellenőrizze szimulátorral és valódi méréssel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553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Készítsen 10x erősítőt a TL071-et felhasználva! Legyen a tápfeszültség ±12 V!</a:t>
            </a:r>
          </a:p>
          <a:p>
            <a:r>
              <a:rPr lang="hu-HU" dirty="0"/>
              <a:t>Legfeljebb mekkora frekvenciáig használhatjuk az erősítőt:</a:t>
            </a:r>
          </a:p>
          <a:p>
            <a:pPr lvl="1"/>
            <a:r>
              <a:rPr lang="hu-HU" dirty="0"/>
              <a:t>0,1 </a:t>
            </a:r>
            <a:r>
              <a:rPr lang="hu-HU" dirty="0" err="1"/>
              <a:t>V-os</a:t>
            </a:r>
            <a:r>
              <a:rPr lang="hu-HU" dirty="0"/>
              <a:t> bemenőjel esetén?</a:t>
            </a:r>
          </a:p>
          <a:p>
            <a:pPr lvl="1"/>
            <a:r>
              <a:rPr lang="hu-HU" dirty="0" smtClean="0"/>
              <a:t>0,8 </a:t>
            </a:r>
            <a:r>
              <a:rPr lang="hu-HU" dirty="0" err="1"/>
              <a:t>V-os</a:t>
            </a:r>
            <a:r>
              <a:rPr lang="hu-HU" dirty="0"/>
              <a:t> bemenőjel esetén?</a:t>
            </a:r>
          </a:p>
          <a:p>
            <a:r>
              <a:rPr lang="hu-HU" dirty="0"/>
              <a:t>A megoldásokat ellenőrizze szimulátorral és valódi méréssel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244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Vizsgálja meg a kimenetet, ha a bemenetre egy 1 MHz-es négyszögjel van 1x és 10x erősítés esetén!</a:t>
            </a:r>
          </a:p>
          <a:p>
            <a:r>
              <a:rPr lang="hu-HU" dirty="0" smtClean="0"/>
              <a:t>Magyarázza meg a látottakat!</a:t>
            </a:r>
          </a:p>
          <a:p>
            <a:r>
              <a:rPr lang="hu-HU" dirty="0" smtClean="0"/>
              <a:t>Az erősítő legyen TL071, a tápfeszültség pedig </a:t>
            </a:r>
            <a:r>
              <a:rPr lang="hu-HU" dirty="0"/>
              <a:t>±12 </a:t>
            </a:r>
            <a:r>
              <a:rPr lang="hu-HU" dirty="0" smtClean="0"/>
              <a:t>V!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808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221</Words>
  <Application>Microsoft Office PowerPoint</Application>
  <PresentationFormat>Diavetítés a képernyőre (4:3 oldalarány)</PresentationFormat>
  <Paragraphs>51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Droid Sans Fallback</vt:lpstr>
      <vt:lpstr>Georgia</vt:lpstr>
      <vt:lpstr>Office-téma</vt:lpstr>
      <vt:lpstr>Műszerelektronika</vt:lpstr>
      <vt:lpstr>Leltár – cKit</vt:lpstr>
      <vt:lpstr>Leltár – Eszközök, műszerek</vt:lpstr>
      <vt:lpstr>Leltár - Alkatrészek</vt:lpstr>
      <vt:lpstr>Feladatok megoldása</vt:lpstr>
      <vt:lpstr>1. feladat</vt:lpstr>
      <vt:lpstr>2. feladat</vt:lpstr>
      <vt:lpstr>3. feladat</vt:lpstr>
      <vt:lpstr>4. feladat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Vadai Gergely</dc:creator>
  <cp:lastModifiedBy>Mingesz Róbert</cp:lastModifiedBy>
  <cp:revision>42</cp:revision>
  <dcterms:created xsi:type="dcterms:W3CDTF">2014-03-07T10:15:57Z</dcterms:created>
  <dcterms:modified xsi:type="dcterms:W3CDTF">2015-04-22T08:43:39Z</dcterms:modified>
</cp:coreProperties>
</file>