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9" r:id="rId3"/>
    <p:sldId id="280" r:id="rId4"/>
    <p:sldId id="281" r:id="rId5"/>
    <p:sldId id="269" r:id="rId6"/>
    <p:sldId id="282" r:id="rId7"/>
    <p:sldId id="283" r:id="rId8"/>
    <p:sldId id="284" r:id="rId9"/>
    <p:sldId id="273" r:id="rId10"/>
    <p:sldId id="285" r:id="rId11"/>
    <p:sldId id="28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5A7AC-268A-4D2C-B2A7-86E13931369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86F2A-1E6F-422B-8751-E324416F1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94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35696" y="3429000"/>
            <a:ext cx="6624736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 b="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cxnSp>
        <p:nvCxnSpPr>
          <p:cNvPr id="2050" name="AutoShape 2"/>
          <p:cNvCxnSpPr>
            <a:cxnSpLocks noChangeShapeType="1"/>
          </p:cNvCxnSpPr>
          <p:nvPr userDrawn="1"/>
        </p:nvCxnSpPr>
        <p:spPr bwMode="auto">
          <a:xfrm>
            <a:off x="683568" y="3337907"/>
            <a:ext cx="7776864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2" descr="P:\Robi\- Beta\- Science\- Grants\Magyary\Media\nemzeti_kivalosag_program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8531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9"/>
          <p:cNvGrpSpPr>
            <a:grpSpLocks/>
          </p:cNvGrpSpPr>
          <p:nvPr userDrawn="1"/>
        </p:nvGrpSpPr>
        <p:grpSpPr bwMode="auto">
          <a:xfrm>
            <a:off x="7092280" y="116632"/>
            <a:ext cx="1912937" cy="592138"/>
            <a:chOff x="4191" y="456"/>
            <a:chExt cx="1205" cy="373"/>
          </a:xfrm>
        </p:grpSpPr>
        <p:pic>
          <p:nvPicPr>
            <p:cNvPr id="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4" y="146295"/>
            <a:ext cx="7762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96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1152128"/>
          </a:xfrm>
        </p:spPr>
        <p:txBody>
          <a:bodyPr anchor="b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536504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3074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298363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4365104"/>
            <a:ext cx="7780465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5576" y="2857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7" name="AutoShape 2"/>
          <p:cNvCxnSpPr>
            <a:cxnSpLocks noChangeShapeType="1"/>
          </p:cNvCxnSpPr>
          <p:nvPr userDrawn="1"/>
        </p:nvCxnSpPr>
        <p:spPr bwMode="auto">
          <a:xfrm>
            <a:off x="755576" y="4365104"/>
            <a:ext cx="8388424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132464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8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99276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10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2905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cxnSp>
        <p:nvCxnSpPr>
          <p:cNvPr id="6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374461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305409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133600" cy="252000"/>
          </a:xfrm>
          <a:prstGeom prst="rect">
            <a:avLst/>
          </a:prstGeom>
        </p:spPr>
        <p:txBody>
          <a:bodyPr/>
          <a:lstStyle/>
          <a:p>
            <a:fld id="{436438D4-C4C4-49E1-9036-D90727AD61B9}" type="datetime1">
              <a:rPr lang="hu-HU" smtClean="0"/>
              <a:t>2015.04.13.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771800" y="6525344"/>
            <a:ext cx="3600400" cy="252000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01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352928" cy="444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6949504" y="5907563"/>
            <a:ext cx="2159000" cy="896937"/>
            <a:chOff x="4140" y="3645"/>
            <a:chExt cx="1360" cy="565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" y="3645"/>
              <a:ext cx="1360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4140" y="3645"/>
              <a:ext cx="1360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  <p:sp>
        <p:nvSpPr>
          <p:cNvPr id="15" name="Text Box 7"/>
          <p:cNvSpPr txBox="1">
            <a:spLocks noChangeArrowheads="1"/>
          </p:cNvSpPr>
          <p:nvPr userDrawn="1"/>
        </p:nvSpPr>
        <p:spPr bwMode="auto">
          <a:xfrm>
            <a:off x="2411760" y="6165304"/>
            <a:ext cx="3600400" cy="6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  <a:t>Zajok és véletlen jelenségek interdiszciplináris területeken való alkalmazásának kutatása és oktatása. </a:t>
            </a:r>
            <a:b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</a:br>
            <a: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  <a:t>TÁMOP-4.2.4.A/2-11/1-2012-0001</a:t>
            </a:r>
            <a:endParaRPr lang="hu-HU" altLang="hu-HU" sz="1200" i="1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33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i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ise.inf.u-szeged.hu/Research/cefaic/c-kit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lit/ml/sloa088/sloa088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Műszerelektronika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Másodfokú aktív </a:t>
            </a:r>
            <a:r>
              <a:rPr lang="hu-HU" dirty="0" smtClean="0"/>
              <a:t>szűrők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294967295"/>
          </p:nvPr>
        </p:nvSpPr>
        <p:spPr>
          <a:xfrm>
            <a:off x="6983413" y="6524625"/>
            <a:ext cx="2160587" cy="252413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8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1. feladat – </a:t>
            </a:r>
            <a:r>
              <a:rPr lang="hu-HU" dirty="0" err="1" smtClean="0"/>
              <a:t>Aluláteresztő</a:t>
            </a:r>
            <a:r>
              <a:rPr lang="hu-HU" dirty="0" smtClean="0"/>
              <a:t> szűrők</a:t>
            </a:r>
            <a:endParaRPr lang="hu-HU" i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Tervezzen másodfokú </a:t>
            </a:r>
            <a:r>
              <a:rPr lang="hu-HU" dirty="0" err="1"/>
              <a:t>Csebisev</a:t>
            </a:r>
            <a:r>
              <a:rPr lang="hu-HU" dirty="0"/>
              <a:t> típusú, </a:t>
            </a:r>
            <a:r>
              <a:rPr lang="hu-HU" dirty="0" err="1"/>
              <a:t>Sallen-Key</a:t>
            </a:r>
            <a:r>
              <a:rPr lang="hu-HU" dirty="0"/>
              <a:t> architektúrájú 10 kHz-es </a:t>
            </a:r>
            <a:r>
              <a:rPr lang="hu-HU" dirty="0" err="1"/>
              <a:t>aluláteresztő</a:t>
            </a:r>
            <a:r>
              <a:rPr lang="hu-HU" dirty="0"/>
              <a:t> szűrőt!</a:t>
            </a:r>
          </a:p>
          <a:p>
            <a:r>
              <a:rPr lang="hu-HU" dirty="0" smtClean="0"/>
              <a:t>Vizsgálja meg a szűrő négyszögjelre adott válaszát!</a:t>
            </a:r>
          </a:p>
          <a:p>
            <a:r>
              <a:rPr lang="hu-HU" dirty="0" smtClean="0"/>
              <a:t>Vizsgálja </a:t>
            </a:r>
            <a:r>
              <a:rPr lang="hu-HU" dirty="0"/>
              <a:t>meg a szűrő átviteli </a:t>
            </a:r>
            <a:r>
              <a:rPr lang="hu-HU" dirty="0" smtClean="0"/>
              <a:t>függvényét szimulátorban</a:t>
            </a:r>
            <a:r>
              <a:rPr lang="hu-HU" dirty="0" smtClean="0"/>
              <a:t>!</a:t>
            </a:r>
          </a:p>
          <a:p>
            <a:r>
              <a:rPr lang="hu-HU" dirty="0" smtClean="0"/>
              <a:t>Hasonlítsa össze az eredményeket egy elsőfokú 10 kHz-es szűrő viselkedésével!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19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1. feladat </a:t>
            </a:r>
            <a:r>
              <a:rPr lang="hu-HU" smtClean="0"/>
              <a:t>– </a:t>
            </a:r>
            <a:r>
              <a:rPr lang="hu-HU" smtClean="0"/>
              <a:t>folytatás</a:t>
            </a:r>
            <a:endParaRPr lang="hu-HU" i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Állítsa össze a szűrőt és hasonlítsa össze a viselkedését az elméleti eredményekkel!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2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– </a:t>
            </a:r>
            <a:r>
              <a:rPr lang="hu-HU" dirty="0" err="1" smtClean="0"/>
              <a:t>cKit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www.noise.inf.u-szeged.hu/Research/cefaic/c-kit.php</a:t>
            </a:r>
            <a:r>
              <a:rPr lang="hu-HU" sz="2000" dirty="0" smtClean="0"/>
              <a:t> </a:t>
            </a:r>
            <a:endParaRPr lang="hu-HU" sz="2000" dirty="0"/>
          </a:p>
          <a:p>
            <a:r>
              <a:rPr lang="hu-HU" dirty="0" smtClean="0"/>
              <a:t>44  vezeték (apa-apa, apa-anya, anya-anya)</a:t>
            </a:r>
          </a:p>
          <a:p>
            <a:r>
              <a:rPr lang="hu-HU" dirty="0" smtClean="0"/>
              <a:t>OPAM </a:t>
            </a:r>
            <a:r>
              <a:rPr lang="hu-HU" dirty="0" err="1" smtClean="0"/>
              <a:t>Board</a:t>
            </a:r>
            <a:endParaRPr lang="hu-HU" dirty="0" smtClean="0"/>
          </a:p>
          <a:p>
            <a:pPr lvl="1"/>
            <a:r>
              <a:rPr lang="hu-HU" dirty="0" smtClean="0"/>
              <a:t>TL071</a:t>
            </a:r>
          </a:p>
          <a:p>
            <a:pPr lvl="1"/>
            <a:r>
              <a:rPr lang="hu-HU" dirty="0" smtClean="0"/>
              <a:t>MC33201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340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– Eszközök, műszerek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Munkaterület</a:t>
            </a:r>
          </a:p>
          <a:p>
            <a:r>
              <a:rPr lang="hu-HU" dirty="0" smtClean="0"/>
              <a:t>MA-DAQ</a:t>
            </a:r>
          </a:p>
          <a:p>
            <a:r>
              <a:rPr lang="hu-HU" dirty="0" smtClean="0"/>
              <a:t>Multiméter</a:t>
            </a:r>
          </a:p>
          <a:p>
            <a:r>
              <a:rPr lang="hu-HU" dirty="0" err="1" smtClean="0"/>
              <a:t>PicoScope</a:t>
            </a:r>
            <a:r>
              <a:rPr lang="hu-HU" dirty="0" smtClean="0"/>
              <a:t> 2206 A</a:t>
            </a:r>
          </a:p>
          <a:p>
            <a:r>
              <a:rPr lang="hu-HU" dirty="0" err="1" smtClean="0"/>
              <a:t>BNC-tüskesor</a:t>
            </a:r>
            <a:r>
              <a:rPr lang="hu-HU" dirty="0" smtClean="0"/>
              <a:t> aljzat kábel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681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- Alkatrészek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2x 1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1,5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2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2,4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6,8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10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12 k</a:t>
            </a:r>
            <a:r>
              <a:rPr lang="el-GR" dirty="0" smtClean="0"/>
              <a:t>Ω</a:t>
            </a:r>
            <a:endParaRPr lang="hu-HU" dirty="0" smtClean="0"/>
          </a:p>
          <a:p>
            <a:r>
              <a:rPr lang="hu-HU" dirty="0" smtClean="0"/>
              <a:t>24 k</a:t>
            </a:r>
            <a:r>
              <a:rPr lang="el-GR" dirty="0" smtClean="0"/>
              <a:t>Ω</a:t>
            </a:r>
            <a:endParaRPr lang="hu-HU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10x </a:t>
            </a:r>
            <a:r>
              <a:rPr lang="hu-HU" dirty="0" err="1"/>
              <a:t>jumper</a:t>
            </a:r>
            <a:endParaRPr lang="hu-HU" dirty="0"/>
          </a:p>
          <a:p>
            <a:r>
              <a:rPr lang="hu-HU" dirty="0"/>
              <a:t>10 x színes </a:t>
            </a:r>
            <a:r>
              <a:rPr lang="hu-HU" dirty="0" err="1" smtClean="0"/>
              <a:t>jumper</a:t>
            </a:r>
            <a:endParaRPr lang="hu-HU" dirty="0" smtClean="0"/>
          </a:p>
          <a:p>
            <a:pPr lvl="0"/>
            <a:r>
              <a:rPr lang="hu-HU" dirty="0"/>
              <a:t>2x 1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2x </a:t>
            </a:r>
            <a:r>
              <a:rPr lang="hu-HU" dirty="0" smtClean="0"/>
              <a:t>3,</a:t>
            </a:r>
            <a:r>
              <a:rPr lang="hu-HU" dirty="0" err="1" smtClean="0"/>
              <a:t>3</a:t>
            </a:r>
            <a:r>
              <a:rPr lang="hu-HU" dirty="0" smtClean="0"/>
              <a:t>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4,7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33 </a:t>
            </a:r>
            <a:r>
              <a:rPr lang="hu-HU" dirty="0" err="1"/>
              <a:t>nF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05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Átviteli függvény mérése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1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Automatikus mérés: </a:t>
            </a:r>
            <a:r>
              <a:rPr lang="hu-HU" dirty="0" err="1"/>
              <a:t>PicoScope-TransferFunction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085" y="1484313"/>
            <a:ext cx="6742755" cy="4537075"/>
          </a:xfrm>
        </p:spPr>
      </p:pic>
    </p:spTree>
    <p:extLst>
      <p:ext uri="{BB962C8B-B14F-4D97-AF65-F5344CB8AC3E}">
        <p14:creationId xmlns:p14="http://schemas.microsoft.com/office/powerpoint/2010/main" val="200856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Sallen-Key</a:t>
            </a:r>
            <a:r>
              <a:rPr lang="hu-HU" dirty="0" smtClean="0"/>
              <a:t> szűrők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>
          <a:xfrm>
            <a:off x="6983413" y="6524625"/>
            <a:ext cx="2160587" cy="252413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44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Sallen-Key szűrő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983413" y="6524625"/>
            <a:ext cx="2160587" cy="252413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8</a:t>
            </a:fld>
            <a:endParaRPr lang="hu-HU"/>
          </a:p>
        </p:txBody>
      </p:sp>
      <p:pic>
        <p:nvPicPr>
          <p:cNvPr id="1026" name="Picture 2" descr="C:\Users\Mingesz\Desktop\400px-Sallen-Key_Lowpass_Genera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200149"/>
            <a:ext cx="8397626" cy="419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6"/>
          <p:cNvSpPr/>
          <p:nvPr/>
        </p:nvSpPr>
        <p:spPr>
          <a:xfrm>
            <a:off x="251520" y="5589240"/>
            <a:ext cx="6041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smtClean="0">
                <a:hlinkClick r:id="rId3"/>
              </a:rPr>
              <a:t>http</a:t>
            </a:r>
            <a:r>
              <a:rPr lang="hu-HU" sz="2400" dirty="0">
                <a:hlinkClick r:id="rId3"/>
              </a:rPr>
              <a:t>://</a:t>
            </a:r>
            <a:r>
              <a:rPr lang="hu-HU" sz="2400" dirty="0" smtClean="0">
                <a:hlinkClick r:id="rId3"/>
              </a:rPr>
              <a:t>www.ti.com/lit/ml/sloa088/sloa088.pdf</a:t>
            </a:r>
            <a:r>
              <a:rPr lang="hu-HU" sz="2400" dirty="0" smtClean="0"/>
              <a:t>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500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 megoldása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…pármunka…</a:t>
            </a: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1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173</Words>
  <Application>Microsoft Office PowerPoint</Application>
  <PresentationFormat>Diavetítés a képernyőre (4:3 oldalarány)</PresentationFormat>
  <Paragraphs>50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Droid Sans Fallback</vt:lpstr>
      <vt:lpstr>Georgia</vt:lpstr>
      <vt:lpstr>Office-téma</vt:lpstr>
      <vt:lpstr>Műszerelektronika</vt:lpstr>
      <vt:lpstr>Leltár – cKit</vt:lpstr>
      <vt:lpstr>Leltár – Eszközök, műszerek</vt:lpstr>
      <vt:lpstr>Leltár - Alkatrészek</vt:lpstr>
      <vt:lpstr>Átviteli függvény mérése</vt:lpstr>
      <vt:lpstr>Automatikus mérés: PicoScope-TransferFunction</vt:lpstr>
      <vt:lpstr>Sallen-Key szűrők</vt:lpstr>
      <vt:lpstr>Sallen-Key szűrő</vt:lpstr>
      <vt:lpstr>Feladatok megoldása</vt:lpstr>
      <vt:lpstr>1. feladat – Aluláteresztő szűrők</vt:lpstr>
      <vt:lpstr>1. feladat – folytatás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Vadai Gergely</dc:creator>
  <cp:lastModifiedBy>Mingesz Róbert</cp:lastModifiedBy>
  <cp:revision>38</cp:revision>
  <dcterms:created xsi:type="dcterms:W3CDTF">2014-03-07T10:15:57Z</dcterms:created>
  <dcterms:modified xsi:type="dcterms:W3CDTF">2015-04-13T08:33:27Z</dcterms:modified>
</cp:coreProperties>
</file>