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3" r:id="rId3"/>
    <p:sldId id="285" r:id="rId4"/>
    <p:sldId id="286" r:id="rId5"/>
    <p:sldId id="287" r:id="rId6"/>
    <p:sldId id="284" r:id="rId7"/>
    <p:sldId id="279" r:id="rId8"/>
    <p:sldId id="280" r:id="rId9"/>
    <p:sldId id="281" r:id="rId10"/>
    <p:sldId id="258" r:id="rId11"/>
    <p:sldId id="259" r:id="rId12"/>
    <p:sldId id="260" r:id="rId13"/>
    <p:sldId id="261" r:id="rId14"/>
    <p:sldId id="269" r:id="rId15"/>
    <p:sldId id="28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31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5A7AC-268A-4D2C-B2A7-86E139313699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86F2A-1E6F-422B-8751-E324416F1C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1948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21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7309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35696" y="3429000"/>
            <a:ext cx="6624736" cy="1752600"/>
          </a:xfrm>
        </p:spPr>
        <p:txBody>
          <a:bodyPr>
            <a:normAutofit/>
          </a:bodyPr>
          <a:lstStyle>
            <a:lvl1pPr marL="0" indent="0" algn="l">
              <a:buNone/>
              <a:defRPr sz="3600" b="0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cxnSp>
        <p:nvCxnSpPr>
          <p:cNvPr id="2050" name="AutoShape 2"/>
          <p:cNvCxnSpPr>
            <a:cxnSpLocks noChangeShapeType="1"/>
          </p:cNvCxnSpPr>
          <p:nvPr userDrawn="1"/>
        </p:nvCxnSpPr>
        <p:spPr bwMode="auto">
          <a:xfrm>
            <a:off x="683568" y="3337907"/>
            <a:ext cx="7776864" cy="0"/>
          </a:xfrm>
          <a:prstGeom prst="straightConnector1">
            <a:avLst/>
          </a:prstGeom>
          <a:noFill/>
          <a:ln w="158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6" name="Picture 2" descr="P:\Robi\- Beta\- Science\- Grants\Magyary\Media\nemzeti_kivalosag_program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8531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9"/>
          <p:cNvGrpSpPr>
            <a:grpSpLocks/>
          </p:cNvGrpSpPr>
          <p:nvPr userDrawn="1"/>
        </p:nvGrpSpPr>
        <p:grpSpPr bwMode="auto">
          <a:xfrm>
            <a:off x="7092280" y="116632"/>
            <a:ext cx="1912937" cy="592138"/>
            <a:chOff x="4191" y="456"/>
            <a:chExt cx="1205" cy="373"/>
          </a:xfrm>
        </p:grpSpPr>
        <p:pic>
          <p:nvPicPr>
            <p:cNvPr id="9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altLang="hu-HU"/>
            </a:p>
          </p:txBody>
        </p:sp>
      </p:grpSp>
      <p:pic>
        <p:nvPicPr>
          <p:cNvPr id="11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24" y="146295"/>
            <a:ext cx="776287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3969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352928" cy="1152128"/>
          </a:xfrm>
        </p:spPr>
        <p:txBody>
          <a:bodyPr anchor="b"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484784"/>
            <a:ext cx="8352928" cy="4536504"/>
          </a:xfrm>
        </p:spPr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cxnSp>
        <p:nvCxnSpPr>
          <p:cNvPr id="3074" name="AutoShape 2"/>
          <p:cNvCxnSpPr>
            <a:cxnSpLocks noChangeShapeType="1"/>
          </p:cNvCxnSpPr>
          <p:nvPr userDrawn="1"/>
        </p:nvCxnSpPr>
        <p:spPr bwMode="auto">
          <a:xfrm>
            <a:off x="539552" y="1268760"/>
            <a:ext cx="8604448" cy="0"/>
          </a:xfrm>
          <a:prstGeom prst="straightConnector1">
            <a:avLst/>
          </a:prstGeom>
          <a:noFill/>
          <a:ln w="158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" name="Group 9"/>
          <p:cNvGrpSpPr>
            <a:grpSpLocks/>
          </p:cNvGrpSpPr>
          <p:nvPr userDrawn="1"/>
        </p:nvGrpSpPr>
        <p:grpSpPr bwMode="auto">
          <a:xfrm>
            <a:off x="107504" y="6188833"/>
            <a:ext cx="1912937" cy="592138"/>
            <a:chOff x="4191" y="456"/>
            <a:chExt cx="1205" cy="373"/>
          </a:xfrm>
        </p:grpSpPr>
        <p:pic>
          <p:nvPicPr>
            <p:cNvPr id="8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altLang="hu-HU"/>
            </a:p>
          </p:txBody>
        </p:sp>
      </p:grpSp>
    </p:spTree>
    <p:extLst>
      <p:ext uri="{BB962C8B-B14F-4D97-AF65-F5344CB8AC3E}">
        <p14:creationId xmlns:p14="http://schemas.microsoft.com/office/powerpoint/2010/main" val="2983639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4365104"/>
            <a:ext cx="7780465" cy="1362075"/>
          </a:xfrm>
        </p:spPr>
        <p:txBody>
          <a:bodyPr anchor="t"/>
          <a:lstStyle>
            <a:lvl1pPr algn="l">
              <a:defRPr sz="4000" b="0" cap="none" baseline="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55576" y="285719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7" name="AutoShape 2"/>
          <p:cNvCxnSpPr>
            <a:cxnSpLocks noChangeShapeType="1"/>
          </p:cNvCxnSpPr>
          <p:nvPr userDrawn="1"/>
        </p:nvCxnSpPr>
        <p:spPr bwMode="auto">
          <a:xfrm>
            <a:off x="755576" y="4365104"/>
            <a:ext cx="8388424" cy="0"/>
          </a:xfrm>
          <a:prstGeom prst="straightConnector1">
            <a:avLst/>
          </a:prstGeom>
          <a:noFill/>
          <a:ln w="158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" name="Group 9"/>
          <p:cNvGrpSpPr>
            <a:grpSpLocks/>
          </p:cNvGrpSpPr>
          <p:nvPr userDrawn="1"/>
        </p:nvGrpSpPr>
        <p:grpSpPr bwMode="auto">
          <a:xfrm>
            <a:off x="107504" y="6188833"/>
            <a:ext cx="1912937" cy="592138"/>
            <a:chOff x="4191" y="456"/>
            <a:chExt cx="1205" cy="373"/>
          </a:xfrm>
        </p:grpSpPr>
        <p:pic>
          <p:nvPicPr>
            <p:cNvPr id="10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altLang="hu-HU"/>
            </a:p>
          </p:txBody>
        </p:sp>
      </p:grpSp>
    </p:spTree>
    <p:extLst>
      <p:ext uri="{BB962C8B-B14F-4D97-AF65-F5344CB8AC3E}">
        <p14:creationId xmlns:p14="http://schemas.microsoft.com/office/powerpoint/2010/main" val="1324640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cxnSp>
        <p:nvCxnSpPr>
          <p:cNvPr id="8" name="AutoShape 2"/>
          <p:cNvCxnSpPr>
            <a:cxnSpLocks noChangeShapeType="1"/>
          </p:cNvCxnSpPr>
          <p:nvPr userDrawn="1"/>
        </p:nvCxnSpPr>
        <p:spPr bwMode="auto">
          <a:xfrm>
            <a:off x="539552" y="1268760"/>
            <a:ext cx="8604448" cy="0"/>
          </a:xfrm>
          <a:prstGeom prst="straightConnector1">
            <a:avLst/>
          </a:prstGeom>
          <a:noFill/>
          <a:ln w="158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" name="Group 9"/>
          <p:cNvGrpSpPr>
            <a:grpSpLocks/>
          </p:cNvGrpSpPr>
          <p:nvPr userDrawn="1"/>
        </p:nvGrpSpPr>
        <p:grpSpPr bwMode="auto">
          <a:xfrm>
            <a:off x="107504" y="6188833"/>
            <a:ext cx="1912937" cy="592138"/>
            <a:chOff x="4191" y="456"/>
            <a:chExt cx="1205" cy="373"/>
          </a:xfrm>
        </p:grpSpPr>
        <p:pic>
          <p:nvPicPr>
            <p:cNvPr id="10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altLang="hu-HU"/>
            </a:p>
          </p:txBody>
        </p:sp>
      </p:grpSp>
    </p:spTree>
    <p:extLst>
      <p:ext uri="{BB962C8B-B14F-4D97-AF65-F5344CB8AC3E}">
        <p14:creationId xmlns:p14="http://schemas.microsoft.com/office/powerpoint/2010/main" val="992765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cxnSp>
        <p:nvCxnSpPr>
          <p:cNvPr id="10" name="AutoShape 2"/>
          <p:cNvCxnSpPr>
            <a:cxnSpLocks noChangeShapeType="1"/>
          </p:cNvCxnSpPr>
          <p:nvPr userDrawn="1"/>
        </p:nvCxnSpPr>
        <p:spPr bwMode="auto">
          <a:xfrm>
            <a:off x="539552" y="1268760"/>
            <a:ext cx="8604448" cy="0"/>
          </a:xfrm>
          <a:prstGeom prst="straightConnector1">
            <a:avLst/>
          </a:prstGeom>
          <a:noFill/>
          <a:ln w="158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1" name="Group 9"/>
          <p:cNvGrpSpPr>
            <a:grpSpLocks/>
          </p:cNvGrpSpPr>
          <p:nvPr userDrawn="1"/>
        </p:nvGrpSpPr>
        <p:grpSpPr bwMode="auto">
          <a:xfrm>
            <a:off x="107504" y="6188833"/>
            <a:ext cx="1912937" cy="592138"/>
            <a:chOff x="4191" y="456"/>
            <a:chExt cx="1205" cy="373"/>
          </a:xfrm>
        </p:grpSpPr>
        <p:pic>
          <p:nvPicPr>
            <p:cNvPr id="12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altLang="hu-HU"/>
            </a:p>
          </p:txBody>
        </p:sp>
      </p:grpSp>
    </p:spTree>
    <p:extLst>
      <p:ext uri="{BB962C8B-B14F-4D97-AF65-F5344CB8AC3E}">
        <p14:creationId xmlns:p14="http://schemas.microsoft.com/office/powerpoint/2010/main" val="290527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cxnSp>
        <p:nvCxnSpPr>
          <p:cNvPr id="6" name="AutoShape 2"/>
          <p:cNvCxnSpPr>
            <a:cxnSpLocks noChangeShapeType="1"/>
          </p:cNvCxnSpPr>
          <p:nvPr userDrawn="1"/>
        </p:nvCxnSpPr>
        <p:spPr bwMode="auto">
          <a:xfrm>
            <a:off x="539552" y="1268760"/>
            <a:ext cx="8604448" cy="0"/>
          </a:xfrm>
          <a:prstGeom prst="straightConnector1">
            <a:avLst/>
          </a:prstGeom>
          <a:noFill/>
          <a:ln w="158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" name="Group 9"/>
          <p:cNvGrpSpPr>
            <a:grpSpLocks/>
          </p:cNvGrpSpPr>
          <p:nvPr userDrawn="1"/>
        </p:nvGrpSpPr>
        <p:grpSpPr bwMode="auto">
          <a:xfrm>
            <a:off x="107504" y="6188833"/>
            <a:ext cx="1912937" cy="592138"/>
            <a:chOff x="4191" y="456"/>
            <a:chExt cx="1205" cy="373"/>
          </a:xfrm>
        </p:grpSpPr>
        <p:pic>
          <p:nvPicPr>
            <p:cNvPr id="8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altLang="hu-HU"/>
            </a:p>
          </p:txBody>
        </p:sp>
      </p:grpSp>
    </p:spTree>
    <p:extLst>
      <p:ext uri="{BB962C8B-B14F-4D97-AF65-F5344CB8AC3E}">
        <p14:creationId xmlns:p14="http://schemas.microsoft.com/office/powerpoint/2010/main" val="374461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107504" y="6188833"/>
            <a:ext cx="1912937" cy="592138"/>
            <a:chOff x="4191" y="456"/>
            <a:chExt cx="1205" cy="373"/>
          </a:xfrm>
        </p:grpSpPr>
        <p:pic>
          <p:nvPicPr>
            <p:cNvPr id="6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altLang="hu-HU"/>
            </a:p>
          </p:txBody>
        </p:sp>
      </p:grpSp>
    </p:spTree>
    <p:extLst>
      <p:ext uri="{BB962C8B-B14F-4D97-AF65-F5344CB8AC3E}">
        <p14:creationId xmlns:p14="http://schemas.microsoft.com/office/powerpoint/2010/main" val="3054090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Óra címdia">
    <p:bg>
      <p:bgPr>
        <a:gradFill>
          <a:gsLst>
            <a:gs pos="71000">
              <a:srgbClr val="C7C7CF"/>
            </a:gs>
            <a:gs pos="0">
              <a:srgbClr val="E0E0E4"/>
            </a:gs>
            <a:gs pos="28000">
              <a:srgbClr val="D4D4DA"/>
            </a:gs>
            <a:gs pos="100000">
              <a:srgbClr val="C7C7CF">
                <a:lumMod val="85000"/>
              </a:srgb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2112" y="1526927"/>
            <a:ext cx="7772400" cy="1470025"/>
          </a:xfrm>
          <a:effectLst>
            <a:outerShdw blurRad="63500" dist="127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98984"/>
          </a:xfrm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lang="hu-HU" sz="3200" i="1" kern="1200" dirty="0" smtClean="0"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251520" y="6525344"/>
            <a:ext cx="2133600" cy="252000"/>
          </a:xfrm>
          <a:prstGeom prst="rect">
            <a:avLst/>
          </a:prstGeom>
        </p:spPr>
        <p:txBody>
          <a:bodyPr/>
          <a:lstStyle/>
          <a:p>
            <a:fld id="{436438D4-C4C4-49E1-9036-D90727AD61B9}" type="datetime1">
              <a:rPr lang="hu-HU" smtClean="0"/>
              <a:t>2015.04.01.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771800" y="6525344"/>
            <a:ext cx="3600400" cy="252000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732240" y="6525344"/>
            <a:ext cx="2160240" cy="252000"/>
          </a:xfrm>
          <a:prstGeom prst="rect">
            <a:avLst/>
          </a:prstGeom>
        </p:spPr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13" hasCustomPrompt="1"/>
          </p:nvPr>
        </p:nvSpPr>
        <p:spPr>
          <a:xfrm>
            <a:off x="251520" y="5229225"/>
            <a:ext cx="8640960" cy="720725"/>
          </a:xfrm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lang="hu-HU" sz="2800" i="1" kern="1200" dirty="0" smtClean="0"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+mj-ea"/>
                <a:cs typeface="+mj-cs"/>
              </a:defRPr>
            </a:lvl1pPr>
          </a:lstStyle>
          <a:p>
            <a:pPr lvl="0"/>
            <a:r>
              <a:rPr lang="hu-HU" dirty="0" smtClean="0"/>
              <a:t>Szerzők</a:t>
            </a:r>
            <a:endParaRPr lang="hu-HU" dirty="0"/>
          </a:p>
        </p:txBody>
      </p:sp>
      <p:cxnSp>
        <p:nvCxnSpPr>
          <p:cNvPr id="9" name="Egyenes összekötő 8"/>
          <p:cNvCxnSpPr/>
          <p:nvPr/>
        </p:nvCxnSpPr>
        <p:spPr>
          <a:xfrm>
            <a:off x="683568" y="299695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 helye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309320"/>
            <a:ext cx="3024336" cy="565484"/>
          </a:xfrm>
        </p:spPr>
        <p:txBody>
          <a:bodyPr/>
          <a:lstStyle>
            <a:lvl1pPr marL="0" indent="0" algn="l">
              <a:buNone/>
              <a:defRPr sz="24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  <p:cxnSp>
        <p:nvCxnSpPr>
          <p:cNvPr id="11" name="Egyenes összekötő 10"/>
          <p:cNvCxnSpPr/>
          <p:nvPr userDrawn="1"/>
        </p:nvCxnSpPr>
        <p:spPr>
          <a:xfrm>
            <a:off x="683568" y="299695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01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352928" cy="11521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9552" y="1484784"/>
            <a:ext cx="8352928" cy="4449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grpSp>
        <p:nvGrpSpPr>
          <p:cNvPr id="10" name="Group 2"/>
          <p:cNvGrpSpPr>
            <a:grpSpLocks/>
          </p:cNvGrpSpPr>
          <p:nvPr userDrawn="1"/>
        </p:nvGrpSpPr>
        <p:grpSpPr bwMode="auto">
          <a:xfrm>
            <a:off x="6949504" y="5907563"/>
            <a:ext cx="2159000" cy="896937"/>
            <a:chOff x="4140" y="3645"/>
            <a:chExt cx="1360" cy="565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0" y="3645"/>
              <a:ext cx="1360" cy="5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4140" y="3645"/>
              <a:ext cx="1360" cy="5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altLang="hu-HU"/>
            </a:p>
          </p:txBody>
        </p:sp>
      </p:grpSp>
      <p:sp>
        <p:nvSpPr>
          <p:cNvPr id="15" name="Text Box 7"/>
          <p:cNvSpPr txBox="1">
            <a:spLocks noChangeArrowheads="1"/>
          </p:cNvSpPr>
          <p:nvPr userDrawn="1"/>
        </p:nvSpPr>
        <p:spPr bwMode="auto">
          <a:xfrm>
            <a:off x="2411760" y="6165304"/>
            <a:ext cx="3600400" cy="6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hu-HU" altLang="hu-HU" sz="1200" i="1" dirty="0" smtClean="0">
                <a:solidFill>
                  <a:srgbClr val="898989"/>
                </a:solidFill>
                <a:latin typeface="Calibri" pitchFamily="34" charset="0"/>
              </a:rPr>
              <a:t>Zajok és véletlen jelenségek interdiszciplináris területeken való alkalmazásának kutatása és oktatása. </a:t>
            </a:r>
            <a:br>
              <a:rPr lang="hu-HU" altLang="hu-HU" sz="1200" i="1" dirty="0" smtClean="0">
                <a:solidFill>
                  <a:srgbClr val="898989"/>
                </a:solidFill>
                <a:latin typeface="Calibri" pitchFamily="34" charset="0"/>
              </a:rPr>
            </a:br>
            <a:r>
              <a:rPr lang="hu-HU" altLang="hu-HU" sz="1200" i="1" dirty="0" smtClean="0">
                <a:solidFill>
                  <a:srgbClr val="898989"/>
                </a:solidFill>
                <a:latin typeface="Calibri" pitchFamily="34" charset="0"/>
              </a:rPr>
              <a:t>TÁMOP-4.2.4.A/2-11/1-2012-0001</a:t>
            </a:r>
            <a:endParaRPr lang="hu-HU" altLang="hu-HU" sz="1200" i="1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33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4000" i="1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ise.inf.u-szeged.hu/Research/cefaic/c-kit.ph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Műszerelektronika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Elsőfokú aktív szűrők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294967295"/>
          </p:nvPr>
        </p:nvSpPr>
        <p:spPr>
          <a:xfrm>
            <a:off x="6983413" y="6524625"/>
            <a:ext cx="2160587" cy="252413"/>
          </a:xfrm>
          <a:prstGeom prst="rect">
            <a:avLst/>
          </a:prstGeom>
        </p:spPr>
        <p:txBody>
          <a:bodyPr/>
          <a:lstStyle/>
          <a:p>
            <a:fld id="{C1124D60-2410-46AF-ADD2-D8EE07193171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84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OPAMP board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>
          <a:xfrm>
            <a:off x="6983413" y="6524625"/>
            <a:ext cx="2160587" cy="252413"/>
          </a:xfrm>
          <a:prstGeom prst="rect">
            <a:avLst/>
          </a:prstGeom>
        </p:spPr>
        <p:txBody>
          <a:bodyPr/>
          <a:lstStyle/>
          <a:p>
            <a:fld id="{C1124D60-2410-46AF-ADD2-D8EE07193171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120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N:\Robi\- Alpha\- Edu\MSE\Hardware\MSEDualAmp.sch.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49" y="1366567"/>
            <a:ext cx="6479828" cy="4772566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Kapcsolási rajz I.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>
          <a:xfrm>
            <a:off x="6983413" y="6524625"/>
            <a:ext cx="2160587" cy="252413"/>
          </a:xfrm>
          <a:prstGeom prst="rect">
            <a:avLst/>
          </a:prstGeom>
        </p:spPr>
        <p:txBody>
          <a:bodyPr/>
          <a:lstStyle/>
          <a:p>
            <a:fld id="{C1124D60-2410-46AF-ADD2-D8EE07193171}" type="slidenum">
              <a:rPr lang="hu-HU" smtClean="0"/>
              <a:t>11</a:t>
            </a:fld>
            <a:endParaRPr lang="hu-HU"/>
          </a:p>
        </p:txBody>
      </p:sp>
      <p:cxnSp>
        <p:nvCxnSpPr>
          <p:cNvPr id="6" name="Egyenes összekötő nyíllal 5"/>
          <p:cNvCxnSpPr/>
          <p:nvPr/>
        </p:nvCxnSpPr>
        <p:spPr>
          <a:xfrm flipH="1" flipV="1">
            <a:off x="5220072" y="4869160"/>
            <a:ext cx="216024" cy="7920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zövegdoboz 6"/>
          <p:cNvSpPr txBox="1"/>
          <p:nvPr/>
        </p:nvSpPr>
        <p:spPr>
          <a:xfrm>
            <a:off x="4644008" y="5589240"/>
            <a:ext cx="1999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Bipoláris táp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02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Kapcsolási rajz II.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>
          <a:xfrm>
            <a:off x="6983413" y="6524625"/>
            <a:ext cx="2160587" cy="252413"/>
          </a:xfrm>
          <a:prstGeom prst="rect">
            <a:avLst/>
          </a:prstGeom>
        </p:spPr>
        <p:txBody>
          <a:bodyPr/>
          <a:lstStyle/>
          <a:p>
            <a:fld id="{C1124D60-2410-46AF-ADD2-D8EE07193171}" type="slidenum">
              <a:rPr lang="hu-HU" smtClean="0"/>
              <a:t>12</a:t>
            </a:fld>
            <a:endParaRPr lang="hu-HU"/>
          </a:p>
        </p:txBody>
      </p:sp>
      <p:pic>
        <p:nvPicPr>
          <p:cNvPr id="7" name="Picture 3" descr="N:\Robi\- Alpha\- Edu\MSE\Hardware\MSEDualAmp.sch.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468" y="2031296"/>
            <a:ext cx="7919988" cy="344311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81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Panel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>
          <a:xfrm>
            <a:off x="6983413" y="6524625"/>
            <a:ext cx="2160587" cy="252413"/>
          </a:xfrm>
          <a:prstGeom prst="rect">
            <a:avLst/>
          </a:prstGeom>
        </p:spPr>
        <p:txBody>
          <a:bodyPr/>
          <a:lstStyle/>
          <a:p>
            <a:fld id="{C1124D60-2410-46AF-ADD2-D8EE07193171}" type="slidenum">
              <a:rPr lang="hu-HU" smtClean="0"/>
              <a:t>13</a:t>
            </a:fld>
            <a:endParaRPr lang="hu-HU"/>
          </a:p>
        </p:txBody>
      </p:sp>
      <p:pic>
        <p:nvPicPr>
          <p:cNvPr id="7" name="Picture 2" descr="N:\Robi\- Alpha\- Edu\MSE\Hardware\MSEDualAmp.brd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564" y="1417105"/>
            <a:ext cx="6191796" cy="467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405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Átviteli függvény mérése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>
          <a:xfrm>
            <a:off x="6732240" y="6525344"/>
            <a:ext cx="2160240" cy="252000"/>
          </a:xfrm>
          <a:prstGeom prst="rect">
            <a:avLst/>
          </a:prstGeom>
        </p:spPr>
        <p:txBody>
          <a:bodyPr/>
          <a:lstStyle/>
          <a:p>
            <a:fld id="{C1124D60-2410-46AF-ADD2-D8EE07193171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615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Automatikus mérés: </a:t>
            </a:r>
            <a:r>
              <a:rPr lang="hu-HU" dirty="0" err="1"/>
              <a:t>PicoScope-TransferFunction</a:t>
            </a:r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085" y="1484313"/>
            <a:ext cx="6742755" cy="4537075"/>
          </a:xfrm>
        </p:spPr>
      </p:pic>
    </p:spTree>
    <p:extLst>
      <p:ext uri="{BB962C8B-B14F-4D97-AF65-F5344CB8AC3E}">
        <p14:creationId xmlns:p14="http://schemas.microsoft.com/office/powerpoint/2010/main" val="2008563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Feladatok megoldása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…pármunka…</a:t>
            </a:r>
            <a:endParaRPr lang="hu-HU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>
          <a:xfrm>
            <a:off x="6732240" y="6525344"/>
            <a:ext cx="2160240" cy="252000"/>
          </a:xfrm>
          <a:prstGeom prst="rect">
            <a:avLst/>
          </a:prstGeom>
        </p:spPr>
        <p:txBody>
          <a:bodyPr/>
          <a:lstStyle/>
          <a:p>
            <a:fld id="{C1124D60-2410-46AF-ADD2-D8EE07193171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12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Az összes feladat esetén:</a:t>
            </a:r>
            <a:endParaRPr lang="hu-HU" b="1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Számolja ki, majd válogassa ki a megfelelő alkatrészértékeket!</a:t>
            </a:r>
          </a:p>
          <a:p>
            <a:r>
              <a:rPr lang="hu-HU" dirty="0" smtClean="0"/>
              <a:t>Szimulátorban vizsgálja meg az áramkör viselkedését!</a:t>
            </a:r>
          </a:p>
          <a:p>
            <a:r>
              <a:rPr lang="hu-HU" dirty="0" smtClean="0"/>
              <a:t>Mérje ki az átviteli függvényt!</a:t>
            </a:r>
          </a:p>
          <a:p>
            <a:r>
              <a:rPr lang="hu-HU" dirty="0" smtClean="0"/>
              <a:t>Hasonlítsa össze egy grafikonon a mért és a számolt eredményt!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>
          <a:xfrm>
            <a:off x="6732240" y="6525344"/>
            <a:ext cx="2160240" cy="252000"/>
          </a:xfrm>
          <a:prstGeom prst="rect">
            <a:avLst/>
          </a:prstGeom>
        </p:spPr>
        <p:txBody>
          <a:bodyPr/>
          <a:lstStyle/>
          <a:p>
            <a:fld id="{C1124D60-2410-46AF-ADD2-D8EE07193171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8102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1. feladat – </a:t>
            </a:r>
            <a:r>
              <a:rPr lang="hu-HU" dirty="0" err="1" smtClean="0"/>
              <a:t>Aluláteresztő</a:t>
            </a:r>
            <a:r>
              <a:rPr lang="hu-HU" dirty="0" smtClean="0"/>
              <a:t> szűrők</a:t>
            </a:r>
            <a:endParaRPr lang="hu-HU" i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Készítsen aktív </a:t>
            </a:r>
            <a:r>
              <a:rPr lang="hu-HU" dirty="0" err="1" smtClean="0"/>
              <a:t>aluláteresztő</a:t>
            </a:r>
            <a:r>
              <a:rPr lang="hu-HU" dirty="0" smtClean="0"/>
              <a:t> szűrőt: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Határfrekvencia: 5 kHz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Határfrekvencia: 15 kHz</a:t>
            </a:r>
          </a:p>
          <a:p>
            <a:pPr marL="0" indent="0">
              <a:buNone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>
          <a:xfrm>
            <a:off x="6732240" y="6525344"/>
            <a:ext cx="2160240" cy="252000"/>
          </a:xfrm>
          <a:prstGeom prst="rect">
            <a:avLst/>
          </a:prstGeom>
        </p:spPr>
        <p:txBody>
          <a:bodyPr/>
          <a:lstStyle/>
          <a:p>
            <a:fld id="{C1124D60-2410-46AF-ADD2-D8EE07193171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224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2. feladat – </a:t>
            </a:r>
            <a:r>
              <a:rPr lang="hu-HU" dirty="0" err="1" smtClean="0"/>
              <a:t>Felüláteresztő</a:t>
            </a:r>
            <a:r>
              <a:rPr lang="hu-HU" dirty="0" smtClean="0"/>
              <a:t> szűrők</a:t>
            </a:r>
            <a:endParaRPr lang="hu-HU" i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Készítsen aktív </a:t>
            </a:r>
            <a:r>
              <a:rPr lang="hu-HU" dirty="0" err="1" smtClean="0"/>
              <a:t>felüláteresztő</a:t>
            </a:r>
            <a:r>
              <a:rPr lang="hu-HU" dirty="0" smtClean="0"/>
              <a:t> szűrőt: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Határfrekvencia: 5 kHz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Határfrekvencia: 15 kHz</a:t>
            </a:r>
          </a:p>
          <a:p>
            <a:pPr marL="0" indent="0">
              <a:buNone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>
          <a:xfrm>
            <a:off x="6732240" y="6525344"/>
            <a:ext cx="2160240" cy="252000"/>
          </a:xfrm>
          <a:prstGeom prst="rect">
            <a:avLst/>
          </a:prstGeom>
        </p:spPr>
        <p:txBody>
          <a:bodyPr/>
          <a:lstStyle/>
          <a:p>
            <a:fld id="{C1124D60-2410-46AF-ADD2-D8EE07193171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762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Dolgozatok értékelése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05669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3. feladat – Sávszűrő</a:t>
            </a:r>
            <a:endParaRPr lang="hu-HU" i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Készítsen aktív, két műveleti erősítővel megvalósított sávszűrőt: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Alsó határfrekvencia: 5 kHz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Felső határfrekvencia: 15 kHz</a:t>
            </a:r>
          </a:p>
          <a:p>
            <a:pPr marL="0" indent="0">
              <a:buNone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>
          <a:xfrm>
            <a:off x="6732240" y="6525344"/>
            <a:ext cx="2160240" cy="252000"/>
          </a:xfrm>
          <a:prstGeom prst="rect">
            <a:avLst/>
          </a:prstGeom>
        </p:spPr>
        <p:txBody>
          <a:bodyPr/>
          <a:lstStyle/>
          <a:p>
            <a:fld id="{C1124D60-2410-46AF-ADD2-D8EE07193171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885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Jegyzőkönyv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713387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 sablon jegyzőkönyvet kell kitölteni</a:t>
            </a:r>
          </a:p>
          <a:p>
            <a:r>
              <a:rPr lang="hu-HU" sz="2400" dirty="0" smtClean="0"/>
              <a:t>Beadási határidő: az óra végén (1 óra 30-kor)</a:t>
            </a:r>
          </a:p>
          <a:p>
            <a:r>
              <a:rPr lang="hu-HU" sz="2400" dirty="0" smtClean="0"/>
              <a:t>E-mail:</a:t>
            </a:r>
          </a:p>
          <a:p>
            <a:pPr lvl="1"/>
            <a:r>
              <a:rPr lang="hu-HU" sz="2400" u="sng" dirty="0" err="1" smtClean="0">
                <a:solidFill>
                  <a:srgbClr val="0070C0"/>
                </a:solidFill>
              </a:rPr>
              <a:t>mingesz</a:t>
            </a:r>
            <a:r>
              <a:rPr lang="hu-HU" sz="2400" u="sng" dirty="0" smtClean="0">
                <a:solidFill>
                  <a:srgbClr val="0070C0"/>
                </a:solidFill>
              </a:rPr>
              <a:t>@</a:t>
            </a:r>
            <a:r>
              <a:rPr lang="hu-HU" sz="2400" u="sng" dirty="0" err="1" smtClean="0">
                <a:solidFill>
                  <a:srgbClr val="0070C0"/>
                </a:solidFill>
              </a:rPr>
              <a:t>inf.u-szeged.hu</a:t>
            </a:r>
            <a:endParaRPr lang="hu-HU" sz="2400" u="sng" dirty="0" smtClean="0">
              <a:solidFill>
                <a:srgbClr val="0070C0"/>
              </a:solidFill>
            </a:endParaRPr>
          </a:p>
          <a:p>
            <a:r>
              <a:rPr lang="hu-HU" sz="2400" dirty="0" err="1" smtClean="0"/>
              <a:t>pdf</a:t>
            </a:r>
            <a:r>
              <a:rPr lang="hu-HU" sz="2400" dirty="0" smtClean="0"/>
              <a:t> formátum, Max 5 MB, + mellékletek </a:t>
            </a:r>
            <a:r>
              <a:rPr lang="hu-HU" sz="2400" dirty="0" err="1" smtClean="0"/>
              <a:t>zip-ben</a:t>
            </a:r>
            <a:endParaRPr lang="hu-HU" sz="2400" dirty="0" smtClean="0"/>
          </a:p>
          <a:p>
            <a:r>
              <a:rPr lang="hu-HU" sz="2400" dirty="0" smtClean="0"/>
              <a:t>Fájlnév: KissK.9.pdf (+ KissK.9.zip)</a:t>
            </a:r>
          </a:p>
          <a:p>
            <a:r>
              <a:rPr lang="hu-HU" sz="2400" dirty="0" smtClean="0"/>
              <a:t>Levél tárgya: MSE - 9 </a:t>
            </a:r>
            <a:r>
              <a:rPr lang="hu-HU" sz="2400" dirty="0"/>
              <a:t>-</a:t>
            </a:r>
            <a:r>
              <a:rPr lang="hu-HU" sz="2400" dirty="0" smtClean="0"/>
              <a:t> Kedd 18h 13 jobb</a:t>
            </a:r>
          </a:p>
          <a:p>
            <a:r>
              <a:rPr lang="hu-HU" sz="2400" dirty="0" smtClean="0"/>
              <a:t>A jegyzőkönyv a saját munkát kell dokumentálja. Tilos:</a:t>
            </a:r>
          </a:p>
          <a:p>
            <a:pPr lvl="1"/>
            <a:r>
              <a:rPr lang="hu-HU" sz="2000" dirty="0" smtClean="0"/>
              <a:t>Valótlanságot állítani benne</a:t>
            </a:r>
          </a:p>
          <a:p>
            <a:pPr lvl="1"/>
            <a:r>
              <a:rPr lang="hu-HU" sz="2000" dirty="0" smtClean="0"/>
              <a:t>Más munkáját bemásolni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>
          <a:xfrm>
            <a:off x="6732240" y="6525344"/>
            <a:ext cx="2160240" cy="252000"/>
          </a:xfrm>
          <a:prstGeom prst="rect">
            <a:avLst/>
          </a:prstGeom>
        </p:spPr>
        <p:txBody>
          <a:bodyPr/>
          <a:lstStyle/>
          <a:p>
            <a:fld id="{20762419-D962-4EE6-B642-B6EE19BE78B3}" type="slidenum">
              <a:rPr lang="hu-HU" smtClean="0"/>
              <a:pPr/>
              <a:t>21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4794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Nem olyan rosszak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Problémák:</a:t>
            </a:r>
          </a:p>
          <a:p>
            <a:pPr lvl="1"/>
            <a:r>
              <a:rPr lang="hu-HU" dirty="0" smtClean="0"/>
              <a:t>Nem mindig volt végigszámolva</a:t>
            </a:r>
          </a:p>
          <a:p>
            <a:pPr lvl="1"/>
            <a:r>
              <a:rPr lang="hu-HU" dirty="0" smtClean="0"/>
              <a:t>Precizitás hiánya</a:t>
            </a:r>
          </a:p>
          <a:p>
            <a:pPr lvl="1"/>
            <a:r>
              <a:rPr lang="hu-HU" dirty="0" smtClean="0"/>
              <a:t>Eredmények értelmezése és ellenőrzése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53103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Végső értékelés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Pontszám az első dolgozatra (0-100 pont)</a:t>
            </a:r>
          </a:p>
          <a:p>
            <a:r>
              <a:rPr lang="hu-HU" dirty="0" smtClean="0"/>
              <a:t>Pontok a jegyzőkönyvekre:</a:t>
            </a:r>
          </a:p>
          <a:p>
            <a:pPr marL="457200" lvl="1" indent="0">
              <a:buNone/>
            </a:pPr>
            <a:r>
              <a:rPr lang="hu-HU" dirty="0" smtClean="0"/>
              <a:t>Lesz: elvárt pontszám: 100 %-nak megfelelő</a:t>
            </a:r>
          </a:p>
          <a:p>
            <a:r>
              <a:rPr lang="hu-HU" dirty="0" smtClean="0"/>
              <a:t>% a félév második felére</a:t>
            </a:r>
          </a:p>
          <a:p>
            <a:r>
              <a:rPr lang="hu-HU" dirty="0" smtClean="0"/>
              <a:t>A kettő átlaga alapján végső %</a:t>
            </a:r>
          </a:p>
          <a:p>
            <a:r>
              <a:rPr lang="hu-HU" dirty="0" smtClean="0"/>
              <a:t>Jegy kialakítása (50% felett 2, …)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27354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Sok pont szerzése a laboron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Sok feladat megvalósítása</a:t>
            </a:r>
          </a:p>
          <a:p>
            <a:r>
              <a:rPr lang="hu-HU" dirty="0" smtClean="0"/>
              <a:t>Eredmények ellenőrzése: megfelelnek-e a követelményeknek</a:t>
            </a:r>
          </a:p>
          <a:p>
            <a:r>
              <a:rPr lang="hu-HU" dirty="0" smtClean="0"/>
              <a:t>Eredmények elemzése: szöveges válaszok</a:t>
            </a:r>
          </a:p>
          <a:p>
            <a:r>
              <a:rPr lang="hu-HU" dirty="0" smtClean="0"/>
              <a:t>Szorgalmi jellegű feladatok (extra vizsgálatok)</a:t>
            </a:r>
          </a:p>
          <a:p>
            <a:r>
              <a:rPr lang="hu-HU" smtClean="0"/>
              <a:t>Pármunka: </a:t>
            </a:r>
            <a:r>
              <a:rPr lang="hu-HU" dirty="0" smtClean="0"/>
              <a:t>mindkét félnek dolgoznia kell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94843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Óra anyaga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4795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Leltár – </a:t>
            </a:r>
            <a:r>
              <a:rPr lang="hu-HU" dirty="0" err="1" smtClean="0"/>
              <a:t>cKit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000" dirty="0">
                <a:hlinkClick r:id="rId2"/>
              </a:rPr>
              <a:t>http://</a:t>
            </a:r>
            <a:r>
              <a:rPr lang="hu-HU" sz="2000" dirty="0" smtClean="0">
                <a:hlinkClick r:id="rId2"/>
              </a:rPr>
              <a:t>www.noise.inf.u-szeged.hu/Research/cefaic/c-kit.php</a:t>
            </a:r>
            <a:r>
              <a:rPr lang="hu-HU" sz="2000" dirty="0" smtClean="0"/>
              <a:t> </a:t>
            </a:r>
            <a:endParaRPr lang="hu-HU" sz="2000" dirty="0"/>
          </a:p>
          <a:p>
            <a:r>
              <a:rPr lang="hu-HU" dirty="0" smtClean="0"/>
              <a:t>44  vezeték (apa-apa, apa-anya, anya-anya)</a:t>
            </a:r>
          </a:p>
          <a:p>
            <a:r>
              <a:rPr lang="hu-HU" dirty="0" smtClean="0"/>
              <a:t>OPAM </a:t>
            </a:r>
            <a:r>
              <a:rPr lang="hu-HU" dirty="0" err="1" smtClean="0"/>
              <a:t>Board</a:t>
            </a:r>
            <a:endParaRPr lang="hu-HU" dirty="0" smtClean="0"/>
          </a:p>
          <a:p>
            <a:pPr lvl="1"/>
            <a:r>
              <a:rPr lang="hu-HU" dirty="0" smtClean="0"/>
              <a:t>TL071</a:t>
            </a:r>
          </a:p>
          <a:p>
            <a:pPr lvl="1"/>
            <a:r>
              <a:rPr lang="hu-HU" dirty="0" smtClean="0"/>
              <a:t>MC33201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43400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Leltár – Eszközök, műszerek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Munkaterület</a:t>
            </a:r>
          </a:p>
          <a:p>
            <a:r>
              <a:rPr lang="hu-HU" dirty="0" smtClean="0"/>
              <a:t>MA-DAQ</a:t>
            </a:r>
          </a:p>
          <a:p>
            <a:r>
              <a:rPr lang="hu-HU" dirty="0" smtClean="0"/>
              <a:t>Multiméter</a:t>
            </a:r>
          </a:p>
          <a:p>
            <a:r>
              <a:rPr lang="hu-HU" dirty="0" err="1" smtClean="0"/>
              <a:t>PicoScope</a:t>
            </a:r>
            <a:r>
              <a:rPr lang="hu-HU" dirty="0" smtClean="0"/>
              <a:t> 2206 A</a:t>
            </a:r>
          </a:p>
          <a:p>
            <a:r>
              <a:rPr lang="hu-HU" dirty="0" err="1" smtClean="0"/>
              <a:t>BNC-tüskesor</a:t>
            </a:r>
            <a:r>
              <a:rPr lang="hu-HU" dirty="0" smtClean="0"/>
              <a:t> aljzat kábel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16816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Leltár - Alkatrészek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/>
              <a:t>2x 1 k</a:t>
            </a:r>
            <a:r>
              <a:rPr lang="el-GR" dirty="0"/>
              <a:t>Ω</a:t>
            </a:r>
            <a:endParaRPr lang="hu-HU" dirty="0"/>
          </a:p>
          <a:p>
            <a:r>
              <a:rPr lang="hu-HU" dirty="0"/>
              <a:t>1,5 k</a:t>
            </a:r>
            <a:r>
              <a:rPr lang="el-GR" dirty="0"/>
              <a:t>Ω</a:t>
            </a:r>
            <a:endParaRPr lang="hu-HU" dirty="0"/>
          </a:p>
          <a:p>
            <a:r>
              <a:rPr lang="hu-HU" dirty="0"/>
              <a:t>2x 2 k</a:t>
            </a:r>
            <a:r>
              <a:rPr lang="el-GR" dirty="0"/>
              <a:t>Ω</a:t>
            </a:r>
            <a:endParaRPr lang="hu-HU" dirty="0"/>
          </a:p>
          <a:p>
            <a:r>
              <a:rPr lang="hu-HU" dirty="0"/>
              <a:t>2,4 k</a:t>
            </a:r>
            <a:r>
              <a:rPr lang="el-GR" dirty="0"/>
              <a:t>Ω</a:t>
            </a:r>
            <a:endParaRPr lang="hu-HU" dirty="0"/>
          </a:p>
          <a:p>
            <a:r>
              <a:rPr lang="hu-HU" dirty="0"/>
              <a:t>6,8 k</a:t>
            </a:r>
            <a:r>
              <a:rPr lang="el-GR" dirty="0"/>
              <a:t>Ω</a:t>
            </a:r>
            <a:endParaRPr lang="hu-HU" dirty="0"/>
          </a:p>
          <a:p>
            <a:r>
              <a:rPr lang="hu-HU" dirty="0"/>
              <a:t>2x 10 k</a:t>
            </a:r>
            <a:r>
              <a:rPr lang="el-GR" dirty="0"/>
              <a:t>Ω</a:t>
            </a:r>
            <a:endParaRPr lang="hu-HU" dirty="0"/>
          </a:p>
          <a:p>
            <a:r>
              <a:rPr lang="hu-HU" dirty="0"/>
              <a:t>2x 12 k</a:t>
            </a:r>
            <a:r>
              <a:rPr lang="el-GR" dirty="0" smtClean="0"/>
              <a:t>Ω</a:t>
            </a:r>
            <a:endParaRPr lang="hu-HU" dirty="0" smtClean="0"/>
          </a:p>
          <a:p>
            <a:r>
              <a:rPr lang="hu-HU" dirty="0" smtClean="0"/>
              <a:t>24 k</a:t>
            </a:r>
            <a:r>
              <a:rPr lang="el-GR" dirty="0" smtClean="0"/>
              <a:t>Ω</a:t>
            </a:r>
            <a:endParaRPr lang="hu-HU" dirty="0" smtClean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/>
              <a:t>10x </a:t>
            </a:r>
            <a:r>
              <a:rPr lang="hu-HU" dirty="0" err="1"/>
              <a:t>jumper</a:t>
            </a:r>
            <a:endParaRPr lang="hu-HU" dirty="0"/>
          </a:p>
          <a:p>
            <a:r>
              <a:rPr lang="hu-HU" dirty="0"/>
              <a:t>10 x színes </a:t>
            </a:r>
            <a:r>
              <a:rPr lang="hu-HU" dirty="0" err="1" smtClean="0"/>
              <a:t>jumper</a:t>
            </a:r>
            <a:endParaRPr lang="hu-HU" dirty="0" smtClean="0"/>
          </a:p>
          <a:p>
            <a:pPr lvl="0"/>
            <a:r>
              <a:rPr lang="hu-HU" dirty="0"/>
              <a:t>2x 1 </a:t>
            </a:r>
            <a:r>
              <a:rPr lang="hu-HU" dirty="0" err="1"/>
              <a:t>nF</a:t>
            </a:r>
            <a:endParaRPr lang="hu-HU" dirty="0"/>
          </a:p>
          <a:p>
            <a:pPr lvl="0"/>
            <a:r>
              <a:rPr lang="hu-HU" dirty="0"/>
              <a:t>2x </a:t>
            </a:r>
            <a:r>
              <a:rPr lang="hu-HU" dirty="0" smtClean="0"/>
              <a:t>3,</a:t>
            </a:r>
            <a:r>
              <a:rPr lang="hu-HU" dirty="0" err="1" smtClean="0"/>
              <a:t>3</a:t>
            </a:r>
            <a:r>
              <a:rPr lang="hu-HU" dirty="0" smtClean="0"/>
              <a:t> </a:t>
            </a:r>
            <a:r>
              <a:rPr lang="hu-HU" dirty="0" err="1"/>
              <a:t>nF</a:t>
            </a:r>
            <a:endParaRPr lang="hu-HU" dirty="0"/>
          </a:p>
          <a:p>
            <a:pPr lvl="0"/>
            <a:r>
              <a:rPr lang="hu-HU" dirty="0"/>
              <a:t>4,7 </a:t>
            </a:r>
            <a:r>
              <a:rPr lang="hu-HU" dirty="0" err="1"/>
              <a:t>nF</a:t>
            </a:r>
            <a:endParaRPr lang="hu-HU" dirty="0"/>
          </a:p>
          <a:p>
            <a:pPr lvl="0"/>
            <a:r>
              <a:rPr lang="hu-HU" dirty="0"/>
              <a:t>33 </a:t>
            </a:r>
            <a:r>
              <a:rPr lang="hu-HU" dirty="0" err="1"/>
              <a:t>nF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4055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380</Words>
  <Application>Microsoft Office PowerPoint</Application>
  <PresentationFormat>Diavetítés a képernyőre (4:3 oldalarány)</PresentationFormat>
  <Paragraphs>99</Paragraphs>
  <Slides>21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6" baseType="lpstr">
      <vt:lpstr>Arial</vt:lpstr>
      <vt:lpstr>Calibri</vt:lpstr>
      <vt:lpstr>Droid Sans Fallback</vt:lpstr>
      <vt:lpstr>Georgia</vt:lpstr>
      <vt:lpstr>Office-téma</vt:lpstr>
      <vt:lpstr>Műszerelektronika</vt:lpstr>
      <vt:lpstr>Dolgozatok értékelése</vt:lpstr>
      <vt:lpstr>Nem olyan rosszak</vt:lpstr>
      <vt:lpstr>Végső értékelés</vt:lpstr>
      <vt:lpstr>Sok pont szerzése a laboron</vt:lpstr>
      <vt:lpstr>Óra anyaga</vt:lpstr>
      <vt:lpstr>Leltár – cKit</vt:lpstr>
      <vt:lpstr>Leltár – Eszközök, műszerek</vt:lpstr>
      <vt:lpstr>Leltár - Alkatrészek</vt:lpstr>
      <vt:lpstr>OPAMP board</vt:lpstr>
      <vt:lpstr>Kapcsolási rajz I.</vt:lpstr>
      <vt:lpstr>Kapcsolási rajz II.</vt:lpstr>
      <vt:lpstr>Panel</vt:lpstr>
      <vt:lpstr>Átviteli függvény mérése</vt:lpstr>
      <vt:lpstr>Automatikus mérés: PicoScope-TransferFunction</vt:lpstr>
      <vt:lpstr>Feladatok megoldása</vt:lpstr>
      <vt:lpstr>Az összes feladat esetén:</vt:lpstr>
      <vt:lpstr>1. feladat – Aluláteresztő szűrők</vt:lpstr>
      <vt:lpstr>2. feladat – Felüláteresztő szűrők</vt:lpstr>
      <vt:lpstr>3. feladat – Sávszűrő</vt:lpstr>
      <vt:lpstr>Jegyzőkönyv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Vadai Gergely</dc:creator>
  <cp:lastModifiedBy>Mingesz Róbert</cp:lastModifiedBy>
  <cp:revision>36</cp:revision>
  <dcterms:created xsi:type="dcterms:W3CDTF">2014-03-07T10:15:57Z</dcterms:created>
  <dcterms:modified xsi:type="dcterms:W3CDTF">2015-04-01T08:29:35Z</dcterms:modified>
</cp:coreProperties>
</file>