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A7AC-268A-4D2C-B2A7-86E139313699}" type="datetimeFigureOut">
              <a:rPr lang="hu-HU" smtClean="0"/>
              <a:t>2015.03.18.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86F2A-1E6F-422B-8751-E324416F1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9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027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708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35696" y="3429000"/>
            <a:ext cx="6624736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cxnSp>
        <p:nvCxnSpPr>
          <p:cNvPr id="2050" name="AutoShape 2"/>
          <p:cNvCxnSpPr>
            <a:cxnSpLocks noChangeShapeType="1"/>
          </p:cNvCxnSpPr>
          <p:nvPr userDrawn="1"/>
        </p:nvCxnSpPr>
        <p:spPr bwMode="auto">
          <a:xfrm>
            <a:off x="683568" y="3337907"/>
            <a:ext cx="777686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2" descr="P:\Robi\- Beta\- Science\- Grants\Magyary\Media\nemzeti_kivalosag_program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8531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9"/>
          <p:cNvGrpSpPr>
            <a:grpSpLocks/>
          </p:cNvGrpSpPr>
          <p:nvPr userDrawn="1"/>
        </p:nvGrpSpPr>
        <p:grpSpPr bwMode="auto">
          <a:xfrm>
            <a:off x="7092280" y="116632"/>
            <a:ext cx="1912937" cy="592138"/>
            <a:chOff x="4191" y="456"/>
            <a:chExt cx="1205" cy="373"/>
          </a:xfrm>
        </p:grpSpPr>
        <p:pic>
          <p:nvPicPr>
            <p:cNvPr id="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" y="146295"/>
            <a:ext cx="7762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96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</p:spPr>
        <p:txBody>
          <a:bodyPr anchor="b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536504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3074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836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780465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857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 userDrawn="1"/>
        </p:nvCxnSpPr>
        <p:spPr bwMode="auto">
          <a:xfrm>
            <a:off x="755576" y="4365104"/>
            <a:ext cx="8388424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132464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8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99276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2905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cxnSp>
        <p:nvCxnSpPr>
          <p:cNvPr id="6" name="AutoShape 2"/>
          <p:cNvCxnSpPr>
            <a:cxnSpLocks noChangeShapeType="1"/>
          </p:cNvCxnSpPr>
          <p:nvPr userDrawn="1"/>
        </p:nvCxnSpPr>
        <p:spPr bwMode="auto">
          <a:xfrm>
            <a:off x="539552" y="1268760"/>
            <a:ext cx="8604448" cy="0"/>
          </a:xfrm>
          <a:prstGeom prst="straightConnector1">
            <a:avLst/>
          </a:prstGeom>
          <a:noFill/>
          <a:ln w="158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74461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107504" y="6188833"/>
            <a:ext cx="1912937" cy="592138"/>
            <a:chOff x="4191" y="456"/>
            <a:chExt cx="1205" cy="373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191" y="456"/>
              <a:ext cx="1205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</p:spTree>
    <p:extLst>
      <p:ext uri="{BB962C8B-B14F-4D97-AF65-F5344CB8AC3E}">
        <p14:creationId xmlns:p14="http://schemas.microsoft.com/office/powerpoint/2010/main" val="305409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/>
          <a:lstStyle/>
          <a:p>
            <a:fld id="{436438D4-C4C4-49E1-9036-D90727AD61B9}" type="datetime1">
              <a:rPr lang="hu-HU" smtClean="0"/>
              <a:t>2015.03.18.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1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352928" cy="444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6949504" y="5907563"/>
            <a:ext cx="2159000" cy="896937"/>
            <a:chOff x="4140" y="3645"/>
            <a:chExt cx="1360" cy="565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4140" y="3645"/>
              <a:ext cx="136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 altLang="hu-HU"/>
            </a:p>
          </p:txBody>
        </p:sp>
      </p:grpSp>
      <p:sp>
        <p:nvSpPr>
          <p:cNvPr id="15" name="Text Box 7"/>
          <p:cNvSpPr txBox="1">
            <a:spLocks noChangeArrowheads="1"/>
          </p:cNvSpPr>
          <p:nvPr userDrawn="1"/>
        </p:nvSpPr>
        <p:spPr bwMode="auto">
          <a:xfrm>
            <a:off x="2411760" y="6165304"/>
            <a:ext cx="3600400" cy="6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Zajok és véletlen jelenségek interdiszciplináris területeken való alkalmazásának kutatása és oktatása. </a:t>
            </a:r>
            <a:b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</a:br>
            <a:r>
              <a:rPr lang="hu-HU" altLang="hu-HU" sz="1200" i="1" dirty="0" smtClean="0">
                <a:solidFill>
                  <a:srgbClr val="898989"/>
                </a:solidFill>
                <a:latin typeface="Calibri" pitchFamily="34" charset="0"/>
              </a:rPr>
              <a:t>TÁMOP-4.2.4.A/2-11/1-2012-0001</a:t>
            </a:r>
            <a:endParaRPr lang="hu-HU" altLang="hu-HU" sz="1200" i="1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3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i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u-szeged.hu/~mingesz/Education/MS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ingesz@inf.u-szeged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ise.inf.u-szeged.hu/Research/cefaic/c-kit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Műszerelektronika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Szintkonverzió</a:t>
            </a:r>
          </a:p>
          <a:p>
            <a:endParaRPr lang="hu-HU" dirty="0"/>
          </a:p>
          <a:p>
            <a:r>
              <a:rPr lang="hu-HU" dirty="0">
                <a:hlinkClick r:id="rId2"/>
              </a:rPr>
              <a:t>http://www.inf.u-szeged.hu/~mingesz/Education/MSE</a:t>
            </a:r>
            <a:r>
              <a:rPr lang="hu-HU" dirty="0" smtClean="0">
                <a:hlinkClick r:id="rId2"/>
              </a:rPr>
              <a:t>/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8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Csatlakozók</a:t>
            </a:r>
            <a:endParaRPr lang="hu-HU" dirty="0"/>
          </a:p>
        </p:txBody>
      </p:sp>
      <p:pic>
        <p:nvPicPr>
          <p:cNvPr id="7" name="Picture 2" descr="C:\Users\Mingesz\Desktop\MA-DAQ-SubD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73" y="1309548"/>
            <a:ext cx="6047780" cy="488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DC-karakterisztika</a:t>
            </a:r>
            <a:endParaRPr lang="hu-HU" dirty="0"/>
          </a:p>
        </p:txBody>
      </p:sp>
      <p:pic>
        <p:nvPicPr>
          <p:cNvPr id="7" name="Picture 2" descr="N:\Robi\- Alpha\- Edu\MSEL\MA-DAQ\DC-Transfer.v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645" y="1484313"/>
            <a:ext cx="682963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41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Feladatok megoldása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…pármunka…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0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1. feladat – Követő erősítő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Készítsen egy követő erősítőt a TL071 felhasználásával, és mérje meg, hogyan függ a kimenet a bemenettől.</a:t>
            </a:r>
          </a:p>
          <a:p>
            <a:r>
              <a:rPr lang="hu-HU" dirty="0" smtClean="0"/>
              <a:t>A bemenetet -5V és +5V között változtassa!</a:t>
            </a:r>
          </a:p>
          <a:p>
            <a:r>
              <a:rPr lang="hu-HU" dirty="0" smtClean="0"/>
              <a:t>Magyarázza meg a látottakat!</a:t>
            </a:r>
          </a:p>
          <a:p>
            <a:r>
              <a:rPr lang="hu-HU" dirty="0" smtClean="0"/>
              <a:t>Hasonlítsa össze az eredményt azzal, hogy ha a MC3302-es erősítő segítségével építi fel az erősítőt!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907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2. feladat – Szintkonverzió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mtClean="0"/>
              <a:t>±5V → 0…2,5 V (fordított)</a:t>
            </a:r>
          </a:p>
          <a:p>
            <a:r>
              <a:rPr lang="hu-HU" smtClean="0"/>
              <a:t>±0,1V → 0…2,5 V (fordított)</a:t>
            </a:r>
          </a:p>
          <a:p>
            <a:r>
              <a:rPr lang="hu-HU" smtClean="0"/>
              <a:t>±5V → 0…2,5 V (egyenes)</a:t>
            </a:r>
          </a:p>
          <a:p>
            <a:r>
              <a:rPr lang="hu-HU" smtClean="0"/>
              <a:t>Mindegyik feladat esetén:</a:t>
            </a:r>
          </a:p>
          <a:p>
            <a:r>
              <a:rPr lang="hu-HU" smtClean="0"/>
              <a:t>Számolja ki a megfelelő alkatrészértékeket!</a:t>
            </a:r>
          </a:p>
          <a:p>
            <a:r>
              <a:rPr lang="hu-HU" smtClean="0"/>
              <a:t>Szimulátoron ellenőrizze az eredményt!</a:t>
            </a:r>
          </a:p>
          <a:p>
            <a:r>
              <a:rPr lang="hu-HU" smtClean="0"/>
              <a:t>Rakja össze a kapcsolást!</a:t>
            </a:r>
          </a:p>
          <a:p>
            <a:r>
              <a:rPr lang="hu-HU" smtClean="0"/>
              <a:t>Mérje ki az DC átviteli függvényét!</a:t>
            </a:r>
          </a:p>
          <a:p>
            <a:endParaRPr lang="hu-HU" smtClean="0"/>
          </a:p>
          <a:p>
            <a:r>
              <a:rPr lang="hu-HU" smtClean="0"/>
              <a:t>Megjegyzés: a MA-DAQ kimenete nincs kalibrálva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921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Jegyzőkönyv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sablon jegyzőkönyvet kell kitölteni</a:t>
            </a:r>
          </a:p>
          <a:p>
            <a:r>
              <a:rPr lang="hu-HU" dirty="0" smtClean="0"/>
              <a:t>Beadási határidő: az óra végén (1 óra 30-kor)</a:t>
            </a:r>
            <a:br>
              <a:rPr lang="hu-HU" dirty="0" smtClean="0"/>
            </a:br>
            <a:r>
              <a:rPr lang="hu-HU" dirty="0" smtClean="0"/>
              <a:t>Szükség esetén a munkát lehet folytatni a következő alkalommal, de a jegyzőkönyvet ebben az esetben is el kell küldeni.</a:t>
            </a:r>
          </a:p>
        </p:txBody>
      </p:sp>
    </p:spTree>
    <p:extLst>
      <p:ext uri="{BB962C8B-B14F-4D97-AF65-F5344CB8AC3E}">
        <p14:creationId xmlns:p14="http://schemas.microsoft.com/office/powerpoint/2010/main" val="33372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Jegyzőkönyv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E-mail:</a:t>
            </a:r>
          </a:p>
          <a:p>
            <a:pPr lvl="1"/>
            <a:r>
              <a:rPr lang="hu-HU" dirty="0" err="1" smtClean="0">
                <a:hlinkClick r:id="rId3"/>
              </a:rPr>
              <a:t>mingesz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inf.u-szeged.hu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pdf</a:t>
            </a:r>
            <a:r>
              <a:rPr lang="hu-HU" dirty="0" smtClean="0"/>
              <a:t> formátum, Max 5 MB, + mellékletek </a:t>
            </a:r>
            <a:r>
              <a:rPr lang="hu-HU" dirty="0" err="1" smtClean="0"/>
              <a:t>zip-ben</a:t>
            </a:r>
            <a:endParaRPr lang="hu-HU" dirty="0" smtClean="0"/>
          </a:p>
          <a:p>
            <a:r>
              <a:rPr lang="hu-HU" dirty="0" smtClean="0"/>
              <a:t>Fájlnév: KissK.8.pdf (+ KissK.8.zip)</a:t>
            </a:r>
          </a:p>
          <a:p>
            <a:r>
              <a:rPr lang="hu-HU" dirty="0" smtClean="0"/>
              <a:t>Levél tárgya: MSE 8 Szerda 12h</a:t>
            </a:r>
          </a:p>
          <a:p>
            <a:r>
              <a:rPr lang="hu-HU" dirty="0" smtClean="0"/>
              <a:t>A jegyzőkönyv a saját munkát kell dokumentálja. Tilos:</a:t>
            </a:r>
          </a:p>
          <a:p>
            <a:pPr lvl="1"/>
            <a:r>
              <a:rPr lang="hu-HU" dirty="0" smtClean="0"/>
              <a:t>Valótlanságot állítani benne</a:t>
            </a:r>
          </a:p>
          <a:p>
            <a:pPr lvl="1"/>
            <a:r>
              <a:rPr lang="hu-HU" dirty="0" smtClean="0"/>
              <a:t>Más munkáját bemásolni</a:t>
            </a:r>
          </a:p>
        </p:txBody>
      </p:sp>
    </p:spTree>
    <p:extLst>
      <p:ext uri="{BB962C8B-B14F-4D97-AF65-F5344CB8AC3E}">
        <p14:creationId xmlns:p14="http://schemas.microsoft.com/office/powerpoint/2010/main" val="24052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</a:t>
            </a:r>
            <a:r>
              <a:rPr lang="hu-HU" dirty="0" err="1" smtClean="0"/>
              <a:t>cKit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www.noise.inf.u-szeged.hu/Research/cefaic/c-kit.php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dirty="0" smtClean="0"/>
              <a:t>44  vezeték (apa-apa, apa-anya, anya-anya)</a:t>
            </a:r>
          </a:p>
          <a:p>
            <a:r>
              <a:rPr lang="hu-HU" dirty="0" smtClean="0"/>
              <a:t>OPAM </a:t>
            </a:r>
            <a:r>
              <a:rPr lang="hu-HU" dirty="0" err="1" smtClean="0"/>
              <a:t>Board</a:t>
            </a:r>
            <a:endParaRPr lang="hu-HU" dirty="0" smtClean="0"/>
          </a:p>
          <a:p>
            <a:pPr lvl="1"/>
            <a:r>
              <a:rPr lang="hu-HU" dirty="0" smtClean="0"/>
              <a:t>TL071</a:t>
            </a:r>
          </a:p>
          <a:p>
            <a:pPr lvl="1"/>
            <a:r>
              <a:rPr lang="hu-HU" dirty="0" smtClean="0"/>
              <a:t>MC33201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032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– Eszközök, műszerek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Munkaterület</a:t>
            </a:r>
          </a:p>
          <a:p>
            <a:r>
              <a:rPr lang="hu-HU" dirty="0" smtClean="0"/>
              <a:t>MA-DAQ</a:t>
            </a:r>
          </a:p>
          <a:p>
            <a:r>
              <a:rPr lang="hu-HU" dirty="0" smtClean="0"/>
              <a:t>Multiméter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281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Leltár - Alkatrészek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2x 1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1,5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2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2,4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6,8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10 k</a:t>
            </a:r>
            <a:r>
              <a:rPr lang="el-GR" dirty="0"/>
              <a:t>Ω</a:t>
            </a:r>
            <a:endParaRPr lang="hu-HU" dirty="0"/>
          </a:p>
          <a:p>
            <a:r>
              <a:rPr lang="hu-HU" dirty="0"/>
              <a:t>2x 12 k</a:t>
            </a:r>
            <a:r>
              <a:rPr lang="el-GR" dirty="0" smtClean="0"/>
              <a:t>Ω</a:t>
            </a:r>
            <a:endParaRPr lang="hu-HU" dirty="0" smtClean="0"/>
          </a:p>
          <a:p>
            <a:r>
              <a:rPr lang="hu-HU" dirty="0" smtClean="0"/>
              <a:t>24 k</a:t>
            </a:r>
            <a:r>
              <a:rPr lang="el-GR" dirty="0" smtClean="0"/>
              <a:t>Ω</a:t>
            </a:r>
            <a:endParaRPr lang="hu-HU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10x </a:t>
            </a:r>
            <a:r>
              <a:rPr lang="hu-HU" dirty="0" err="1"/>
              <a:t>jumper</a:t>
            </a:r>
            <a:endParaRPr lang="hu-HU" dirty="0"/>
          </a:p>
          <a:p>
            <a:r>
              <a:rPr lang="hu-HU" dirty="0"/>
              <a:t>10 x színes </a:t>
            </a:r>
            <a:r>
              <a:rPr lang="hu-HU" dirty="0" err="1" smtClean="0"/>
              <a:t>jumper</a:t>
            </a:r>
            <a:endParaRPr lang="hu-HU" dirty="0" smtClean="0"/>
          </a:p>
          <a:p>
            <a:pPr lvl="0"/>
            <a:r>
              <a:rPr lang="hu-HU" dirty="0"/>
              <a:t>2x 1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2x </a:t>
            </a:r>
            <a:r>
              <a:rPr lang="hu-HU" dirty="0" smtClean="0"/>
              <a:t>3,</a:t>
            </a:r>
            <a:r>
              <a:rPr lang="hu-HU" dirty="0" err="1" smtClean="0"/>
              <a:t>3</a:t>
            </a:r>
            <a:r>
              <a:rPr lang="hu-HU" dirty="0" smtClean="0"/>
              <a:t>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4,7 </a:t>
            </a:r>
            <a:r>
              <a:rPr lang="hu-HU" dirty="0" err="1"/>
              <a:t>nF</a:t>
            </a:r>
            <a:endParaRPr lang="hu-HU" dirty="0"/>
          </a:p>
          <a:p>
            <a:pPr lvl="0"/>
            <a:r>
              <a:rPr lang="hu-HU" dirty="0"/>
              <a:t>33 </a:t>
            </a:r>
            <a:r>
              <a:rPr lang="hu-HU" dirty="0" err="1"/>
              <a:t>nF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47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OPAMP board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2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N:\Robi\- Alpha\- Edu\MSE\Hardware\MSEDualAmp.sch.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130" y="1318187"/>
            <a:ext cx="5831755" cy="429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Kapcsolási rajz I.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 flipH="1" flipV="1">
            <a:off x="5076056" y="4437112"/>
            <a:ext cx="360040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4644008" y="5589240"/>
            <a:ext cx="1999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Bipoláris táp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Kapcsolási rajz II.</a:t>
            </a:r>
            <a:endParaRPr lang="hu-HU" dirty="0"/>
          </a:p>
        </p:txBody>
      </p:sp>
      <p:pic>
        <p:nvPicPr>
          <p:cNvPr id="7" name="Picture 3" descr="N:\Robi\- Alpha\- Edu\MSE\Hardware\MSEDualAmp.sch.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8" y="2031296"/>
            <a:ext cx="7919988" cy="344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8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Panel</a:t>
            </a:r>
            <a:endParaRPr lang="hu-HU" dirty="0"/>
          </a:p>
        </p:txBody>
      </p:sp>
      <p:pic>
        <p:nvPicPr>
          <p:cNvPr id="7" name="Picture 2" descr="N:\Robi\- Alpha\- Edu\MSE\Hardware\MSEDualAmp.br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18" y="1412776"/>
            <a:ext cx="6191796" cy="46714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0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MA-DAQ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7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285</Words>
  <Application>Microsoft Office PowerPoint</Application>
  <PresentationFormat>Diavetítés a képernyőre (4:3 oldalarány)</PresentationFormat>
  <Paragraphs>69</Paragraphs>
  <Slides>16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Droid Sans Fallback</vt:lpstr>
      <vt:lpstr>Georgia</vt:lpstr>
      <vt:lpstr>Office-téma</vt:lpstr>
      <vt:lpstr>Műszerelektronika</vt:lpstr>
      <vt:lpstr>Leltár – cKit</vt:lpstr>
      <vt:lpstr>Leltár – Eszközök, műszerek</vt:lpstr>
      <vt:lpstr>Leltár - Alkatrészek</vt:lpstr>
      <vt:lpstr>OPAMP board</vt:lpstr>
      <vt:lpstr>Kapcsolási rajz I.</vt:lpstr>
      <vt:lpstr>Kapcsolási rajz II.</vt:lpstr>
      <vt:lpstr>Panel</vt:lpstr>
      <vt:lpstr>MA-DAQ</vt:lpstr>
      <vt:lpstr>Csatlakozók</vt:lpstr>
      <vt:lpstr>DC-karakterisztika</vt:lpstr>
      <vt:lpstr>Feladatok megoldása</vt:lpstr>
      <vt:lpstr>1. feladat – Követő erősítő</vt:lpstr>
      <vt:lpstr>2. feladat – Szintkonverzió</vt:lpstr>
      <vt:lpstr>Jegyzőkönyv</vt:lpstr>
      <vt:lpstr>Jegyzőkönyv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Vadai Gergely</dc:creator>
  <cp:lastModifiedBy>Mingesz Róbert</cp:lastModifiedBy>
  <cp:revision>33</cp:revision>
  <cp:lastPrinted>2015-03-18T10:52:26Z</cp:lastPrinted>
  <dcterms:created xsi:type="dcterms:W3CDTF">2014-03-07T10:15:57Z</dcterms:created>
  <dcterms:modified xsi:type="dcterms:W3CDTF">2015-03-18T11:08:55Z</dcterms:modified>
</cp:coreProperties>
</file>