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22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B2DA0-CB0C-49FF-A675-64555F61C0F6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11A0F-AFFD-4D5E-89F8-C9D00A7DA4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069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32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59051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58080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713360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497188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33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356424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8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34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82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24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8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882630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84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214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8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2914650"/>
            <a:ext cx="4343400" cy="6858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982496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2914650"/>
            <a:ext cx="4343400" cy="6858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0758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221601"/>
            <a:ext cx="5111750" cy="351829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224827"/>
            <a:ext cx="3240360" cy="35182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2478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33468"/>
            <a:ext cx="4412043" cy="64807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6753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53090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32016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90662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44143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98690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36732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17170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1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79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259632" y="19548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FF0000"/>
                </a:solidFill>
              </a:rPr>
              <a:t>4</a:t>
            </a:r>
            <a:r>
              <a:rPr lang="hu-HU" sz="3200" b="1" dirty="0" smtClean="0">
                <a:solidFill>
                  <a:srgbClr val="FF0000"/>
                </a:solidFill>
              </a:rPr>
              <a:t>.1 Az önkéntes munkanélküliség</a:t>
            </a:r>
            <a:endParaRPr lang="hu-HU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nagyb\OneDrive\Dokumentumok\Makro Tav\4 Munkanelkuliseg\US Unemployment 1890-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04" y="987574"/>
            <a:ext cx="59055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1403648" y="4083918"/>
            <a:ext cx="2671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</a:t>
            </a:r>
            <a:r>
              <a:rPr lang="hu-HU" sz="1400" dirty="0" smtClean="0"/>
              <a:t> </a:t>
            </a:r>
            <a:r>
              <a:rPr lang="hu-HU" sz="1400" dirty="0" err="1" smtClean="0"/>
              <a:t>Bureau</a:t>
            </a:r>
            <a:r>
              <a:rPr lang="hu-HU" sz="1400" dirty="0" smtClean="0"/>
              <a:t> of </a:t>
            </a:r>
            <a:r>
              <a:rPr lang="hu-HU" sz="1400" dirty="0" err="1" smtClean="0"/>
              <a:t>Labour</a:t>
            </a:r>
            <a:r>
              <a:rPr lang="hu-HU" sz="1400" dirty="0" smtClean="0"/>
              <a:t> </a:t>
            </a:r>
            <a:r>
              <a:rPr lang="hu-HU" sz="1400" dirty="0" err="1" smtClean="0"/>
              <a:t>Statistics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8556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115616" y="355984"/>
            <a:ext cx="7205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Egyensúly emelkedő munkakínálat mellett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88046" y="1173981"/>
            <a:ext cx="8776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Hogyan lehet munkanélküliség egy egyensúlyban lévő munkapiacon?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868" y="1995686"/>
            <a:ext cx="4806797" cy="2815893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4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437993" y="355984"/>
            <a:ext cx="4654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Önkéntes munkanélküliség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01794" y="1347614"/>
            <a:ext cx="33061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Önkéntes munkanélküliek: </a:t>
            </a:r>
            <a:r>
              <a:rPr lang="hu-HU" sz="2000" i="1" dirty="0" smtClean="0"/>
              <a:t>L</a:t>
            </a:r>
            <a:r>
              <a:rPr lang="hu-HU" sz="2000" i="1" baseline="30000" dirty="0" smtClean="0"/>
              <a:t>S</a:t>
            </a:r>
            <a:r>
              <a:rPr lang="hu-HU" sz="2000" dirty="0" smtClean="0"/>
              <a:t> – </a:t>
            </a:r>
            <a:r>
              <a:rPr lang="hu-HU" sz="2000" i="1" dirty="0" smtClean="0"/>
              <a:t>aktívak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Megfelelőbb bért keresnek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Oka a túl alacsony reálbér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Ha </a:t>
            </a:r>
            <a:r>
              <a:rPr lang="hu-HU" sz="2000" i="1" dirty="0" smtClean="0"/>
              <a:t>W</a:t>
            </a:r>
            <a:r>
              <a:rPr lang="hu-HU" sz="2000" dirty="0" smtClean="0"/>
              <a:t>/</a:t>
            </a:r>
            <a:r>
              <a:rPr lang="hu-HU" sz="2000" i="1" dirty="0" smtClean="0"/>
              <a:t>P</a:t>
            </a:r>
            <a:r>
              <a:rPr lang="hu-HU" sz="2000" dirty="0" smtClean="0"/>
              <a:t>↑, önkéntes munkanélküliség</a:t>
            </a:r>
            <a:r>
              <a:rPr lang="hu-HU" sz="2000" dirty="0"/>
              <a:t>↓</a:t>
            </a:r>
            <a:endParaRPr lang="hu-H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Munkanélküli segély hatása</a:t>
            </a:r>
            <a:endParaRPr lang="hu-H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121" y="1563638"/>
            <a:ext cx="4320995" cy="253130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96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140862" y="355984"/>
            <a:ext cx="4725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Szerkezeti munkanélküliség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08203" y="1568862"/>
            <a:ext cx="82962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 munkakereslet és a munkakínálat szerkezete eltér egymástól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Eltérés lehet földrajzi, vagy képzettség szerinti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Oka lehet a </a:t>
            </a:r>
            <a:r>
              <a:rPr lang="hu-HU" sz="2400" dirty="0" err="1" smtClean="0"/>
              <a:t>szektorális</a:t>
            </a:r>
            <a:r>
              <a:rPr lang="hu-HU" sz="2400" dirty="0" smtClean="0"/>
              <a:t> átrendeződés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Következmény: munkanélküliek ÉS betöltetlen álláshelyek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Átképzési programok, mobilitás elősegítése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2546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06338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24298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/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61614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14225</TotalTime>
  <Words>113</Words>
  <Application>Microsoft Office PowerPoint</Application>
  <PresentationFormat>Diavetítés a képernyőre (16:9 oldalarány)</PresentationFormat>
  <Paragraphs>27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Office-téma</vt:lpstr>
      <vt:lpstr>1_SZTE</vt:lpstr>
      <vt:lpstr>PowerPoint-bemutató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Benedek</dc:creator>
  <cp:lastModifiedBy>Némethi László</cp:lastModifiedBy>
  <cp:revision>64</cp:revision>
  <dcterms:created xsi:type="dcterms:W3CDTF">2017-06-30T17:25:40Z</dcterms:created>
  <dcterms:modified xsi:type="dcterms:W3CDTF">2018-03-28T10:31:23Z</dcterms:modified>
</cp:coreProperties>
</file>