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0"/>
  </p:notesMasterIdLst>
  <p:sldIdLst>
    <p:sldId id="258" r:id="rId3"/>
    <p:sldId id="259" r:id="rId4"/>
    <p:sldId id="263" r:id="rId5"/>
    <p:sldId id="260" r:id="rId6"/>
    <p:sldId id="262" r:id="rId7"/>
    <p:sldId id="264" r:id="rId8"/>
    <p:sldId id="265" r:id="rId9"/>
  </p:sldIdLst>
  <p:sldSz cx="9144000" cy="5143500" type="screen16x9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C12F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44" d="100"/>
          <a:sy n="144" d="100"/>
        </p:scale>
        <p:origin x="2274" y="12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D5C5E1-4A6F-4698-B433-3B49F0F20B8E}" type="datetimeFigureOut">
              <a:rPr lang="hu-HU" smtClean="0"/>
              <a:t>2018. 03. 28.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7873C6-2B70-4D22-B0CE-0BEF2A28000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289165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DA5C11E-540C-488B-B718-84796C0B45F1}" type="slidenum">
              <a:rPr kumimoji="0" lang="hu-H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hu-H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204076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D616E-9952-4A65-88DE-AB23F954DF93}" type="datetimeFigureOut">
              <a:rPr lang="hu-HU" smtClean="0"/>
              <a:t>2018. 03. 28.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51B61-7B6E-462F-BB0B-6A305C9F0F3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47590516"/>
      </p:ext>
    </p:extLst>
  </p:cSld>
  <p:clrMapOvr>
    <a:masterClrMapping/>
  </p:clrMapOvr>
  <p:transition spd="slow">
    <p:cover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D616E-9952-4A65-88DE-AB23F954DF93}" type="datetimeFigureOut">
              <a:rPr lang="hu-HU" smtClean="0"/>
              <a:t>2018. 03. 28.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51B61-7B6E-462F-BB0B-6A305C9F0F3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58580808"/>
      </p:ext>
    </p:extLst>
  </p:cSld>
  <p:clrMapOvr>
    <a:masterClrMapping/>
  </p:clrMapOvr>
  <p:transition spd="slow">
    <p:cover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D616E-9952-4A65-88DE-AB23F954DF93}" type="datetimeFigureOut">
              <a:rPr lang="hu-HU" smtClean="0"/>
              <a:t>2018. 03. 28.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51B61-7B6E-462F-BB0B-6A305C9F0F3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34713360"/>
      </p:ext>
    </p:extLst>
  </p:cSld>
  <p:clrMapOvr>
    <a:masterClrMapping/>
  </p:clrMapOvr>
  <p:transition spd="slow">
    <p:cover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342900" indent="0" algn="ctr">
              <a:buNone/>
              <a:defRPr/>
            </a:lvl2pPr>
            <a:lvl3pPr marL="685800" indent="0" algn="ctr">
              <a:buNone/>
              <a:defRPr/>
            </a:lvl3pPr>
            <a:lvl4pPr marL="1028700" indent="0" algn="ctr">
              <a:buNone/>
              <a:defRPr/>
            </a:lvl4pPr>
            <a:lvl5pPr marL="1371600" indent="0" algn="ctr">
              <a:buNone/>
              <a:defRPr/>
            </a:lvl5pPr>
            <a:lvl6pPr marL="1714500" indent="0" algn="ctr">
              <a:buNone/>
              <a:defRPr/>
            </a:lvl6pPr>
            <a:lvl7pPr marL="2057400" indent="0" algn="ctr">
              <a:buNone/>
              <a:defRPr/>
            </a:lvl7pPr>
            <a:lvl8pPr marL="2400300" indent="0" algn="ctr">
              <a:buNone/>
              <a:defRPr/>
            </a:lvl8pPr>
            <a:lvl9pPr marL="2743200" indent="0" algn="ctr">
              <a:buNone/>
              <a:defRPr/>
            </a:lvl9pPr>
          </a:lstStyle>
          <a:p>
            <a:r>
              <a:rPr lang="hu-HU"/>
              <a:t>Alcím mintájának szerkesztése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685800"/>
            <a:fld id="{0DD05FFA-4383-4574-9830-A5FF25BE8406}" type="datetimeFigureOut">
              <a:rPr lang="hu-HU" smtClean="0">
                <a:solidFill>
                  <a:srgbClr val="000000"/>
                </a:solidFill>
              </a:rPr>
              <a:pPr defTabSz="685800"/>
              <a:t>2018. 03. 28.</a:t>
            </a:fld>
            <a:endParaRPr lang="hu-H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685800"/>
            <a:endParaRPr lang="hu-H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685800"/>
            <a:fld id="{774ECFDF-B4B8-4D79-9C23-DD008FAF0A0B}" type="slidenum">
              <a:rPr lang="hu-HU" smtClean="0">
                <a:solidFill>
                  <a:srgbClr val="000000"/>
                </a:solidFill>
              </a:rPr>
              <a:pPr defTabSz="685800"/>
              <a:t>‹#›</a:t>
            </a:fld>
            <a:endParaRPr lang="hu-HU">
              <a:solidFill>
                <a:srgbClr val="000000"/>
              </a:solidFill>
            </a:endParaRPr>
          </a:p>
        </p:txBody>
      </p:sp>
      <p:sp>
        <p:nvSpPr>
          <p:cNvPr id="7" name="Cím 1"/>
          <p:cNvSpPr txBox="1">
            <a:spLocks/>
          </p:cNvSpPr>
          <p:nvPr userDrawn="1"/>
        </p:nvSpPr>
        <p:spPr>
          <a:xfrm>
            <a:off x="447989" y="33468"/>
            <a:ext cx="4412043" cy="648072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 cap="all" baseline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1800" b="1" i="0" u="none" strike="noStrike" kern="1200" cap="all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Mintacím szerkesztése</a:t>
            </a:r>
          </a:p>
        </p:txBody>
      </p:sp>
    </p:spTree>
    <p:extLst>
      <p:ext uri="{BB962C8B-B14F-4D97-AF65-F5344CB8AC3E}">
        <p14:creationId xmlns:p14="http://schemas.microsoft.com/office/powerpoint/2010/main" val="17082278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685800"/>
            <a:fld id="{0DD05FFA-4383-4574-9830-A5FF25BE8406}" type="datetimeFigureOut">
              <a:rPr lang="hu-HU" smtClean="0">
                <a:solidFill>
                  <a:srgbClr val="000000"/>
                </a:solidFill>
              </a:rPr>
              <a:pPr defTabSz="685800"/>
              <a:t>2018. 03. 28.</a:t>
            </a:fld>
            <a:endParaRPr lang="hu-H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685800"/>
            <a:endParaRPr lang="hu-H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685800"/>
            <a:fld id="{774ECFDF-B4B8-4D79-9C23-DD008FAF0A0B}" type="slidenum">
              <a:rPr lang="hu-HU" smtClean="0">
                <a:solidFill>
                  <a:srgbClr val="000000"/>
                </a:solidFill>
              </a:rPr>
              <a:pPr defTabSz="685800"/>
              <a:t>‹#›</a:t>
            </a:fld>
            <a:endParaRPr 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20250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685800"/>
            <a:fld id="{0DD05FFA-4383-4574-9830-A5FF25BE8406}" type="datetimeFigureOut">
              <a:rPr lang="hu-HU" smtClean="0">
                <a:solidFill>
                  <a:srgbClr val="000000"/>
                </a:solidFill>
              </a:rPr>
              <a:pPr defTabSz="685800"/>
              <a:t>2018. 03. 28.</a:t>
            </a:fld>
            <a:endParaRPr lang="hu-H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685800"/>
            <a:endParaRPr lang="hu-H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685800"/>
            <a:fld id="{774ECFDF-B4B8-4D79-9C23-DD008FAF0A0B}" type="slidenum">
              <a:rPr lang="hu-HU" smtClean="0">
                <a:solidFill>
                  <a:srgbClr val="000000"/>
                </a:solidFill>
              </a:rPr>
              <a:pPr defTabSz="685800"/>
              <a:t>‹#›</a:t>
            </a:fld>
            <a:endParaRPr lang="hu-HU">
              <a:solidFill>
                <a:srgbClr val="000000"/>
              </a:solidFill>
            </a:endParaRPr>
          </a:p>
        </p:txBody>
      </p:sp>
      <p:sp>
        <p:nvSpPr>
          <p:cNvPr id="7" name="Cím 1"/>
          <p:cNvSpPr txBox="1">
            <a:spLocks/>
          </p:cNvSpPr>
          <p:nvPr userDrawn="1"/>
        </p:nvSpPr>
        <p:spPr>
          <a:xfrm>
            <a:off x="447989" y="33468"/>
            <a:ext cx="4412043" cy="648072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 cap="all" baseline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1800" b="1" i="0" u="none" strike="noStrike" kern="1200" cap="all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Mintacím szerkesztése</a:t>
            </a:r>
          </a:p>
        </p:txBody>
      </p:sp>
    </p:spTree>
    <p:extLst>
      <p:ext uri="{BB962C8B-B14F-4D97-AF65-F5344CB8AC3E}">
        <p14:creationId xmlns:p14="http://schemas.microsoft.com/office/powerpoint/2010/main" val="25439982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685800"/>
            <a:fld id="{0DD05FFA-4383-4574-9830-A5FF25BE8406}" type="datetimeFigureOut">
              <a:rPr lang="hu-HU" smtClean="0">
                <a:solidFill>
                  <a:srgbClr val="000000"/>
                </a:solidFill>
              </a:rPr>
              <a:pPr defTabSz="685800"/>
              <a:t>2018. 03. 28.</a:t>
            </a:fld>
            <a:endParaRPr lang="hu-H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685800"/>
            <a:endParaRPr lang="hu-H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685800"/>
            <a:fld id="{774ECFDF-B4B8-4D79-9C23-DD008FAF0A0B}" type="slidenum">
              <a:rPr lang="hu-HU" smtClean="0">
                <a:solidFill>
                  <a:srgbClr val="000000"/>
                </a:solidFill>
              </a:rPr>
              <a:pPr defTabSz="685800"/>
              <a:t>‹#›</a:t>
            </a:fld>
            <a:endParaRPr 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410597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685800"/>
            <a:fld id="{0DD05FFA-4383-4574-9830-A5FF25BE8406}" type="datetimeFigureOut">
              <a:rPr lang="hu-HU" smtClean="0">
                <a:solidFill>
                  <a:srgbClr val="000000"/>
                </a:solidFill>
              </a:rPr>
              <a:pPr defTabSz="685800"/>
              <a:t>2018. 03. 28.</a:t>
            </a:fld>
            <a:endParaRPr lang="hu-HU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685800"/>
            <a:endParaRPr lang="hu-HU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685800"/>
            <a:fld id="{774ECFDF-B4B8-4D79-9C23-DD008FAF0A0B}" type="slidenum">
              <a:rPr lang="hu-HU" smtClean="0">
                <a:solidFill>
                  <a:srgbClr val="000000"/>
                </a:solidFill>
              </a:rPr>
              <a:pPr defTabSz="685800"/>
              <a:t>‹#›</a:t>
            </a:fld>
            <a:endParaRPr 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623430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685800"/>
            <a:fld id="{0DD05FFA-4383-4574-9830-A5FF25BE8406}" type="datetimeFigureOut">
              <a:rPr lang="hu-HU" smtClean="0">
                <a:solidFill>
                  <a:srgbClr val="000000"/>
                </a:solidFill>
              </a:rPr>
              <a:pPr defTabSz="685800"/>
              <a:t>2018. 03. 28.</a:t>
            </a:fld>
            <a:endParaRPr lang="hu-HU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685800"/>
            <a:endParaRPr lang="hu-H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685800"/>
            <a:fld id="{774ECFDF-B4B8-4D79-9C23-DD008FAF0A0B}" type="slidenum">
              <a:rPr lang="hu-HU" smtClean="0">
                <a:solidFill>
                  <a:srgbClr val="000000"/>
                </a:solidFill>
              </a:rPr>
              <a:pPr defTabSz="685800"/>
              <a:t>‹#›</a:t>
            </a:fld>
            <a:endParaRPr 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956497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685800"/>
            <a:fld id="{0DD05FFA-4383-4574-9830-A5FF25BE8406}" type="datetimeFigureOut">
              <a:rPr lang="hu-HU" smtClean="0">
                <a:solidFill>
                  <a:srgbClr val="000000"/>
                </a:solidFill>
              </a:rPr>
              <a:pPr defTabSz="685800"/>
              <a:t>2018. 03. 28.</a:t>
            </a:fld>
            <a:endParaRPr lang="hu-HU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685800"/>
            <a:endParaRPr lang="hu-HU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685800"/>
            <a:fld id="{774ECFDF-B4B8-4D79-9C23-DD008FAF0A0B}" type="slidenum">
              <a:rPr lang="hu-HU" smtClean="0">
                <a:solidFill>
                  <a:srgbClr val="000000"/>
                </a:solidFill>
              </a:rPr>
              <a:pPr defTabSz="685800"/>
              <a:t>‹#›</a:t>
            </a:fld>
            <a:endParaRPr 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056247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685800"/>
            <a:fld id="{0DD05FFA-4383-4574-9830-A5FF25BE8406}" type="datetimeFigureOut">
              <a:rPr lang="hu-HU" smtClean="0">
                <a:solidFill>
                  <a:srgbClr val="000000"/>
                </a:solidFill>
              </a:rPr>
              <a:pPr defTabSz="685800"/>
              <a:t>2018. 03. 28.</a:t>
            </a:fld>
            <a:endParaRPr lang="hu-H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685800"/>
            <a:endParaRPr lang="hu-H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685800"/>
            <a:fld id="{774ECFDF-B4B8-4D79-9C23-DD008FAF0A0B}" type="slidenum">
              <a:rPr lang="hu-HU" smtClean="0">
                <a:solidFill>
                  <a:srgbClr val="000000"/>
                </a:solidFill>
              </a:rPr>
              <a:pPr defTabSz="685800"/>
              <a:t>‹#›</a:t>
            </a:fld>
            <a:endParaRPr 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96474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D616E-9952-4A65-88DE-AB23F954DF93}" type="datetimeFigureOut">
              <a:rPr lang="hu-HU" smtClean="0"/>
              <a:t>2018. 03. 28.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51B61-7B6E-462F-BB0B-6A305C9F0F3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96882630"/>
      </p:ext>
    </p:extLst>
  </p:cSld>
  <p:clrMapOvr>
    <a:masterClrMapping/>
  </p:clrMapOvr>
  <p:transition spd="slow">
    <p:cover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r>
              <a:rPr lang="hu-HU" noProof="0"/>
              <a:t>Kép beszúrásához kattintson az ikonra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685800"/>
            <a:fld id="{0DD05FFA-4383-4574-9830-A5FF25BE8406}" type="datetimeFigureOut">
              <a:rPr lang="hu-HU" smtClean="0">
                <a:solidFill>
                  <a:srgbClr val="000000"/>
                </a:solidFill>
              </a:rPr>
              <a:pPr defTabSz="685800"/>
              <a:t>2018. 03. 28.</a:t>
            </a:fld>
            <a:endParaRPr lang="hu-H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685800"/>
            <a:endParaRPr lang="hu-H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685800"/>
            <a:fld id="{774ECFDF-B4B8-4D79-9C23-DD008FAF0A0B}" type="slidenum">
              <a:rPr lang="hu-HU" smtClean="0">
                <a:solidFill>
                  <a:srgbClr val="000000"/>
                </a:solidFill>
              </a:rPr>
              <a:pPr defTabSz="685800"/>
              <a:t>‹#›</a:t>
            </a:fld>
            <a:endParaRPr 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168030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685800"/>
            <a:fld id="{0DD05FFA-4383-4574-9830-A5FF25BE8406}" type="datetimeFigureOut">
              <a:rPr lang="hu-HU" smtClean="0">
                <a:solidFill>
                  <a:srgbClr val="000000"/>
                </a:solidFill>
              </a:rPr>
              <a:pPr defTabSz="685800"/>
              <a:t>2018. 03. 28.</a:t>
            </a:fld>
            <a:endParaRPr lang="hu-H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685800"/>
            <a:endParaRPr lang="hu-H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685800"/>
            <a:fld id="{774ECFDF-B4B8-4D79-9C23-DD008FAF0A0B}" type="slidenum">
              <a:rPr lang="hu-HU" smtClean="0">
                <a:solidFill>
                  <a:srgbClr val="000000"/>
                </a:solidFill>
              </a:rPr>
              <a:pPr defTabSz="685800"/>
              <a:t>‹#›</a:t>
            </a:fld>
            <a:endParaRPr 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901054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685800"/>
            <a:fld id="{0DD05FFA-4383-4574-9830-A5FF25BE8406}" type="datetimeFigureOut">
              <a:rPr lang="hu-HU" smtClean="0">
                <a:solidFill>
                  <a:srgbClr val="000000"/>
                </a:solidFill>
              </a:rPr>
              <a:pPr defTabSz="685800"/>
              <a:t>2018. 03. 28.</a:t>
            </a:fld>
            <a:endParaRPr lang="hu-H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685800"/>
            <a:endParaRPr lang="hu-H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685800"/>
            <a:fld id="{774ECFDF-B4B8-4D79-9C23-DD008FAF0A0B}" type="slidenum">
              <a:rPr lang="hu-HU" smtClean="0">
                <a:solidFill>
                  <a:srgbClr val="000000"/>
                </a:solidFill>
              </a:rPr>
              <a:pPr defTabSz="685800"/>
              <a:t>‹#›</a:t>
            </a:fld>
            <a:endParaRPr 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922585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Egyéni elrendezé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8"/>
          <p:cNvSpPr>
            <a:spLocks noGrp="1"/>
          </p:cNvSpPr>
          <p:nvPr>
            <p:ph type="title"/>
          </p:nvPr>
        </p:nvSpPr>
        <p:spPr>
          <a:xfrm>
            <a:off x="4495800" y="1714500"/>
            <a:ext cx="4419600" cy="857250"/>
          </a:xfrm>
        </p:spPr>
        <p:txBody>
          <a:bodyPr anchor="t">
            <a:noAutofit/>
          </a:bodyPr>
          <a:lstStyle>
            <a:lvl1pPr algn="l">
              <a:defRPr sz="3300" b="1" cap="all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17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4495800" y="2914650"/>
            <a:ext cx="4343400" cy="685800"/>
          </a:xfrm>
        </p:spPr>
        <p:txBody>
          <a:bodyPr/>
          <a:lstStyle>
            <a:lvl1pPr marL="385763" indent="-385763" algn="l">
              <a:spcAft>
                <a:spcPts val="450"/>
              </a:spcAft>
              <a:buFontTx/>
              <a:buNone/>
              <a:defRPr cap="all" baseline="0">
                <a:solidFill>
                  <a:srgbClr val="FFFFFF"/>
                </a:solidFill>
                <a:latin typeface="Arial"/>
                <a:cs typeface="Arial"/>
              </a:defRPr>
            </a:lvl1pPr>
            <a:lvl2pPr>
              <a:buNone/>
              <a:defRPr/>
            </a:lvl2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</p:txBody>
      </p:sp>
    </p:spTree>
    <p:extLst>
      <p:ext uri="{BB962C8B-B14F-4D97-AF65-F5344CB8AC3E}">
        <p14:creationId xmlns:p14="http://schemas.microsoft.com/office/powerpoint/2010/main" val="14514367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8"/>
          <p:cNvSpPr>
            <a:spLocks noGrp="1"/>
          </p:cNvSpPr>
          <p:nvPr>
            <p:ph type="title" hasCustomPrompt="1"/>
          </p:nvPr>
        </p:nvSpPr>
        <p:spPr>
          <a:xfrm>
            <a:off x="4495800" y="1714500"/>
            <a:ext cx="4419600" cy="857250"/>
          </a:xfrm>
        </p:spPr>
        <p:txBody>
          <a:bodyPr anchor="t">
            <a:noAutofit/>
          </a:bodyPr>
          <a:lstStyle>
            <a:lvl1pPr algn="l">
              <a:defRPr sz="3300" b="1" cap="all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hu-HU" dirty="0"/>
              <a:t>Prezentáció Címe</a:t>
            </a:r>
            <a:endParaRPr lang="en-US" dirty="0"/>
          </a:p>
        </p:txBody>
      </p:sp>
      <p:sp>
        <p:nvSpPr>
          <p:cNvPr id="17" name="Text Placeholder 15"/>
          <p:cNvSpPr>
            <a:spLocks noGrp="1"/>
          </p:cNvSpPr>
          <p:nvPr>
            <p:ph type="body" sz="quarter" idx="10" hasCustomPrompt="1"/>
          </p:nvPr>
        </p:nvSpPr>
        <p:spPr>
          <a:xfrm>
            <a:off x="4495800" y="2914650"/>
            <a:ext cx="4343400" cy="685800"/>
          </a:xfrm>
        </p:spPr>
        <p:txBody>
          <a:bodyPr wrap="square" anchor="t"/>
          <a:lstStyle>
            <a:lvl1pPr marL="385763" indent="-385763" algn="l">
              <a:spcAft>
                <a:spcPts val="450"/>
              </a:spcAft>
              <a:buFontTx/>
              <a:buNone/>
              <a:defRPr cap="all" baseline="0">
                <a:solidFill>
                  <a:srgbClr val="FFFFFF"/>
                </a:solidFill>
                <a:latin typeface="Arial"/>
                <a:cs typeface="Arial"/>
              </a:defRPr>
            </a:lvl1pPr>
            <a:lvl2pPr>
              <a:buNone/>
              <a:defRPr/>
            </a:lvl2pPr>
          </a:lstStyle>
          <a:p>
            <a:pPr lvl="0"/>
            <a:r>
              <a:rPr lang="hu-HU" dirty="0"/>
              <a:t>Click to edit Alcím</a:t>
            </a:r>
          </a:p>
          <a:p>
            <a:pPr lvl="0"/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78379760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6" name="Tartalom helye 2"/>
          <p:cNvSpPr>
            <a:spLocks noGrp="1"/>
          </p:cNvSpPr>
          <p:nvPr>
            <p:ph idx="1"/>
          </p:nvPr>
        </p:nvSpPr>
        <p:spPr>
          <a:xfrm>
            <a:off x="447990" y="1221601"/>
            <a:ext cx="5111750" cy="3518297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</a:p>
        </p:txBody>
      </p:sp>
      <p:sp>
        <p:nvSpPr>
          <p:cNvPr id="7" name="Kép helye 2"/>
          <p:cNvSpPr>
            <a:spLocks noGrp="1"/>
          </p:cNvSpPr>
          <p:nvPr>
            <p:ph type="pic" idx="13"/>
          </p:nvPr>
        </p:nvSpPr>
        <p:spPr>
          <a:xfrm>
            <a:off x="5724128" y="1224827"/>
            <a:ext cx="3240360" cy="3518297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676294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1076326"/>
            <a:ext cx="5111750" cy="351829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/>
            <a:fld id="{0DD05FFA-4383-4574-9830-A5FF25BE8406}" type="datetimeFigureOut">
              <a:rPr lang="hu-HU" smtClean="0">
                <a:solidFill>
                  <a:srgbClr val="000000"/>
                </a:solidFill>
              </a:rPr>
              <a:pPr defTabSz="685800"/>
              <a:t>2018. 03. 28.</a:t>
            </a:fld>
            <a:endParaRPr lang="hu-HU">
              <a:solidFill>
                <a:srgbClr val="000000"/>
              </a:solidFill>
            </a:endParaRP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/>
            <a:endParaRPr lang="hu-HU">
              <a:solidFill>
                <a:srgbClr val="000000"/>
              </a:solidFill>
            </a:endParaRPr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/>
            <a:fld id="{774ECFDF-B4B8-4D79-9C23-DD008FAF0A0B}" type="slidenum">
              <a:rPr lang="hu-HU" smtClean="0">
                <a:solidFill>
                  <a:srgbClr val="000000"/>
                </a:solidFill>
              </a:rPr>
              <a:pPr defTabSz="685800"/>
              <a:t>‹#›</a:t>
            </a:fld>
            <a:endParaRPr lang="hu-HU">
              <a:solidFill>
                <a:srgbClr val="000000"/>
              </a:solidFill>
            </a:endParaRPr>
          </a:p>
        </p:txBody>
      </p:sp>
      <p:sp>
        <p:nvSpPr>
          <p:cNvPr id="9" name="Cím 1"/>
          <p:cNvSpPr>
            <a:spLocks noGrp="1"/>
          </p:cNvSpPr>
          <p:nvPr>
            <p:ph type="title"/>
          </p:nvPr>
        </p:nvSpPr>
        <p:spPr>
          <a:xfrm>
            <a:off x="447989" y="33468"/>
            <a:ext cx="4412043" cy="648072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</p:spTree>
    <p:extLst>
      <p:ext uri="{BB962C8B-B14F-4D97-AF65-F5344CB8AC3E}">
        <p14:creationId xmlns:p14="http://schemas.microsoft.com/office/powerpoint/2010/main" val="22437986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7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D616E-9952-4A65-88DE-AB23F954DF93}" type="datetimeFigureOut">
              <a:rPr lang="hu-HU" smtClean="0"/>
              <a:t>2018. 03. 28.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51B61-7B6E-462F-BB0B-6A305C9F0F3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59530901"/>
      </p:ext>
    </p:extLst>
  </p:cSld>
  <p:clrMapOvr>
    <a:masterClrMapping/>
  </p:clrMapOvr>
  <p:transition spd="slow">
    <p:cover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D616E-9952-4A65-88DE-AB23F954DF93}" type="datetimeFigureOut">
              <a:rPr lang="hu-HU" smtClean="0"/>
              <a:t>2018. 03. 28.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51B61-7B6E-462F-BB0B-6A305C9F0F3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35320167"/>
      </p:ext>
    </p:extLst>
  </p:cSld>
  <p:clrMapOvr>
    <a:masterClrMapping/>
  </p:clrMapOvr>
  <p:transition spd="slow">
    <p:cover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7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7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D616E-9952-4A65-88DE-AB23F954DF93}" type="datetimeFigureOut">
              <a:rPr lang="hu-HU" smtClean="0"/>
              <a:t>2018. 03. 28.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51B61-7B6E-462F-BB0B-6A305C9F0F3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81906621"/>
      </p:ext>
    </p:extLst>
  </p:cSld>
  <p:clrMapOvr>
    <a:masterClrMapping/>
  </p:clrMapOvr>
  <p:transition spd="slow">
    <p:cover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D616E-9952-4A65-88DE-AB23F954DF93}" type="datetimeFigureOut">
              <a:rPr lang="hu-HU" smtClean="0"/>
              <a:t>2018. 03. 28.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51B61-7B6E-462F-BB0B-6A305C9F0F3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28441436"/>
      </p:ext>
    </p:extLst>
  </p:cSld>
  <p:clrMapOvr>
    <a:masterClrMapping/>
  </p:clrMapOvr>
  <p:transition spd="slow">
    <p:cover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D616E-9952-4A65-88DE-AB23F954DF93}" type="datetimeFigureOut">
              <a:rPr lang="hu-HU" smtClean="0"/>
              <a:t>2018. 03. 28.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51B61-7B6E-462F-BB0B-6A305C9F0F3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79986907"/>
      </p:ext>
    </p:extLst>
  </p:cSld>
  <p:clrMapOvr>
    <a:masterClrMapping/>
  </p:clrMapOvr>
  <p:transition spd="slow">
    <p:cover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2" y="204788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2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D616E-9952-4A65-88DE-AB23F954DF93}" type="datetimeFigureOut">
              <a:rPr lang="hu-HU" smtClean="0"/>
              <a:t>2018. 03. 28.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51B61-7B6E-462F-BB0B-6A305C9F0F3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01367327"/>
      </p:ext>
    </p:extLst>
  </p:cSld>
  <p:clrMapOvr>
    <a:masterClrMapping/>
  </p:clrMapOvr>
  <p:transition spd="slow">
    <p:cover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D616E-9952-4A65-88DE-AB23F954DF93}" type="datetimeFigureOut">
              <a:rPr lang="hu-HU" smtClean="0"/>
              <a:t>2018. 03. 28.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51B61-7B6E-462F-BB0B-6A305C9F0F3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41171702"/>
      </p:ext>
    </p:extLst>
  </p:cSld>
  <p:clrMapOvr>
    <a:masterClrMapping/>
  </p:clrMapOvr>
  <p:transition spd="slow">
    <p:cover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13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3D616E-9952-4A65-88DE-AB23F954DF93}" type="datetimeFigureOut">
              <a:rPr lang="hu-HU" smtClean="0"/>
              <a:t>2018. 03. 28.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851B61-7B6E-462F-BB0B-6A305C9F0F3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711695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cover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/>
              <a:t>Mintacím szerkesztése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00151"/>
            <a:ext cx="8229600" cy="3394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/>
              <a:t>Mintaszöveg szerkesztése</a:t>
            </a:r>
          </a:p>
          <a:p>
            <a:pPr lvl="1"/>
            <a:r>
              <a:rPr lang="hu-HU" altLang="hu-HU"/>
              <a:t>Második szint</a:t>
            </a:r>
          </a:p>
          <a:p>
            <a:pPr lvl="2"/>
            <a:r>
              <a:rPr lang="hu-HU" altLang="hu-HU"/>
              <a:t>Harmadik szint</a:t>
            </a:r>
          </a:p>
          <a:p>
            <a:pPr lvl="3"/>
            <a:r>
              <a:rPr lang="hu-HU" altLang="hu-HU"/>
              <a:t>Negyedik szint</a:t>
            </a:r>
          </a:p>
          <a:p>
            <a:pPr lvl="4"/>
            <a:r>
              <a:rPr lang="hu-HU" altLang="hu-HU"/>
              <a:t>Ötödik szint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4683919"/>
            <a:ext cx="2133600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50">
                <a:cs typeface="+mn-cs"/>
              </a:defRPr>
            </a:lvl1pPr>
          </a:lstStyle>
          <a:p>
            <a:pPr defTabSz="342900"/>
            <a:fld id="{0DD05FFA-4383-4574-9830-A5FF25BE8406}" type="datetimeFigureOut">
              <a:rPr lang="hu-HU" smtClean="0">
                <a:solidFill>
                  <a:srgbClr val="000000"/>
                </a:solidFill>
              </a:rPr>
              <a:pPr defTabSz="342900"/>
              <a:t>2018. 03. 28.</a:t>
            </a:fld>
            <a:endParaRPr lang="hu-HU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3919"/>
            <a:ext cx="2895600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50">
                <a:cs typeface="+mn-cs"/>
              </a:defRPr>
            </a:lvl1pPr>
          </a:lstStyle>
          <a:p>
            <a:pPr defTabSz="342900"/>
            <a:endParaRPr lang="hu-HU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3919"/>
            <a:ext cx="2133600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50">
                <a:cs typeface="+mn-cs"/>
              </a:defRPr>
            </a:lvl1pPr>
          </a:lstStyle>
          <a:p>
            <a:pPr defTabSz="342900"/>
            <a:fld id="{774ECFDF-B4B8-4D79-9C23-DD008FAF0A0B}" type="slidenum">
              <a:rPr lang="hu-HU" smtClean="0">
                <a:solidFill>
                  <a:srgbClr val="000000"/>
                </a:solidFill>
              </a:rPr>
              <a:pPr defTabSz="342900"/>
              <a:t>‹#›</a:t>
            </a:fld>
            <a:endParaRPr lang="hu-HU">
              <a:solidFill>
                <a:srgbClr val="000000"/>
              </a:solidFill>
            </a:endParaRPr>
          </a:p>
        </p:txBody>
      </p:sp>
      <p:pic>
        <p:nvPicPr>
          <p:cNvPr id="1031" name="Picture 7" descr="SZTE_hun2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985052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</a:defRPr>
      </a:lvl5pPr>
      <a:lvl6pPr marL="342900"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</a:defRPr>
      </a:lvl6pPr>
      <a:lvl7pPr marL="685800"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</a:defRPr>
      </a:lvl7pPr>
      <a:lvl8pPr marL="1028700"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</a:defRPr>
      </a:lvl8pPr>
      <a:lvl9pPr marL="1371600"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</a:defRPr>
      </a:lvl9pPr>
    </p:titleStyle>
    <p:bodyStyle>
      <a:lvl1pPr marL="257175" indent="-257175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1" fontAlgn="base" hangingPunct="1">
        <a:spcBef>
          <a:spcPct val="20000"/>
        </a:spcBef>
        <a:spcAft>
          <a:spcPct val="0"/>
        </a:spcAft>
        <a:buChar char="–"/>
        <a:defRPr sz="2100">
          <a:solidFill>
            <a:schemeClr val="tx1"/>
          </a:solidFill>
          <a:latin typeface="+mn-lt"/>
        </a:defRPr>
      </a:lvl2pPr>
      <a:lvl3pPr marL="857250" indent="-171450" algn="l" rtl="0" eaLnBrk="1" fontAlgn="base" hangingPunct="1">
        <a:spcBef>
          <a:spcPct val="20000"/>
        </a:spcBef>
        <a:spcAft>
          <a:spcPct val="0"/>
        </a:spcAft>
        <a:buChar char="•"/>
        <a:defRPr sz="1800">
          <a:solidFill>
            <a:schemeClr val="tx1"/>
          </a:solidFill>
          <a:latin typeface="+mn-lt"/>
        </a:defRPr>
      </a:lvl3pPr>
      <a:lvl4pPr marL="1200150" indent="-171450" algn="l" rtl="0" eaLnBrk="1" fontAlgn="base" hangingPunct="1">
        <a:spcBef>
          <a:spcPct val="20000"/>
        </a:spcBef>
        <a:spcAft>
          <a:spcPct val="0"/>
        </a:spcAft>
        <a:buChar char="–"/>
        <a:defRPr sz="1500">
          <a:solidFill>
            <a:schemeClr val="tx1"/>
          </a:solidFill>
          <a:latin typeface="+mn-lt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6pPr>
      <a:lvl7pPr marL="2228850" indent="-171450" algn="l" rtl="0" eaLnBrk="1" fontAlgn="base" hangingPunct="1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7pPr>
      <a:lvl8pPr marL="2571750" indent="-171450" algn="l" rtl="0" eaLnBrk="1" fontAlgn="base" hangingPunct="1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8pPr>
      <a:lvl9pPr marL="2914650" indent="-171450" algn="l" rtl="0" eaLnBrk="1" fontAlgn="base" hangingPunct="1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9pPr>
    </p:bodyStyle>
    <p:otherStyle>
      <a:defPPr>
        <a:defRPr lang="hu-H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zövegdoboz 3"/>
          <p:cNvSpPr txBox="1"/>
          <p:nvPr/>
        </p:nvSpPr>
        <p:spPr>
          <a:xfrm>
            <a:off x="611560" y="195486"/>
            <a:ext cx="813690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3200" b="1" dirty="0" smtClean="0">
                <a:solidFill>
                  <a:srgbClr val="FF0000"/>
                </a:solidFill>
              </a:rPr>
              <a:t>3.3A A jövedelem felhasználása hosszú távon: a kereslet elemei</a:t>
            </a:r>
            <a:endParaRPr lang="hu-HU" sz="3200" b="1" dirty="0">
              <a:solidFill>
                <a:srgbClr val="FF0000"/>
              </a:solidFill>
            </a:endParaRPr>
          </a:p>
        </p:txBody>
      </p:sp>
      <p:sp>
        <p:nvSpPr>
          <p:cNvPr id="27" name="Szövegdoboz 26"/>
          <p:cNvSpPr txBox="1"/>
          <p:nvPr/>
        </p:nvSpPr>
        <p:spPr>
          <a:xfrm>
            <a:off x="611560" y="1452721"/>
            <a:ext cx="81369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hu-HU" sz="2400" dirty="0" smtClean="0"/>
              <a:t>A GDP kiadás oldali megközelítése: a GDP az adott országban egy év alatt keletkező végső felhasználásra kerülő termékek és szolgáltatások iránti keresletek összessége.</a:t>
            </a:r>
            <a:endParaRPr lang="hu-HU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Szövegdoboz 1"/>
              <p:cNvSpPr txBox="1"/>
              <p:nvPr/>
            </p:nvSpPr>
            <p:spPr>
              <a:xfrm>
                <a:off x="1043608" y="3358827"/>
                <a:ext cx="270510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u-HU" sz="2400" b="0" i="1" smtClean="0">
                          <a:latin typeface="Cambria Math"/>
                        </a:rPr>
                        <m:t>𝑌</m:t>
                      </m:r>
                      <m:r>
                        <a:rPr lang="hu-HU" sz="2400" b="0" i="1" smtClean="0">
                          <a:latin typeface="Cambria Math"/>
                        </a:rPr>
                        <m:t>=</m:t>
                      </m:r>
                      <m:acc>
                        <m:accPr>
                          <m:chr m:val="̅"/>
                          <m:ctrlPr>
                            <a:rPr lang="hu-HU" sz="2400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hu-HU" sz="2400" b="0" i="1" smtClean="0">
                              <a:latin typeface="Cambria Math"/>
                            </a:rPr>
                            <m:t>𝑌</m:t>
                          </m:r>
                        </m:e>
                      </m:acc>
                      <m:r>
                        <a:rPr lang="hu-HU" sz="2400" b="0" i="1" smtClean="0">
                          <a:latin typeface="Cambria Math"/>
                        </a:rPr>
                        <m:t>=</m:t>
                      </m:r>
                      <m:r>
                        <a:rPr lang="hu-HU" sz="2400" b="0" i="1" smtClean="0">
                          <a:latin typeface="Cambria Math"/>
                        </a:rPr>
                        <m:t>𝐶</m:t>
                      </m:r>
                      <m:r>
                        <a:rPr lang="hu-HU" sz="2400" b="0" i="1" smtClean="0">
                          <a:latin typeface="Cambria Math"/>
                        </a:rPr>
                        <m:t>+</m:t>
                      </m:r>
                      <m:r>
                        <a:rPr lang="hu-HU" sz="2400" b="0" i="1" smtClean="0">
                          <a:latin typeface="Cambria Math"/>
                        </a:rPr>
                        <m:t>𝐼</m:t>
                      </m:r>
                      <m:r>
                        <a:rPr lang="hu-HU" sz="2400" b="0" i="1" smtClean="0">
                          <a:latin typeface="Cambria Math"/>
                        </a:rPr>
                        <m:t>+</m:t>
                      </m:r>
                      <m:r>
                        <a:rPr lang="hu-HU" sz="2400" b="0" i="1" smtClean="0">
                          <a:latin typeface="Cambria Math"/>
                        </a:rPr>
                        <m:t>𝐺</m:t>
                      </m:r>
                    </m:oMath>
                  </m:oMathPara>
                </a14:m>
                <a:endParaRPr lang="hu-HU" sz="2400" dirty="0"/>
              </a:p>
            </p:txBody>
          </p:sp>
        </mc:Choice>
        <mc:Fallback xmlns="">
          <p:sp>
            <p:nvSpPr>
              <p:cNvPr id="2" name="Szövegdoboz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3608" y="3358827"/>
                <a:ext cx="2705100" cy="461665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663212"/>
            <a:ext cx="3850489" cy="23145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556236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zövegdoboz 3"/>
          <p:cNvSpPr txBox="1"/>
          <p:nvPr/>
        </p:nvSpPr>
        <p:spPr>
          <a:xfrm>
            <a:off x="1907704" y="355984"/>
            <a:ext cx="517167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3200" dirty="0" smtClean="0">
                <a:solidFill>
                  <a:srgbClr val="00B0F0"/>
                </a:solidFill>
              </a:rPr>
              <a:t>A fogyasztás (C, </a:t>
            </a:r>
            <a:r>
              <a:rPr lang="hu-HU" sz="3200" dirty="0" err="1" smtClean="0">
                <a:solidFill>
                  <a:srgbClr val="00B0F0"/>
                </a:solidFill>
              </a:rPr>
              <a:t>consumption</a:t>
            </a:r>
            <a:r>
              <a:rPr lang="hu-HU" sz="3200" dirty="0" smtClean="0">
                <a:solidFill>
                  <a:srgbClr val="00B0F0"/>
                </a:solidFill>
              </a:rPr>
              <a:t>)</a:t>
            </a:r>
            <a:endParaRPr lang="hu-HU" sz="3200" dirty="0">
              <a:solidFill>
                <a:srgbClr val="00B0F0"/>
              </a:solidFill>
            </a:endParaRPr>
          </a:p>
        </p:txBody>
      </p:sp>
      <p:sp>
        <p:nvSpPr>
          <p:cNvPr id="3" name="Szövegdoboz 2"/>
          <p:cNvSpPr txBox="1"/>
          <p:nvPr/>
        </p:nvSpPr>
        <p:spPr>
          <a:xfrm>
            <a:off x="391345" y="1620545"/>
            <a:ext cx="835711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dirty="0" smtClean="0"/>
              <a:t>A háztartási szektor szükséglet-kielégítésre való termékek és szolgáltatások iránti kereslete.</a:t>
            </a:r>
            <a:endParaRPr lang="hu-HU" sz="2400" dirty="0"/>
          </a:p>
        </p:txBody>
      </p:sp>
      <p:sp>
        <p:nvSpPr>
          <p:cNvPr id="2" name="Szövegdoboz 1"/>
          <p:cNvSpPr txBox="1"/>
          <p:nvPr/>
        </p:nvSpPr>
        <p:spPr>
          <a:xfrm>
            <a:off x="2483768" y="2660957"/>
            <a:ext cx="345638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2400" dirty="0" smtClean="0">
                <a:solidFill>
                  <a:srgbClr val="0070C0"/>
                </a:solidFill>
              </a:rPr>
              <a:t>Fogyasztási cikkek</a:t>
            </a:r>
            <a:r>
              <a:rPr lang="hu-HU" sz="2400" dirty="0" smtClean="0"/>
              <a:t> </a:t>
            </a:r>
            <a:r>
              <a:rPr lang="hu-HU" dirty="0" smtClean="0"/>
              <a:t>        </a:t>
            </a:r>
            <a:r>
              <a:rPr lang="hu-HU" i="1" dirty="0" smtClean="0"/>
              <a:t>(tej, kenyér, benzin)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2400" dirty="0" smtClean="0">
                <a:solidFill>
                  <a:srgbClr val="0070C0"/>
                </a:solidFill>
              </a:rPr>
              <a:t>Szolgáltatások</a:t>
            </a:r>
            <a:r>
              <a:rPr lang="hu-HU" dirty="0" smtClean="0"/>
              <a:t>            </a:t>
            </a:r>
            <a:r>
              <a:rPr lang="hu-HU" i="1" dirty="0" smtClean="0"/>
              <a:t>(áram, közösségi közlekedés)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2400" dirty="0" smtClean="0">
                <a:solidFill>
                  <a:srgbClr val="0070C0"/>
                </a:solidFill>
              </a:rPr>
              <a:t>Tartós fogyasztási cikkek</a:t>
            </a:r>
            <a:r>
              <a:rPr lang="hu-HU" dirty="0" smtClean="0"/>
              <a:t> </a:t>
            </a:r>
            <a:r>
              <a:rPr lang="hu-HU" i="1" dirty="0" smtClean="0"/>
              <a:t>(számítógép, autó)</a:t>
            </a:r>
            <a:endParaRPr lang="hu-HU" i="1" dirty="0"/>
          </a:p>
        </p:txBody>
      </p:sp>
    </p:spTree>
    <p:extLst>
      <p:ext uri="{BB962C8B-B14F-4D97-AF65-F5344CB8AC3E}">
        <p14:creationId xmlns:p14="http://schemas.microsoft.com/office/powerpoint/2010/main" val="40274076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églalap 28"/>
          <p:cNvSpPr/>
          <p:nvPr/>
        </p:nvSpPr>
        <p:spPr>
          <a:xfrm>
            <a:off x="4932040" y="2898012"/>
            <a:ext cx="1512168" cy="410183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8" name="Téglalap 27"/>
          <p:cNvSpPr/>
          <p:nvPr/>
        </p:nvSpPr>
        <p:spPr>
          <a:xfrm>
            <a:off x="107504" y="2898013"/>
            <a:ext cx="1368152" cy="410183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4" name="Szövegdoboz 3"/>
          <p:cNvSpPr txBox="1"/>
          <p:nvPr/>
        </p:nvSpPr>
        <p:spPr>
          <a:xfrm>
            <a:off x="1907704" y="355984"/>
            <a:ext cx="517167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3200" dirty="0" smtClean="0">
                <a:solidFill>
                  <a:srgbClr val="00B0F0"/>
                </a:solidFill>
              </a:rPr>
              <a:t>A fogyasztás (C, </a:t>
            </a:r>
            <a:r>
              <a:rPr lang="hu-HU" sz="3200" dirty="0" err="1" smtClean="0">
                <a:solidFill>
                  <a:srgbClr val="00B0F0"/>
                </a:solidFill>
              </a:rPr>
              <a:t>consumption</a:t>
            </a:r>
            <a:r>
              <a:rPr lang="hu-HU" sz="3200" dirty="0" smtClean="0">
                <a:solidFill>
                  <a:srgbClr val="00B0F0"/>
                </a:solidFill>
              </a:rPr>
              <a:t>)</a:t>
            </a:r>
            <a:endParaRPr lang="hu-HU" sz="3200" dirty="0">
              <a:solidFill>
                <a:srgbClr val="00B0F0"/>
              </a:solidFill>
            </a:endParaRPr>
          </a:p>
        </p:txBody>
      </p:sp>
      <p:sp>
        <p:nvSpPr>
          <p:cNvPr id="5" name="Szövegdoboz 4"/>
          <p:cNvSpPr txBox="1"/>
          <p:nvPr/>
        </p:nvSpPr>
        <p:spPr>
          <a:xfrm>
            <a:off x="3491880" y="1131590"/>
            <a:ext cx="3353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400" i="1" dirty="0" smtClean="0"/>
              <a:t>Y</a:t>
            </a:r>
            <a:endParaRPr lang="hu-HU" sz="2400" i="1" dirty="0"/>
          </a:p>
        </p:txBody>
      </p:sp>
      <p:sp>
        <p:nvSpPr>
          <p:cNvPr id="8" name="Szövegdoboz 7"/>
          <p:cNvSpPr txBox="1"/>
          <p:nvPr/>
        </p:nvSpPr>
        <p:spPr>
          <a:xfrm>
            <a:off x="4524684" y="1139210"/>
            <a:ext cx="335348" cy="507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400" i="1" dirty="0" smtClean="0"/>
              <a:t>T</a:t>
            </a:r>
          </a:p>
        </p:txBody>
      </p:sp>
      <p:sp>
        <p:nvSpPr>
          <p:cNvPr id="18" name="Szövegdoboz 17"/>
          <p:cNvSpPr txBox="1"/>
          <p:nvPr/>
        </p:nvSpPr>
        <p:spPr>
          <a:xfrm>
            <a:off x="3733435" y="1779662"/>
            <a:ext cx="7665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400" dirty="0" smtClean="0"/>
              <a:t>(</a:t>
            </a:r>
            <a:r>
              <a:rPr lang="hu-HU" sz="2400" i="1" dirty="0" smtClean="0"/>
              <a:t>Y</a:t>
            </a:r>
            <a:r>
              <a:rPr lang="hu-HU" sz="2400" dirty="0" smtClean="0"/>
              <a:t>-</a:t>
            </a:r>
            <a:r>
              <a:rPr lang="hu-HU" sz="2400" i="1" dirty="0" smtClean="0"/>
              <a:t>T</a:t>
            </a:r>
            <a:r>
              <a:rPr lang="hu-HU" sz="2400" dirty="0" smtClean="0"/>
              <a:t>)</a:t>
            </a:r>
            <a:endParaRPr lang="hu-HU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Szövegdoboz 11"/>
              <p:cNvSpPr txBox="1"/>
              <p:nvPr/>
            </p:nvSpPr>
            <p:spPr>
              <a:xfrm>
                <a:off x="107504" y="2830165"/>
                <a:ext cx="439864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u-HU" sz="2400" b="0" i="1" smtClean="0">
                          <a:latin typeface="Cambria Math"/>
                        </a:rPr>
                        <m:t>𝐶</m:t>
                      </m:r>
                      <m:d>
                        <m:dPr>
                          <m:ctrlPr>
                            <a:rPr lang="hu-HU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hu-HU" sz="2400" b="0" i="1" smtClean="0">
                              <a:latin typeface="Cambria Math"/>
                            </a:rPr>
                            <m:t>𝑌</m:t>
                          </m:r>
                          <m:r>
                            <a:rPr lang="hu-HU" sz="2400" b="0" i="1" smtClean="0">
                              <a:latin typeface="Cambria Math"/>
                            </a:rPr>
                            <m:t>−</m:t>
                          </m:r>
                          <m:r>
                            <a:rPr lang="hu-HU" sz="2400" b="0" i="1" smtClean="0">
                              <a:latin typeface="Cambria Math"/>
                            </a:rPr>
                            <m:t>𝑇</m:t>
                          </m:r>
                        </m:e>
                      </m:d>
                      <m:r>
                        <a:rPr lang="hu-HU" sz="2400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hu-HU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u-HU" sz="2400" b="0" i="1" smtClean="0">
                              <a:latin typeface="Cambria Math"/>
                            </a:rPr>
                            <m:t>𝐶</m:t>
                          </m:r>
                        </m:e>
                        <m:sub>
                          <m:r>
                            <a:rPr lang="hu-HU" sz="2400" b="0" i="1" smtClean="0">
                              <a:latin typeface="Cambria Math"/>
                            </a:rPr>
                            <m:t>0</m:t>
                          </m:r>
                        </m:sub>
                      </m:sSub>
                      <m:r>
                        <a:rPr lang="hu-HU" sz="2400" b="0" i="1" smtClean="0">
                          <a:latin typeface="Cambria Math"/>
                        </a:rPr>
                        <m:t>+</m:t>
                      </m:r>
                      <m:r>
                        <a:rPr lang="hu-HU" sz="2400" b="0" i="1" smtClean="0">
                          <a:latin typeface="Cambria Math"/>
                        </a:rPr>
                        <m:t>𝑀𝑃𝐶</m:t>
                      </m:r>
                      <m:r>
                        <a:rPr lang="hu-HU" sz="2400" b="0" i="1" smtClean="0">
                          <a:latin typeface="Cambria Math"/>
                          <a:ea typeface="Cambria Math"/>
                        </a:rPr>
                        <m:t>∙(</m:t>
                      </m:r>
                      <m:r>
                        <a:rPr lang="hu-HU" sz="2400" b="0" i="1" smtClean="0">
                          <a:latin typeface="Cambria Math"/>
                          <a:ea typeface="Cambria Math"/>
                        </a:rPr>
                        <m:t>𝑌</m:t>
                      </m:r>
                      <m:r>
                        <a:rPr lang="hu-HU" sz="2400" b="0" i="1" smtClean="0">
                          <a:latin typeface="Cambria Math"/>
                          <a:ea typeface="Cambria Math"/>
                        </a:rPr>
                        <m:t>−</m:t>
                      </m:r>
                      <m:r>
                        <a:rPr lang="hu-HU" sz="2400" b="0" i="1" smtClean="0">
                          <a:latin typeface="Cambria Math"/>
                          <a:ea typeface="Cambria Math"/>
                        </a:rPr>
                        <m:t>𝑇</m:t>
                      </m:r>
                      <m:r>
                        <a:rPr lang="hu-HU" sz="2400" b="0" i="1" smtClean="0">
                          <a:latin typeface="Cambria Math"/>
                          <a:ea typeface="Cambria Math"/>
                        </a:rPr>
                        <m:t>)</m:t>
                      </m:r>
                    </m:oMath>
                  </m:oMathPara>
                </a14:m>
                <a:endParaRPr lang="hu-HU" sz="2400" dirty="0"/>
              </a:p>
            </p:txBody>
          </p:sp>
        </mc:Choice>
        <mc:Fallback xmlns="">
          <p:sp>
            <p:nvSpPr>
              <p:cNvPr id="12" name="Szövegdoboz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504" y="2830165"/>
                <a:ext cx="4398640" cy="461665"/>
              </a:xfrm>
              <a:prstGeom prst="rect">
                <a:avLst/>
              </a:prstGeom>
              <a:blipFill rotWithShape="1">
                <a:blip r:embed="rId2"/>
                <a:stretch>
                  <a:fillRect b="-17105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Szövegdoboz 19"/>
              <p:cNvSpPr txBox="1"/>
              <p:nvPr/>
            </p:nvSpPr>
            <p:spPr>
              <a:xfrm>
                <a:off x="4716016" y="2838526"/>
                <a:ext cx="4470648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hu-HU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u-HU" sz="2400" b="0" i="1" smtClean="0">
                              <a:latin typeface="Cambria Math"/>
                            </a:rPr>
                            <m:t>𝑆</m:t>
                          </m:r>
                        </m:e>
                        <m:sub>
                          <m:r>
                            <a:rPr lang="hu-HU" sz="2400" b="0" i="1" smtClean="0">
                              <a:latin typeface="Cambria Math"/>
                            </a:rPr>
                            <m:t>𝑀</m:t>
                          </m:r>
                        </m:sub>
                      </m:sSub>
                      <m:d>
                        <m:dPr>
                          <m:ctrlPr>
                            <a:rPr lang="hu-HU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hu-HU" sz="2400" b="0" i="1" smtClean="0">
                              <a:latin typeface="Cambria Math"/>
                            </a:rPr>
                            <m:t>𝑌</m:t>
                          </m:r>
                          <m:r>
                            <a:rPr lang="hu-HU" sz="2400" b="0" i="1" smtClean="0">
                              <a:latin typeface="Cambria Math"/>
                            </a:rPr>
                            <m:t>−</m:t>
                          </m:r>
                          <m:r>
                            <a:rPr lang="hu-HU" sz="2400" b="0" i="1" smtClean="0">
                              <a:latin typeface="Cambria Math"/>
                            </a:rPr>
                            <m:t>𝑇</m:t>
                          </m:r>
                        </m:e>
                      </m:d>
                      <m:r>
                        <a:rPr lang="hu-HU" sz="2400" b="0" i="1" smtClean="0">
                          <a:latin typeface="Cambria Math"/>
                        </a:rPr>
                        <m:t>=</m:t>
                      </m:r>
                      <m:r>
                        <a:rPr lang="hu-HU" sz="2400" b="0" i="1" smtClean="0">
                          <a:latin typeface="Cambria Math"/>
                        </a:rPr>
                        <m:t>𝑌</m:t>
                      </m:r>
                      <m:r>
                        <a:rPr lang="hu-HU" sz="2400" b="0" i="1" smtClean="0">
                          <a:latin typeface="Cambria Math"/>
                        </a:rPr>
                        <m:t>−</m:t>
                      </m:r>
                      <m:r>
                        <a:rPr lang="hu-HU" sz="2400" b="0" i="1" smtClean="0">
                          <a:latin typeface="Cambria Math"/>
                        </a:rPr>
                        <m:t>𝐶</m:t>
                      </m:r>
                      <m:r>
                        <a:rPr lang="hu-HU" sz="2400" b="0" i="1" smtClean="0">
                          <a:latin typeface="Cambria Math"/>
                        </a:rPr>
                        <m:t>(</m:t>
                      </m:r>
                      <m:r>
                        <a:rPr lang="hu-HU" sz="2400" b="0" i="1" smtClean="0">
                          <a:latin typeface="Cambria Math"/>
                        </a:rPr>
                        <m:t>𝑌</m:t>
                      </m:r>
                      <m:r>
                        <a:rPr lang="hu-HU" sz="2400" b="0" i="1" smtClean="0">
                          <a:latin typeface="Cambria Math"/>
                        </a:rPr>
                        <m:t>−</m:t>
                      </m:r>
                      <m:r>
                        <a:rPr lang="hu-HU" sz="2400" b="0" i="1" smtClean="0">
                          <a:latin typeface="Cambria Math"/>
                        </a:rPr>
                        <m:t>𝑇</m:t>
                      </m:r>
                      <m:r>
                        <a:rPr lang="hu-HU" sz="2400" b="0" i="1" smtClean="0">
                          <a:latin typeface="Cambria Math"/>
                        </a:rPr>
                        <m:t>)=</m:t>
                      </m:r>
                    </m:oMath>
                  </m:oMathPara>
                </a14:m>
                <a:endParaRPr lang="hu-HU" sz="2400" b="0" i="1" dirty="0" smtClean="0">
                  <a:latin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u-HU" sz="2400" b="0" i="1" smtClean="0">
                          <a:latin typeface="Cambria Math"/>
                        </a:rPr>
                        <m:t>=−</m:t>
                      </m:r>
                      <m:sSub>
                        <m:sSubPr>
                          <m:ctrlPr>
                            <a:rPr lang="hu-HU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u-HU" sz="2400" b="0" i="1" smtClean="0">
                              <a:latin typeface="Cambria Math"/>
                            </a:rPr>
                            <m:t>𝐶</m:t>
                          </m:r>
                        </m:e>
                        <m:sub>
                          <m:r>
                            <a:rPr lang="hu-HU" sz="2400" b="0" i="1" smtClean="0">
                              <a:latin typeface="Cambria Math"/>
                            </a:rPr>
                            <m:t>0</m:t>
                          </m:r>
                        </m:sub>
                      </m:sSub>
                      <m:r>
                        <a:rPr lang="hu-HU" sz="2400" b="0" i="1" smtClean="0">
                          <a:latin typeface="Cambria Math"/>
                        </a:rPr>
                        <m:t>+(1−</m:t>
                      </m:r>
                      <m:r>
                        <a:rPr lang="hu-HU" sz="2400" b="0" i="1" smtClean="0">
                          <a:latin typeface="Cambria Math"/>
                        </a:rPr>
                        <m:t>𝑀𝑃𝐶</m:t>
                      </m:r>
                      <m:r>
                        <a:rPr lang="hu-HU" sz="2400" b="0" i="1" smtClean="0">
                          <a:latin typeface="Cambria Math"/>
                        </a:rPr>
                        <m:t>)∙(</m:t>
                      </m:r>
                      <m:r>
                        <a:rPr lang="hu-HU" sz="2400" b="0" i="1" smtClean="0">
                          <a:latin typeface="Cambria Math"/>
                          <a:ea typeface="Cambria Math"/>
                        </a:rPr>
                        <m:t>𝑌</m:t>
                      </m:r>
                      <m:r>
                        <a:rPr lang="hu-HU" sz="2400" b="0" i="1" smtClean="0">
                          <a:latin typeface="Cambria Math"/>
                          <a:ea typeface="Cambria Math"/>
                        </a:rPr>
                        <m:t>−</m:t>
                      </m:r>
                      <m:r>
                        <a:rPr lang="hu-HU" sz="2400" b="0" i="1" smtClean="0">
                          <a:latin typeface="Cambria Math"/>
                          <a:ea typeface="Cambria Math"/>
                        </a:rPr>
                        <m:t>𝑇</m:t>
                      </m:r>
                      <m:r>
                        <a:rPr lang="hu-HU" sz="2400" b="0" i="1" smtClean="0">
                          <a:latin typeface="Cambria Math"/>
                          <a:ea typeface="Cambria Math"/>
                        </a:rPr>
                        <m:t>)</m:t>
                      </m:r>
                    </m:oMath>
                  </m:oMathPara>
                </a14:m>
                <a:endParaRPr lang="hu-HU" sz="2400" dirty="0"/>
              </a:p>
            </p:txBody>
          </p:sp>
        </mc:Choice>
        <mc:Fallback xmlns="">
          <p:sp>
            <p:nvSpPr>
              <p:cNvPr id="20" name="Szövegdoboz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16016" y="2838526"/>
                <a:ext cx="4470648" cy="830997"/>
              </a:xfrm>
              <a:prstGeom prst="rect">
                <a:avLst/>
              </a:prstGeom>
              <a:blipFill rotWithShape="1">
                <a:blip r:embed="rId3"/>
                <a:stretch>
                  <a:fillRect b="-9559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Bal oldali kapcsos zárójel 20"/>
          <p:cNvSpPr/>
          <p:nvPr/>
        </p:nvSpPr>
        <p:spPr>
          <a:xfrm rot="16200000">
            <a:off x="4061268" y="994251"/>
            <a:ext cx="155449" cy="1294224"/>
          </a:xfrm>
          <a:prstGeom prst="leftBrac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cxnSp>
        <p:nvCxnSpPr>
          <p:cNvPr id="23" name="Egyenes összekötő nyíllal 22"/>
          <p:cNvCxnSpPr/>
          <p:nvPr/>
        </p:nvCxnSpPr>
        <p:spPr>
          <a:xfrm>
            <a:off x="4409444" y="2139702"/>
            <a:ext cx="738620" cy="64807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Egyenes összekötő nyíllal 25"/>
          <p:cNvCxnSpPr/>
          <p:nvPr/>
        </p:nvCxnSpPr>
        <p:spPr>
          <a:xfrm flipH="1">
            <a:off x="1259632" y="2139702"/>
            <a:ext cx="2473804" cy="64807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Szövegdoboz 30"/>
          <p:cNvSpPr txBox="1"/>
          <p:nvPr/>
        </p:nvSpPr>
        <p:spPr>
          <a:xfrm>
            <a:off x="5603051" y="1709395"/>
            <a:ext cx="3145413" cy="36933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hu-HU" dirty="0" smtClean="0"/>
              <a:t>Ha </a:t>
            </a:r>
            <a:r>
              <a:rPr lang="hu-HU" i="1" dirty="0" smtClean="0"/>
              <a:t>Y↑</a:t>
            </a:r>
            <a:r>
              <a:rPr lang="hu-HU" dirty="0" smtClean="0"/>
              <a:t>, (</a:t>
            </a:r>
            <a:r>
              <a:rPr lang="hu-HU" i="1" dirty="0" smtClean="0"/>
              <a:t>Y</a:t>
            </a:r>
            <a:r>
              <a:rPr lang="hu-HU" dirty="0" smtClean="0"/>
              <a:t>-</a:t>
            </a:r>
            <a:r>
              <a:rPr lang="hu-HU" i="1" dirty="0" smtClean="0"/>
              <a:t>T</a:t>
            </a:r>
            <a:r>
              <a:rPr lang="hu-HU" dirty="0" smtClean="0"/>
              <a:t>)</a:t>
            </a:r>
            <a:r>
              <a:rPr lang="hu-HU" i="1" dirty="0"/>
              <a:t> </a:t>
            </a:r>
            <a:r>
              <a:rPr lang="hu-HU" i="1" dirty="0" smtClean="0"/>
              <a:t>↑</a:t>
            </a:r>
            <a:r>
              <a:rPr lang="hu-HU" dirty="0" smtClean="0"/>
              <a:t>, ha </a:t>
            </a:r>
            <a:r>
              <a:rPr lang="hu-HU" i="1" dirty="0" smtClean="0"/>
              <a:t>T↑</a:t>
            </a:r>
            <a:r>
              <a:rPr lang="hu-HU" dirty="0" smtClean="0"/>
              <a:t>, (</a:t>
            </a:r>
            <a:r>
              <a:rPr lang="hu-HU" i="1" dirty="0" smtClean="0"/>
              <a:t>Y</a:t>
            </a:r>
            <a:r>
              <a:rPr lang="hu-HU" dirty="0" smtClean="0"/>
              <a:t>-</a:t>
            </a:r>
            <a:r>
              <a:rPr lang="hu-HU" i="1" dirty="0" smtClean="0"/>
              <a:t>T</a:t>
            </a:r>
            <a:r>
              <a:rPr lang="hu-HU" dirty="0" smtClean="0"/>
              <a:t>)</a:t>
            </a:r>
            <a:r>
              <a:rPr lang="hu-HU" i="1" dirty="0"/>
              <a:t> ↓</a:t>
            </a:r>
            <a:endParaRPr lang="hu-HU" dirty="0"/>
          </a:p>
        </p:txBody>
      </p:sp>
      <p:sp>
        <p:nvSpPr>
          <p:cNvPr id="34" name="Szövegdoboz 33"/>
          <p:cNvSpPr txBox="1"/>
          <p:nvPr/>
        </p:nvSpPr>
        <p:spPr>
          <a:xfrm>
            <a:off x="1115616" y="4635450"/>
            <a:ext cx="3523722" cy="36933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hu-HU" dirty="0" smtClean="0"/>
              <a:t>Ha </a:t>
            </a:r>
            <a:r>
              <a:rPr lang="hu-HU" i="1" dirty="0" smtClean="0"/>
              <a:t>Y↑</a:t>
            </a:r>
            <a:r>
              <a:rPr lang="hu-HU" dirty="0" smtClean="0"/>
              <a:t>, </a:t>
            </a:r>
            <a:r>
              <a:rPr lang="hu-HU" i="1" dirty="0" smtClean="0"/>
              <a:t>C </a:t>
            </a:r>
            <a:r>
              <a:rPr lang="hu-HU" dirty="0" smtClean="0"/>
              <a:t>és</a:t>
            </a:r>
            <a:r>
              <a:rPr lang="hu-HU" i="1" dirty="0" smtClean="0"/>
              <a:t> S</a:t>
            </a:r>
            <a:r>
              <a:rPr lang="hu-HU" i="1" baseline="-25000" dirty="0" smtClean="0"/>
              <a:t>M</a:t>
            </a:r>
            <a:r>
              <a:rPr lang="hu-HU" i="1" dirty="0" smtClean="0"/>
              <a:t>↑</a:t>
            </a:r>
            <a:r>
              <a:rPr lang="hu-HU" dirty="0" smtClean="0"/>
              <a:t>, Ha </a:t>
            </a:r>
            <a:r>
              <a:rPr lang="hu-HU" i="1" dirty="0" smtClean="0"/>
              <a:t>T↑</a:t>
            </a:r>
            <a:r>
              <a:rPr lang="hu-HU" dirty="0" smtClean="0"/>
              <a:t>, </a:t>
            </a:r>
            <a:r>
              <a:rPr lang="hu-HU" i="1" dirty="0" smtClean="0"/>
              <a:t>C </a:t>
            </a:r>
            <a:r>
              <a:rPr lang="hu-HU" dirty="0" smtClean="0"/>
              <a:t>és</a:t>
            </a:r>
            <a:r>
              <a:rPr lang="hu-HU" i="1" dirty="0" smtClean="0"/>
              <a:t> S</a:t>
            </a:r>
            <a:r>
              <a:rPr lang="hu-HU" i="1" baseline="-25000" dirty="0" smtClean="0"/>
              <a:t>M</a:t>
            </a:r>
            <a:r>
              <a:rPr lang="hu-HU" i="1" dirty="0" smtClean="0"/>
              <a:t>↓</a:t>
            </a:r>
            <a:endParaRPr lang="hu-HU" dirty="0" smtClean="0"/>
          </a:p>
        </p:txBody>
      </p:sp>
      <p:sp>
        <p:nvSpPr>
          <p:cNvPr id="15" name="Téglalap 14"/>
          <p:cNvSpPr/>
          <p:nvPr/>
        </p:nvSpPr>
        <p:spPr>
          <a:xfrm>
            <a:off x="5603051" y="1346830"/>
            <a:ext cx="3145413" cy="36933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lvl="0"/>
            <a:r>
              <a:rPr lang="hu-HU" dirty="0">
                <a:solidFill>
                  <a:prstClr val="black"/>
                </a:solidFill>
              </a:rPr>
              <a:t>Rendelkezésre álló jövedelem</a:t>
            </a:r>
          </a:p>
        </p:txBody>
      </p:sp>
      <p:sp>
        <p:nvSpPr>
          <p:cNvPr id="16" name="Téglalap 15"/>
          <p:cNvSpPr/>
          <p:nvPr/>
        </p:nvSpPr>
        <p:spPr>
          <a:xfrm>
            <a:off x="1113024" y="3614645"/>
            <a:ext cx="3526314" cy="36933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lvl="0"/>
            <a:r>
              <a:rPr lang="hu-HU" dirty="0">
                <a:solidFill>
                  <a:prstClr val="black"/>
                </a:solidFill>
              </a:rPr>
              <a:t>Ha (</a:t>
            </a:r>
            <a:r>
              <a:rPr lang="hu-HU" i="1" dirty="0">
                <a:solidFill>
                  <a:prstClr val="black"/>
                </a:solidFill>
              </a:rPr>
              <a:t>Y</a:t>
            </a:r>
            <a:r>
              <a:rPr lang="hu-HU" dirty="0">
                <a:solidFill>
                  <a:prstClr val="black"/>
                </a:solidFill>
              </a:rPr>
              <a:t>-</a:t>
            </a:r>
            <a:r>
              <a:rPr lang="hu-HU" i="1" dirty="0">
                <a:solidFill>
                  <a:prstClr val="black"/>
                </a:solidFill>
              </a:rPr>
              <a:t>T</a:t>
            </a:r>
            <a:r>
              <a:rPr lang="hu-HU" dirty="0">
                <a:solidFill>
                  <a:prstClr val="black"/>
                </a:solidFill>
              </a:rPr>
              <a:t>)↑, akkor </a:t>
            </a:r>
            <a:r>
              <a:rPr lang="hu-HU" i="1" dirty="0">
                <a:solidFill>
                  <a:prstClr val="black"/>
                </a:solidFill>
              </a:rPr>
              <a:t>C</a:t>
            </a:r>
            <a:r>
              <a:rPr lang="hu-HU" dirty="0">
                <a:solidFill>
                  <a:prstClr val="black"/>
                </a:solidFill>
              </a:rPr>
              <a:t>↑ és </a:t>
            </a:r>
            <a:r>
              <a:rPr lang="hu-HU" i="1" dirty="0">
                <a:solidFill>
                  <a:prstClr val="black"/>
                </a:solidFill>
              </a:rPr>
              <a:t>S</a:t>
            </a:r>
            <a:r>
              <a:rPr lang="hu-HU" i="1" baseline="-25000" dirty="0">
                <a:solidFill>
                  <a:prstClr val="black"/>
                </a:solidFill>
              </a:rPr>
              <a:t>M</a:t>
            </a:r>
            <a:r>
              <a:rPr lang="hu-HU" dirty="0">
                <a:solidFill>
                  <a:prstClr val="black"/>
                </a:solidFill>
              </a:rPr>
              <a:t>↑, </a:t>
            </a:r>
          </a:p>
        </p:txBody>
      </p:sp>
      <p:sp>
        <p:nvSpPr>
          <p:cNvPr id="17" name="Téglalap 16"/>
          <p:cNvSpPr/>
          <p:nvPr/>
        </p:nvSpPr>
        <p:spPr>
          <a:xfrm>
            <a:off x="1117600" y="3971022"/>
            <a:ext cx="3521738" cy="36933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lvl="0"/>
            <a:r>
              <a:rPr lang="hu-HU" dirty="0">
                <a:solidFill>
                  <a:prstClr val="black"/>
                </a:solidFill>
              </a:rPr>
              <a:t>…tehát MPC és 1-MPC &gt; 0, </a:t>
            </a:r>
          </a:p>
        </p:txBody>
      </p:sp>
      <p:sp>
        <p:nvSpPr>
          <p:cNvPr id="19" name="Téglalap 18"/>
          <p:cNvSpPr/>
          <p:nvPr/>
        </p:nvSpPr>
        <p:spPr>
          <a:xfrm>
            <a:off x="1116984" y="4274622"/>
            <a:ext cx="3522354" cy="36933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lvl="0"/>
            <a:r>
              <a:rPr lang="hu-HU" dirty="0">
                <a:solidFill>
                  <a:prstClr val="black"/>
                </a:solidFill>
              </a:rPr>
              <a:t>…vagyis 1&gt; MPC &gt; 0.</a:t>
            </a:r>
          </a:p>
        </p:txBody>
      </p:sp>
    </p:spTree>
    <p:extLst>
      <p:ext uri="{BB962C8B-B14F-4D97-AF65-F5344CB8AC3E}">
        <p14:creationId xmlns:p14="http://schemas.microsoft.com/office/powerpoint/2010/main" val="34448475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28" grpId="0" animBg="1"/>
      <p:bldP spid="5" grpId="0"/>
      <p:bldP spid="8" grpId="0"/>
      <p:bldP spid="18" grpId="0"/>
      <p:bldP spid="12" grpId="0"/>
      <p:bldP spid="20" grpId="0"/>
      <p:bldP spid="21" grpId="0" animBg="1"/>
      <p:bldP spid="31" grpId="0" animBg="1"/>
      <p:bldP spid="34" grpId="0" animBg="1"/>
      <p:bldP spid="15" grpId="0" animBg="1"/>
      <p:bldP spid="16" grpId="0" animBg="1"/>
      <p:bldP spid="17" grpId="0" animBg="1"/>
      <p:bldP spid="1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zövegdoboz 3"/>
          <p:cNvSpPr txBox="1"/>
          <p:nvPr/>
        </p:nvSpPr>
        <p:spPr>
          <a:xfrm>
            <a:off x="2411760" y="355984"/>
            <a:ext cx="436869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3200" dirty="0" smtClean="0">
                <a:solidFill>
                  <a:srgbClr val="00B0F0"/>
                </a:solidFill>
              </a:rPr>
              <a:t>A kormányzati vásárlások</a:t>
            </a:r>
            <a:endParaRPr lang="hu-HU" sz="3200" dirty="0">
              <a:solidFill>
                <a:srgbClr val="00B0F0"/>
              </a:solidFill>
            </a:endParaRPr>
          </a:p>
        </p:txBody>
      </p:sp>
      <p:sp>
        <p:nvSpPr>
          <p:cNvPr id="3" name="Szövegdoboz 2"/>
          <p:cNvSpPr txBox="1"/>
          <p:nvPr/>
        </p:nvSpPr>
        <p:spPr>
          <a:xfrm>
            <a:off x="755576" y="1131590"/>
            <a:ext cx="71287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hu-HU" sz="2400" dirty="0" smtClean="0"/>
              <a:t>A kormányzat árukat és szolgáltatásokat vásárol a magánszektortól, ezeket hívjuk kormányzati vásárlásnak, kiadásoknak vagy beruházásoknak</a:t>
            </a:r>
            <a:endParaRPr lang="hu-HU" sz="2400" dirty="0"/>
          </a:p>
        </p:txBody>
      </p:sp>
      <p:sp>
        <p:nvSpPr>
          <p:cNvPr id="7" name="Szövegdoboz 6"/>
          <p:cNvSpPr txBox="1"/>
          <p:nvPr/>
        </p:nvSpPr>
        <p:spPr>
          <a:xfrm>
            <a:off x="2253454" y="2442250"/>
            <a:ext cx="4766818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2400" dirty="0">
                <a:solidFill>
                  <a:srgbClr val="0070C0"/>
                </a:solidFill>
              </a:rPr>
              <a:t>Ú</a:t>
            </a:r>
            <a:r>
              <a:rPr lang="hu-HU" sz="2400" dirty="0" smtClean="0">
                <a:solidFill>
                  <a:srgbClr val="0070C0"/>
                </a:solidFill>
              </a:rPr>
              <a:t>tépítés, épületek fenntartása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2400" dirty="0" smtClean="0">
                <a:solidFill>
                  <a:srgbClr val="0070C0"/>
                </a:solidFill>
              </a:rPr>
              <a:t>Fegyvervásárlás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2400" dirty="0" smtClean="0">
                <a:solidFill>
                  <a:srgbClr val="0070C0"/>
                </a:solidFill>
              </a:rPr>
              <a:t>Állami alkalmazottak szolgáltatásai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2400" dirty="0" smtClean="0">
                <a:solidFill>
                  <a:srgbClr val="0070C0"/>
                </a:solidFill>
              </a:rPr>
              <a:t>De: transzferek nem!</a:t>
            </a:r>
            <a:endParaRPr lang="hu-HU" sz="2400" dirty="0">
              <a:solidFill>
                <a:srgbClr val="0070C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Szövegdoboz 7"/>
              <p:cNvSpPr txBox="1"/>
              <p:nvPr/>
            </p:nvSpPr>
            <p:spPr>
              <a:xfrm>
                <a:off x="3995936" y="4413572"/>
                <a:ext cx="1068754" cy="46243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u-HU" sz="2400" b="0" i="1" smtClean="0">
                          <a:latin typeface="Cambria Math"/>
                        </a:rPr>
                        <m:t>𝐺</m:t>
                      </m:r>
                      <m:r>
                        <a:rPr lang="hu-HU" sz="2400" b="0" i="1" smtClean="0">
                          <a:latin typeface="Cambria Math"/>
                        </a:rPr>
                        <m:t>=</m:t>
                      </m:r>
                      <m:acc>
                        <m:accPr>
                          <m:chr m:val="̅"/>
                          <m:ctrlPr>
                            <a:rPr lang="hu-HU" sz="2400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hu-HU" sz="2400" b="0" i="1" smtClean="0">
                              <a:latin typeface="Cambria Math"/>
                            </a:rPr>
                            <m:t>𝐺</m:t>
                          </m:r>
                        </m:e>
                      </m:acc>
                    </m:oMath>
                  </m:oMathPara>
                </a14:m>
                <a:endParaRPr lang="hu-HU" sz="2400" dirty="0"/>
              </a:p>
            </p:txBody>
          </p:sp>
        </mc:Choice>
        <mc:Fallback xmlns="">
          <p:sp>
            <p:nvSpPr>
              <p:cNvPr id="8" name="Szövegdoboz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95936" y="4413572"/>
                <a:ext cx="1068754" cy="462434"/>
              </a:xfrm>
              <a:prstGeom prst="rect">
                <a:avLst/>
              </a:prstGeom>
              <a:blipFill rotWithShape="1">
                <a:blip r:embed="rId2"/>
                <a:stretch>
                  <a:fillRect r="-30286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659693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zövegdoboz 3"/>
          <p:cNvSpPr txBox="1"/>
          <p:nvPr/>
        </p:nvSpPr>
        <p:spPr>
          <a:xfrm>
            <a:off x="3131840" y="355984"/>
            <a:ext cx="262244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3200" dirty="0" smtClean="0">
                <a:solidFill>
                  <a:srgbClr val="00B0F0"/>
                </a:solidFill>
              </a:rPr>
              <a:t>A beruházások</a:t>
            </a:r>
            <a:endParaRPr lang="hu-HU" sz="3200" dirty="0">
              <a:solidFill>
                <a:srgbClr val="00B0F0"/>
              </a:solidFill>
            </a:endParaRPr>
          </a:p>
        </p:txBody>
      </p:sp>
      <p:sp>
        <p:nvSpPr>
          <p:cNvPr id="2" name="Szövegdoboz 1"/>
          <p:cNvSpPr txBox="1"/>
          <p:nvPr/>
        </p:nvSpPr>
        <p:spPr>
          <a:xfrm>
            <a:off x="1331640" y="1131590"/>
            <a:ext cx="65527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dirty="0" smtClean="0"/>
              <a:t>A beruházási javak olyan javak, amelyek tartósan, hosszú időn keresztül szolgálják a vállalat céljait</a:t>
            </a:r>
            <a:endParaRPr lang="hu-HU" sz="2400" dirty="0"/>
          </a:p>
        </p:txBody>
      </p:sp>
      <p:sp>
        <p:nvSpPr>
          <p:cNvPr id="10" name="Szövegdoboz 9"/>
          <p:cNvSpPr txBox="1"/>
          <p:nvPr/>
        </p:nvSpPr>
        <p:spPr>
          <a:xfrm>
            <a:off x="2253454" y="2442250"/>
            <a:ext cx="440677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2400" dirty="0" smtClean="0">
                <a:solidFill>
                  <a:srgbClr val="0070C0"/>
                </a:solidFill>
              </a:rPr>
              <a:t>Üzleti állóeszköz-beruházás </a:t>
            </a:r>
            <a:r>
              <a:rPr lang="hu-HU" i="1" dirty="0" smtClean="0"/>
              <a:t>(gépek, berendezések, termelőeszközök)</a:t>
            </a:r>
            <a:endParaRPr lang="hu-HU" sz="2400" i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2400" dirty="0">
                <a:solidFill>
                  <a:srgbClr val="0070C0"/>
                </a:solidFill>
              </a:rPr>
              <a:t>Ingatlan-beruházás            </a:t>
            </a:r>
            <a:r>
              <a:rPr lang="hu-HU" i="1" dirty="0"/>
              <a:t>(vállalati és lakossági is!)</a:t>
            </a:r>
            <a:endParaRPr lang="hu-HU" sz="2400" i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2400" dirty="0" smtClean="0">
                <a:solidFill>
                  <a:srgbClr val="0070C0"/>
                </a:solidFill>
              </a:rPr>
              <a:t>Készletberuházás            </a:t>
            </a:r>
            <a:r>
              <a:rPr lang="hu-HU" i="1" dirty="0" smtClean="0"/>
              <a:t>(szándékolt vagy nem szándékolt)</a:t>
            </a:r>
            <a:endParaRPr lang="hu-HU" sz="2400" i="1" dirty="0" smtClean="0"/>
          </a:p>
        </p:txBody>
      </p:sp>
    </p:spTree>
    <p:extLst>
      <p:ext uri="{BB962C8B-B14F-4D97-AF65-F5344CB8AC3E}">
        <p14:creationId xmlns:p14="http://schemas.microsoft.com/office/powerpoint/2010/main" val="37102626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3131840" y="355984"/>
            <a:ext cx="262244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3200" dirty="0" smtClean="0">
                <a:solidFill>
                  <a:srgbClr val="00B0F0"/>
                </a:solidFill>
              </a:rPr>
              <a:t>A beruházások</a:t>
            </a:r>
            <a:endParaRPr lang="hu-HU" sz="3200" dirty="0">
              <a:solidFill>
                <a:srgbClr val="00B0F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Szövegdoboz 2"/>
              <p:cNvSpPr txBox="1"/>
              <p:nvPr/>
            </p:nvSpPr>
            <p:spPr>
              <a:xfrm>
                <a:off x="2861747" y="1275606"/>
                <a:ext cx="322242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u-HU" sz="2400" b="0" i="1" smtClean="0">
                          <a:latin typeface="Cambria Math"/>
                        </a:rPr>
                        <m:t>𝐼</m:t>
                      </m:r>
                      <m:r>
                        <a:rPr lang="hu-HU" sz="2400" b="0" i="1" smtClean="0">
                          <a:latin typeface="Cambria Math"/>
                        </a:rPr>
                        <m:t>=</m:t>
                      </m:r>
                      <m:r>
                        <a:rPr lang="hu-HU" sz="2400" b="0" i="1" smtClean="0">
                          <a:latin typeface="Cambria Math"/>
                        </a:rPr>
                        <m:t>𝐼</m:t>
                      </m:r>
                      <m:d>
                        <m:dPr>
                          <m:ctrlPr>
                            <a:rPr lang="hu-HU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hu-HU" sz="24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hu-HU" sz="2400" b="0" i="1" smtClean="0">
                              <a:latin typeface="Cambria Math"/>
                            </a:rPr>
                            <m:t>,</m:t>
                          </m:r>
                          <m:sSub>
                            <m:sSubPr>
                              <m:ctrlPr>
                                <a:rPr lang="hu-HU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hu-HU" sz="2400" b="0" i="1" smtClean="0">
                                  <a:latin typeface="Cambria Math"/>
                                </a:rPr>
                                <m:t>𝐼</m:t>
                              </m:r>
                            </m:e>
                            <m:sub>
                              <m:r>
                                <a:rPr lang="hu-HU" sz="2400" b="0" i="1" smtClean="0">
                                  <a:latin typeface="Cambria Math"/>
                                </a:rPr>
                                <m:t>0</m:t>
                              </m:r>
                            </m:sub>
                          </m:sSub>
                        </m:e>
                      </m:d>
                      <m:r>
                        <a:rPr lang="hu-HU" sz="2400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hu-HU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u-HU" sz="2400" b="0" i="1" smtClean="0">
                              <a:latin typeface="Cambria Math"/>
                            </a:rPr>
                            <m:t>𝐼</m:t>
                          </m:r>
                        </m:e>
                        <m:sub>
                          <m:r>
                            <a:rPr lang="hu-HU" sz="2400" b="0" i="1" smtClean="0">
                              <a:latin typeface="Cambria Math"/>
                            </a:rPr>
                            <m:t>0</m:t>
                          </m:r>
                        </m:sub>
                      </m:sSub>
                      <m:r>
                        <a:rPr lang="hu-HU" sz="2400" b="0" i="1" smtClean="0">
                          <a:latin typeface="Cambria Math"/>
                        </a:rPr>
                        <m:t>−</m:t>
                      </m:r>
                      <m:r>
                        <a:rPr lang="hu-HU" sz="2400" b="0" i="1" smtClean="0">
                          <a:latin typeface="Cambria Math"/>
                        </a:rPr>
                        <m:t>𝑎</m:t>
                      </m:r>
                      <m:r>
                        <a:rPr lang="hu-HU" sz="2400" b="0" i="1" smtClean="0"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hu-HU" sz="2400" b="0" i="1" smtClean="0">
                          <a:latin typeface="Cambria Math"/>
                          <a:ea typeface="Cambria Math"/>
                        </a:rPr>
                        <m:t>𝑟</m:t>
                      </m:r>
                    </m:oMath>
                  </m:oMathPara>
                </a14:m>
                <a:endParaRPr lang="hu-HU" sz="2400" dirty="0"/>
              </a:p>
            </p:txBody>
          </p:sp>
        </mc:Choice>
        <mc:Fallback xmlns="">
          <p:sp>
            <p:nvSpPr>
              <p:cNvPr id="3" name="Szövegdoboz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61747" y="1275606"/>
                <a:ext cx="3222421" cy="461665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zövegdoboz 3"/>
          <p:cNvSpPr txBox="1"/>
          <p:nvPr/>
        </p:nvSpPr>
        <p:spPr>
          <a:xfrm>
            <a:off x="3647253" y="2217658"/>
            <a:ext cx="1837619" cy="36933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hu-HU" dirty="0" smtClean="0"/>
              <a:t>Ha </a:t>
            </a:r>
            <a:r>
              <a:rPr lang="hu-HU" i="1" dirty="0" smtClean="0"/>
              <a:t>I</a:t>
            </a:r>
            <a:r>
              <a:rPr lang="hu-HU" baseline="-25000" dirty="0" smtClean="0"/>
              <a:t>0</a:t>
            </a:r>
            <a:r>
              <a:rPr lang="hu-HU" dirty="0" smtClean="0"/>
              <a:t>↑, akkor </a:t>
            </a:r>
            <a:r>
              <a:rPr lang="hu-HU" i="1" dirty="0" smtClean="0"/>
              <a:t>I</a:t>
            </a:r>
            <a:r>
              <a:rPr lang="hu-HU" dirty="0"/>
              <a:t>↑</a:t>
            </a:r>
            <a:r>
              <a:rPr lang="hu-HU" dirty="0" smtClean="0"/>
              <a:t>.</a:t>
            </a:r>
            <a:endParaRPr lang="hu-HU" dirty="0"/>
          </a:p>
        </p:txBody>
      </p:sp>
      <p:sp>
        <p:nvSpPr>
          <p:cNvPr id="5" name="Szövegdoboz 4"/>
          <p:cNvSpPr txBox="1"/>
          <p:nvPr/>
        </p:nvSpPr>
        <p:spPr>
          <a:xfrm>
            <a:off x="288032" y="3363838"/>
            <a:ext cx="85324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dirty="0" smtClean="0"/>
              <a:t>A kamatláb emelkedése azért csökkenti a beruházási keresletet, mert a kamatláb a hitel ára, illetve a saját forrás alternatív költsége</a:t>
            </a:r>
            <a:endParaRPr lang="hu-HU" sz="2400" dirty="0"/>
          </a:p>
        </p:txBody>
      </p:sp>
      <p:sp>
        <p:nvSpPr>
          <p:cNvPr id="6" name="Téglalap 5"/>
          <p:cNvSpPr/>
          <p:nvPr/>
        </p:nvSpPr>
        <p:spPr>
          <a:xfrm>
            <a:off x="3651135" y="2586990"/>
            <a:ext cx="1832809" cy="36933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none">
            <a:spAutoFit/>
          </a:bodyPr>
          <a:lstStyle/>
          <a:p>
            <a:pPr lvl="0"/>
            <a:r>
              <a:rPr lang="hu-HU" dirty="0">
                <a:solidFill>
                  <a:prstClr val="black"/>
                </a:solidFill>
              </a:rPr>
              <a:t>Ha </a:t>
            </a:r>
            <a:r>
              <a:rPr lang="hu-HU" i="1" dirty="0">
                <a:solidFill>
                  <a:prstClr val="black"/>
                </a:solidFill>
              </a:rPr>
              <a:t>r</a:t>
            </a:r>
            <a:r>
              <a:rPr lang="hu-HU" dirty="0">
                <a:solidFill>
                  <a:prstClr val="black"/>
                </a:solidFill>
              </a:rPr>
              <a:t>↑, akkor </a:t>
            </a:r>
            <a:r>
              <a:rPr lang="hu-HU" i="1" dirty="0">
                <a:solidFill>
                  <a:prstClr val="black"/>
                </a:solidFill>
              </a:rPr>
              <a:t>I</a:t>
            </a:r>
            <a:r>
              <a:rPr lang="hu-HU" dirty="0">
                <a:solidFill>
                  <a:prstClr val="black"/>
                </a:solidFill>
              </a:rPr>
              <a:t>↓, </a:t>
            </a:r>
          </a:p>
        </p:txBody>
      </p:sp>
    </p:spTree>
    <p:extLst>
      <p:ext uri="{BB962C8B-B14F-4D97-AF65-F5344CB8AC3E}">
        <p14:creationId xmlns:p14="http://schemas.microsoft.com/office/powerpoint/2010/main" val="28546500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  <p:bldP spid="5" grpId="0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13965" y="4063380"/>
            <a:ext cx="4993709" cy="1080120"/>
          </a:xfrm>
        </p:spPr>
        <p:txBody>
          <a:bodyPr/>
          <a:lstStyle/>
          <a:p>
            <a:r>
              <a:rPr lang="hu-HU" sz="1500" dirty="0"/>
              <a:t>Jelen tananyag </a:t>
            </a:r>
            <a:br>
              <a:rPr lang="hu-HU" sz="1500" dirty="0"/>
            </a:br>
            <a:r>
              <a:rPr lang="hu-HU" sz="1500" dirty="0"/>
              <a:t>a Szegedi Tudományegyetemen készült</a:t>
            </a:r>
            <a:br>
              <a:rPr lang="hu-HU" sz="1500" dirty="0"/>
            </a:br>
            <a:r>
              <a:rPr lang="hu-HU" sz="1500" dirty="0"/>
              <a:t>az Európai Unió támogatásával. </a:t>
            </a:r>
            <a:br>
              <a:rPr lang="hu-HU" sz="1500" dirty="0"/>
            </a:br>
            <a:r>
              <a:rPr lang="hu-HU" sz="1500" dirty="0"/>
              <a:t>Projekt azonosító: EFOP-3.4.3-16-2016-00014</a:t>
            </a:r>
          </a:p>
        </p:txBody>
      </p:sp>
      <p:sp>
        <p:nvSpPr>
          <p:cNvPr id="3" name="Cím 1">
            <a:extLst>
              <a:ext uri="{FF2B5EF4-FFF2-40B4-BE49-F238E27FC236}">
                <a16:creationId xmlns:a16="http://schemas.microsoft.com/office/drawing/2014/main" id="{9B93854D-BB69-4D55-9607-A5D5A37F9570}"/>
              </a:ext>
            </a:extLst>
          </p:cNvPr>
          <p:cNvSpPr txBox="1">
            <a:spLocks/>
          </p:cNvSpPr>
          <p:nvPr/>
        </p:nvSpPr>
        <p:spPr bwMode="auto">
          <a:xfrm>
            <a:off x="1426024" y="242980"/>
            <a:ext cx="6291953" cy="25165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  <a:noAutofit/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 cap="all" baseline="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defTabSz="685800"/>
            <a:endParaRPr lang="hu-HU" sz="1500" kern="0" dirty="0">
              <a:solidFill>
                <a:srgbClr val="FFFFFF"/>
              </a:solidFill>
            </a:endParaRPr>
          </a:p>
          <a:p>
            <a:pPr algn="ctr" defTabSz="685800"/>
            <a:r>
              <a:rPr lang="hu-HU" sz="1500" kern="0" dirty="0">
                <a:solidFill>
                  <a:srgbClr val="FFFFFF"/>
                </a:solidFill>
              </a:rPr>
              <a:t>Szegedi Tudományegyetem</a:t>
            </a:r>
          </a:p>
          <a:p>
            <a:pPr algn="ctr" defTabSz="685800"/>
            <a:r>
              <a:rPr lang="hu-HU" sz="1500" kern="0" dirty="0" err="1">
                <a:solidFill>
                  <a:srgbClr val="FFFFFF"/>
                </a:solidFill>
              </a:rPr>
              <a:t>GazdaságtUDOMÁNYI</a:t>
            </a:r>
            <a:r>
              <a:rPr lang="hu-HU" sz="1500" kern="0" dirty="0">
                <a:solidFill>
                  <a:srgbClr val="FFFFFF"/>
                </a:solidFill>
              </a:rPr>
              <a:t> KAR</a:t>
            </a:r>
          </a:p>
          <a:p>
            <a:pPr algn="ctr" defTabSz="685800"/>
            <a:r>
              <a:rPr lang="hu-HU" sz="1500" kern="0" dirty="0">
                <a:solidFill>
                  <a:srgbClr val="FFFFFF"/>
                </a:solidFill>
              </a:rPr>
              <a:t>Közgazdász  KÉPZÉS</a:t>
            </a:r>
          </a:p>
          <a:p>
            <a:pPr algn="ctr" defTabSz="685800"/>
            <a:r>
              <a:rPr lang="hu-HU" sz="1500" kern="0" dirty="0">
                <a:solidFill>
                  <a:srgbClr val="FFFFFF"/>
                </a:solidFill>
              </a:rPr>
              <a:t>Távoktatási TAGOZAT</a:t>
            </a:r>
          </a:p>
          <a:p>
            <a:pPr algn="ctr" defTabSz="685800"/>
            <a:r>
              <a:rPr lang="hu-HU" sz="1500" kern="0" dirty="0">
                <a:solidFill>
                  <a:srgbClr val="FFFFFF"/>
                </a:solidFill>
              </a:rPr>
              <a:t>LECKESOROZAT</a:t>
            </a:r>
          </a:p>
          <a:p>
            <a:pPr algn="ctr" defTabSz="685800"/>
            <a:r>
              <a:rPr lang="hu-HU" sz="1500" kern="0" dirty="0">
                <a:solidFill>
                  <a:srgbClr val="FFFFFF"/>
                </a:solidFill>
              </a:rPr>
              <a:t>Copyright ©  SZTE GTK 2017/2018</a:t>
            </a:r>
          </a:p>
          <a:p>
            <a:pPr algn="ctr" defTabSz="685800"/>
            <a:endParaRPr lang="hu-HU" sz="1500" kern="0" dirty="0">
              <a:solidFill>
                <a:srgbClr val="FFFFFF"/>
              </a:solidFill>
            </a:endParaRPr>
          </a:p>
          <a:p>
            <a:pPr algn="ctr" defTabSz="685800"/>
            <a:r>
              <a:rPr lang="hu-HU" sz="1500" kern="0" dirty="0">
                <a:solidFill>
                  <a:srgbClr val="FFFFFF"/>
                </a:solidFill>
              </a:rPr>
              <a:t>A LECKE tartalma, illetve alkotó </a:t>
            </a:r>
            <a:r>
              <a:rPr lang="hu-HU" sz="1500" kern="0" dirty="0" err="1">
                <a:solidFill>
                  <a:srgbClr val="FFFFFF"/>
                </a:solidFill>
              </a:rPr>
              <a:t>elemeI</a:t>
            </a:r>
            <a:r>
              <a:rPr lang="hu-HU" sz="1500" kern="0" dirty="0">
                <a:solidFill>
                  <a:srgbClr val="FFFFFF"/>
                </a:solidFill>
              </a:rPr>
              <a:t> előzetes, írásbeli engedély MELLETT használhatók fel.</a:t>
            </a:r>
          </a:p>
        </p:txBody>
      </p:sp>
    </p:spTree>
    <p:extLst>
      <p:ext uri="{BB962C8B-B14F-4D97-AF65-F5344CB8AC3E}">
        <p14:creationId xmlns:p14="http://schemas.microsoft.com/office/powerpoint/2010/main" val="18859396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SZTE">
  <a:themeElements>
    <a:clrScheme name="Alapértelmezett terv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lapértelmezett terv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Alapértelmezett terv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SZTE" id="{16AFD42C-3CB9-49E3-A10B-5BC11A1E63F8}" vid="{BDC7B3DF-2A2F-4402-B00A-F3E9F62ED550}"/>
    </a:ext>
  </a:extLst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12521</TotalTime>
  <Words>313</Words>
  <Application>Microsoft Office PowerPoint</Application>
  <PresentationFormat>Diavetítés a képernyőre (16:9 oldalarány)</PresentationFormat>
  <Paragraphs>49</Paragraphs>
  <Slides>7</Slides>
  <Notes>1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2</vt:i4>
      </vt:variant>
      <vt:variant>
        <vt:lpstr>Diacímek</vt:lpstr>
      </vt:variant>
      <vt:variant>
        <vt:i4>7</vt:i4>
      </vt:variant>
    </vt:vector>
  </HeadingPairs>
  <TitlesOfParts>
    <vt:vector size="12" baseType="lpstr">
      <vt:lpstr>Arial</vt:lpstr>
      <vt:lpstr>Calibri</vt:lpstr>
      <vt:lpstr>Cambria Math</vt:lpstr>
      <vt:lpstr>Office-téma</vt:lpstr>
      <vt:lpstr>1_SZTE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Jelen tananyag  a Szegedi Tudományegyetemen készült az Európai Unió támogatásával.  Projekt azonosító: EFOP-3.4.3-16-2016-00014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Nagy Benedek</dc:creator>
  <cp:lastModifiedBy>Némethi László</cp:lastModifiedBy>
  <cp:revision>88</cp:revision>
  <dcterms:created xsi:type="dcterms:W3CDTF">2017-06-30T17:25:40Z</dcterms:created>
  <dcterms:modified xsi:type="dcterms:W3CDTF">2018-03-28T10:30:49Z</dcterms:modified>
</cp:coreProperties>
</file>