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8" r:id="rId3"/>
    <p:sldId id="259" r:id="rId4"/>
    <p:sldId id="260" r:id="rId5"/>
    <p:sldId id="262" r:id="rId6"/>
    <p:sldId id="261" r:id="rId7"/>
    <p:sldId id="263" r:id="rId8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FF029-39A8-4AAB-A42B-446737BEE20E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6B43C-5D7A-4CA4-8964-842285F70F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53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89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06191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8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3171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9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20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78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78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2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756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06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00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937404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1390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863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6630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59632" y="195486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3.2 A jövedelem elosztása hosszú távon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611560" y="145272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GDP jövedelmi megközelítése: a GDP az adott országban egy év alatt keletkező tényezőjövedelmek összege.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1043608" y="2715766"/>
                <a:ext cx="3098349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𝐿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l-GR" sz="2400" i="1" dirty="0"/>
                        <m:t>Π</m:t>
                      </m:r>
                    </m:oMath>
                  </m:oMathPara>
                </a14:m>
                <a:endParaRPr lang="hu-HU" sz="2400" i="1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715766"/>
                <a:ext cx="3098349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Jobb oldali kapcsos zárójel 4"/>
          <p:cNvSpPr/>
          <p:nvPr/>
        </p:nvSpPr>
        <p:spPr>
          <a:xfrm rot="5400000">
            <a:off x="3045269" y="3217600"/>
            <a:ext cx="155448" cy="914400"/>
          </a:xfrm>
          <a:prstGeom prst="rightBrac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272110" y="3869635"/>
            <a:ext cx="157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Munka összes reáljövedelme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Jobb oldali kapcsos zárójel 6"/>
          <p:cNvSpPr/>
          <p:nvPr/>
        </p:nvSpPr>
        <p:spPr>
          <a:xfrm rot="5400000">
            <a:off x="2094865" y="3217600"/>
            <a:ext cx="155448" cy="914400"/>
          </a:xfrm>
          <a:prstGeom prst="rightBrac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2856286" y="3869635"/>
            <a:ext cx="157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Tőkések összes reáljövedelme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1182754" y="2979915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269749" y="297629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243486" y="297629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5148064" y="257175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60000">
              <a:buFont typeface="Arial" panose="020B0604020202020204" pitchFamily="34" charset="0"/>
              <a:buChar char="•"/>
            </a:pPr>
            <a:r>
              <a:rPr lang="hu-HU" i="1" dirty="0" smtClean="0"/>
              <a:t>W – munkabér (</a:t>
            </a:r>
            <a:r>
              <a:rPr lang="hu-HU" i="1" dirty="0" err="1" smtClean="0"/>
              <a:t>wage</a:t>
            </a:r>
            <a:r>
              <a:rPr lang="hu-HU" i="1" dirty="0" smtClean="0"/>
              <a:t>)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hu-HU" i="1" dirty="0" smtClean="0"/>
              <a:t>R – tőke bérleti díj (</a:t>
            </a:r>
            <a:r>
              <a:rPr lang="hu-HU" i="1" dirty="0" err="1" smtClean="0"/>
              <a:t>rent</a:t>
            </a:r>
            <a:r>
              <a:rPr lang="hu-HU" i="1" dirty="0" smtClean="0"/>
              <a:t> of </a:t>
            </a:r>
            <a:r>
              <a:rPr lang="hu-HU" i="1" dirty="0" err="1" smtClean="0"/>
              <a:t>capital</a:t>
            </a:r>
            <a:r>
              <a:rPr lang="hu-HU" i="1" dirty="0" smtClean="0"/>
              <a:t>)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hu-HU" i="1" dirty="0" smtClean="0"/>
              <a:t>W/P – reálbér (</a:t>
            </a:r>
            <a:r>
              <a:rPr lang="hu-HU" i="1" dirty="0" err="1" smtClean="0"/>
              <a:t>real</a:t>
            </a:r>
            <a:r>
              <a:rPr lang="hu-HU" i="1" dirty="0" smtClean="0"/>
              <a:t> </a:t>
            </a:r>
            <a:r>
              <a:rPr lang="hu-HU" i="1" dirty="0" err="1" smtClean="0"/>
              <a:t>wage</a:t>
            </a:r>
            <a:r>
              <a:rPr lang="hu-HU" i="1" dirty="0" smtClean="0"/>
              <a:t>)</a:t>
            </a:r>
          </a:p>
          <a:p>
            <a:pPr indent="-360000">
              <a:buFont typeface="Arial" panose="020B0604020202020204" pitchFamily="34" charset="0"/>
              <a:buChar char="•"/>
            </a:pPr>
            <a:r>
              <a:rPr lang="hu-HU" i="1" dirty="0" smtClean="0"/>
              <a:t>R/P – tőke reál bérleti díja (</a:t>
            </a:r>
            <a:r>
              <a:rPr lang="hu-HU" i="1" dirty="0" err="1" smtClean="0"/>
              <a:t>real</a:t>
            </a:r>
            <a:r>
              <a:rPr lang="hu-HU" i="1" dirty="0" smtClean="0"/>
              <a:t> 	</a:t>
            </a:r>
            <a:r>
              <a:rPr lang="hu-HU" i="1" dirty="0" err="1" smtClean="0"/>
              <a:t>rent</a:t>
            </a:r>
            <a:r>
              <a:rPr lang="hu-HU" i="1" dirty="0" smtClean="0"/>
              <a:t> of </a:t>
            </a:r>
            <a:r>
              <a:rPr lang="hu-HU" i="1" dirty="0" err="1" smtClean="0"/>
              <a:t>capital</a:t>
            </a:r>
            <a:r>
              <a:rPr lang="hu-HU" i="1" dirty="0" smtClean="0"/>
              <a:t>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/>
      <p:bldP spid="5" grpId="0" animBg="1"/>
      <p:bldP spid="6" grpId="0"/>
      <p:bldP spid="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2888" y="339502"/>
            <a:ext cx="7184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tényezőárak kialakulása: a munkakínálat</a:t>
            </a:r>
            <a:endParaRPr lang="hu-HU" sz="3200" dirty="0">
              <a:solidFill>
                <a:srgbClr val="00B0F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67544" y="1131590"/>
            <a:ext cx="7211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rugalmas árak miatt tényezőpiaci egyensúlyt keresünk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901335" y="1635646"/>
            <a:ext cx="2631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ym typeface="Wingdings" panose="05000000000000000000" pitchFamily="2" charset="2"/>
              </a:rPr>
              <a:t> Kereslet, kínálat</a:t>
            </a:r>
            <a:endParaRPr lang="hu-HU" sz="2400" b="1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1785865" y="2381866"/>
            <a:ext cx="0" cy="2160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785865" y="4542106"/>
            <a:ext cx="33843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5211769" y="436265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L</a:t>
            </a:r>
            <a:r>
              <a:rPr lang="hu-HU" i="1" baseline="30000" dirty="0" smtClean="0"/>
              <a:t>S</a:t>
            </a:r>
            <a:r>
              <a:rPr lang="hu-HU" dirty="0" smtClean="0"/>
              <a:t>, </a:t>
            </a:r>
            <a:r>
              <a:rPr lang="hu-HU" i="1" dirty="0" smtClean="0"/>
              <a:t>L</a:t>
            </a:r>
            <a:r>
              <a:rPr lang="hu-HU" i="1" baseline="30000" dirty="0" smtClean="0"/>
              <a:t>D</a:t>
            </a:r>
            <a:r>
              <a:rPr lang="hu-HU" dirty="0" smtClean="0"/>
              <a:t>, </a:t>
            </a:r>
            <a:r>
              <a:rPr lang="hu-HU" i="1" dirty="0" smtClean="0"/>
              <a:t>L</a:t>
            </a:r>
            <a:endParaRPr lang="hu-HU" i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187624" y="209383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W</a:t>
            </a:r>
            <a:r>
              <a:rPr lang="hu-HU" dirty="0" smtClean="0"/>
              <a:t>/</a:t>
            </a:r>
            <a:r>
              <a:rPr lang="hu-HU" i="1" dirty="0" smtClean="0"/>
              <a:t>P</a:t>
            </a:r>
            <a:endParaRPr lang="hu-HU" i="1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3252942" y="2463166"/>
            <a:ext cx="0" cy="2078940"/>
          </a:xfrm>
          <a:prstGeom prst="line">
            <a:avLst/>
          </a:prstGeom>
          <a:ln w="57150">
            <a:solidFill>
              <a:srgbClr val="0C1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250589" y="216584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 smtClean="0">
                <a:solidFill>
                  <a:srgbClr val="0C12FA"/>
                </a:solidFill>
              </a:rPr>
              <a:t>L</a:t>
            </a:r>
            <a:r>
              <a:rPr lang="hu-HU" sz="2400" i="1" baseline="30000" dirty="0" smtClean="0">
                <a:solidFill>
                  <a:srgbClr val="0C12FA"/>
                </a:solidFill>
              </a:rPr>
              <a:t>S</a:t>
            </a:r>
            <a:endParaRPr lang="hu-HU" sz="2400" i="1" baseline="30000" dirty="0">
              <a:solidFill>
                <a:srgbClr val="0C12F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zövegdoboz 15"/>
              <p:cNvSpPr txBox="1"/>
              <p:nvPr/>
            </p:nvSpPr>
            <p:spPr>
              <a:xfrm>
                <a:off x="3036972" y="4558357"/>
                <a:ext cx="4233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400" i="1" smtClean="0">
                              <a:solidFill>
                                <a:srgbClr val="0C12FA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solidFill>
                                <a:srgbClr val="0C12FA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hu-HU" sz="2400" dirty="0">
                  <a:solidFill>
                    <a:srgbClr val="0C12FA"/>
                  </a:solidFill>
                </a:endParaRPr>
              </a:p>
            </p:txBody>
          </p:sp>
        </mc:Choice>
        <mc:Fallback xmlns="">
          <p:sp>
            <p:nvSpPr>
              <p:cNvPr id="16" name="Szövegdoboz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72" y="4558357"/>
                <a:ext cx="423385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4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17284E-7 L 0.07083 -6.17284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40741E-7 L 0.05139 -0.0077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-40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9753E-6 L 0.05764 0.0012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1" grpId="0"/>
      <p:bldP spid="15" grpId="0"/>
      <p:bldP spid="15" grpId="1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868030" y="355984"/>
            <a:ext cx="7376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tényezőárak kialakulása: a munkakereslet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1043608" y="1131590"/>
                <a:ext cx="19291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𝑃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131590"/>
                <a:ext cx="1929182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139952" y="938426"/>
                <a:ext cx="1518749" cy="78136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938426"/>
                <a:ext cx="1518749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Egyenes összekötő nyíllal 5"/>
          <p:cNvCxnSpPr/>
          <p:nvPr/>
        </p:nvCxnSpPr>
        <p:spPr>
          <a:xfrm>
            <a:off x="3275856" y="1362422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1925"/>
            <a:ext cx="2978912" cy="2889648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95686"/>
            <a:ext cx="2448272" cy="2722127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9785" y="355984"/>
            <a:ext cx="8360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tényezőárak meghatározódása a tényezőpiacon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3635896" y="3939902"/>
                <a:ext cx="1551835" cy="78136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i="1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den>
                      </m:f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𝑀𝑃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939902"/>
                <a:ext cx="1551835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zövegdoboz 2"/>
          <p:cNvSpPr txBox="1"/>
          <p:nvPr/>
        </p:nvSpPr>
        <p:spPr>
          <a:xfrm>
            <a:off x="6876256" y="1779662"/>
            <a:ext cx="2071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Ha </a:t>
            </a:r>
            <a:r>
              <a:rPr lang="hu-HU" sz="2400" i="1" dirty="0" smtClean="0"/>
              <a:t>K</a:t>
            </a:r>
            <a:r>
              <a:rPr lang="hu-HU" sz="2400" dirty="0" smtClean="0"/>
              <a:t>↑, </a:t>
            </a:r>
            <a:r>
              <a:rPr lang="hu-HU" sz="2400" i="1" dirty="0" smtClean="0"/>
              <a:t>W</a:t>
            </a:r>
            <a:r>
              <a:rPr lang="hu-HU" sz="2400" dirty="0" smtClean="0"/>
              <a:t>/</a:t>
            </a:r>
            <a:r>
              <a:rPr lang="hu-HU" sz="2400" i="1" dirty="0" smtClean="0"/>
              <a:t>P</a:t>
            </a:r>
            <a:r>
              <a:rPr lang="hu-HU" sz="2400" dirty="0" smtClean="0"/>
              <a:t>↑</a:t>
            </a:r>
          </a:p>
          <a:p>
            <a:r>
              <a:rPr lang="hu-HU" sz="2400" dirty="0" smtClean="0"/>
              <a:t>Ha </a:t>
            </a:r>
            <a:r>
              <a:rPr lang="hu-HU" sz="2400" i="1" dirty="0" smtClean="0"/>
              <a:t>L</a:t>
            </a:r>
            <a:r>
              <a:rPr lang="hu-HU" sz="2400" i="1" baseline="30000" dirty="0" smtClean="0"/>
              <a:t>S</a:t>
            </a:r>
            <a:r>
              <a:rPr lang="hu-HU" sz="2400" dirty="0"/>
              <a:t>↑</a:t>
            </a:r>
            <a:r>
              <a:rPr lang="hu-HU" sz="2400" dirty="0" smtClean="0"/>
              <a:t>, </a:t>
            </a:r>
            <a:r>
              <a:rPr lang="hu-HU" sz="2400" i="1" dirty="0" smtClean="0"/>
              <a:t>W</a:t>
            </a:r>
            <a:r>
              <a:rPr lang="hu-HU" sz="2400" dirty="0" smtClean="0"/>
              <a:t>/</a:t>
            </a:r>
            <a:r>
              <a:rPr lang="hu-HU" sz="2400" i="1" dirty="0" smtClean="0"/>
              <a:t>P</a:t>
            </a:r>
            <a:r>
              <a:rPr lang="hu-HU" sz="2400" dirty="0" smtClean="0"/>
              <a:t>↓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588224" y="3252921"/>
            <a:ext cx="1712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Ha </a:t>
            </a:r>
            <a:r>
              <a:rPr lang="hu-HU" sz="2400" i="1" dirty="0" smtClean="0"/>
              <a:t>L</a:t>
            </a:r>
            <a:r>
              <a:rPr lang="hu-HU" sz="2400" dirty="0" smtClean="0"/>
              <a:t>↓, R/</a:t>
            </a:r>
            <a:r>
              <a:rPr lang="hu-HU" sz="2400" i="1" dirty="0" smtClean="0"/>
              <a:t>P</a:t>
            </a:r>
            <a:endParaRPr lang="hu-HU" sz="2400" dirty="0" smtClean="0"/>
          </a:p>
          <a:p>
            <a:r>
              <a:rPr lang="hu-HU" sz="2400" dirty="0" smtClean="0"/>
              <a:t>Ha </a:t>
            </a:r>
            <a:r>
              <a:rPr lang="hu-HU" sz="2400" i="1" dirty="0" smtClean="0"/>
              <a:t>K</a:t>
            </a:r>
            <a:r>
              <a:rPr lang="hu-HU" sz="2400" i="1" baseline="30000" dirty="0" smtClean="0"/>
              <a:t>S</a:t>
            </a:r>
            <a:r>
              <a:rPr lang="hu-HU" sz="2400" dirty="0" smtClean="0"/>
              <a:t>↓, R/</a:t>
            </a:r>
            <a:r>
              <a:rPr lang="hu-HU" sz="2400" i="1" dirty="0" smtClean="0"/>
              <a:t>P</a:t>
            </a:r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8031171" y="3242682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↓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8126680" y="3610342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↑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99" y="1388786"/>
            <a:ext cx="2528145" cy="2452388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3021"/>
            <a:ext cx="2162074" cy="2403917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2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861176" y="355984"/>
            <a:ext cx="3583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jövedelemelosztás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755576" y="1419622"/>
                <a:ext cx="3098349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𝑊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l-GR" sz="2400" i="1" dirty="0"/>
                        <m:t>Π</m:t>
                      </m:r>
                    </m:oMath>
                  </m:oMathPara>
                </a14:m>
                <a:endParaRPr lang="hu-HU" sz="2400" i="1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19622"/>
                <a:ext cx="3098349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zövegdoboz 8"/>
              <p:cNvSpPr txBox="1"/>
              <p:nvPr/>
            </p:nvSpPr>
            <p:spPr>
              <a:xfrm>
                <a:off x="753571" y="2654478"/>
                <a:ext cx="32592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</m:acc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𝑀𝑃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hu-HU" sz="2400" b="0" i="1" smtClean="0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e>
                          </m:acc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</m:acc>
                    </m:oMath>
                  </m:oMathPara>
                </a14:m>
                <a:endParaRPr lang="hu-HU" sz="2400" i="1" dirty="0"/>
              </a:p>
            </p:txBody>
          </p:sp>
        </mc:Choice>
        <mc:Fallback xmlns="">
          <p:sp>
            <p:nvSpPr>
              <p:cNvPr id="9" name="Szövegdoboz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71" y="2654478"/>
                <a:ext cx="3259289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1310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5148064" y="1576203"/>
                <a:ext cx="3833742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𝐴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sup>
                      </m:sSup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0,75</m:t>
                          </m:r>
                        </m:sup>
                      </m:sSup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0,25</m:t>
                          </m:r>
                        </m:sup>
                      </m:sSup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76203"/>
                <a:ext cx="3833742" cy="4682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5724128" y="3478237"/>
                <a:ext cx="33303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hu-HU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𝐿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hu-HU" sz="2400" b="0" i="0" smtClean="0">
                          <a:latin typeface="Cambria Math"/>
                          <a:ea typeface="Cambria Math"/>
                        </a:rPr>
                        <m:t>=0,75</m:t>
                      </m:r>
                      <m:r>
                        <m:rPr>
                          <m:sty m:val="p"/>
                        </m:rPr>
                        <a:rPr lang="hu-HU" sz="2400" b="0" i="0" smtClean="0">
                          <a:latin typeface="Cambria Math"/>
                          <a:ea typeface="Cambria Math"/>
                        </a:rPr>
                        <m:t>Y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478237"/>
                <a:ext cx="3330335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5652120" y="3982293"/>
                <a:ext cx="3435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𝐾</m:t>
                          </m:r>
                        </m:sub>
                      </m:sSub>
                      <m:r>
                        <a:rPr lang="hu-HU" sz="24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=0,25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hu-HU" sz="24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982293"/>
                <a:ext cx="343542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Egyenes összekötő nyíllal 13"/>
          <p:cNvCxnSpPr/>
          <p:nvPr/>
        </p:nvCxnSpPr>
        <p:spPr>
          <a:xfrm flipH="1">
            <a:off x="4012860" y="1995686"/>
            <a:ext cx="969484" cy="8896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63215" y="4755658"/>
            <a:ext cx="2233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smtClean="0"/>
              <a:t>Forrás:</a:t>
            </a:r>
            <a:r>
              <a:rPr lang="hu-HU" sz="1400" dirty="0" smtClean="0"/>
              <a:t> </a:t>
            </a:r>
            <a:r>
              <a:rPr lang="hu-HU" sz="1400" dirty="0" err="1" smtClean="0"/>
              <a:t>Mankiw</a:t>
            </a:r>
            <a:r>
              <a:rPr lang="hu-HU" sz="1400" dirty="0"/>
              <a:t> </a:t>
            </a:r>
            <a:r>
              <a:rPr lang="hu-HU" sz="1400" dirty="0" smtClean="0"/>
              <a:t>(2010) 59.o.</a:t>
            </a:r>
            <a:endParaRPr lang="hu-HU" dirty="0"/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7064347" y="2029211"/>
            <a:ext cx="588" cy="11906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7668"/>
            <a:ext cx="2595240" cy="145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7" y="3167612"/>
            <a:ext cx="2280444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46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11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89542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12155</TotalTime>
  <Words>159</Words>
  <Application>Microsoft Office PowerPoint</Application>
  <PresentationFormat>Diavetítés a képernyőre (16:9 oldalarány)</PresentationFormat>
  <Paragraphs>45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69</cp:revision>
  <dcterms:created xsi:type="dcterms:W3CDTF">2017-06-30T17:25:40Z</dcterms:created>
  <dcterms:modified xsi:type="dcterms:W3CDTF">2018-03-28T10:30:39Z</dcterms:modified>
</cp:coreProperties>
</file>