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19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gyb\AppData\Local\Packages\Microsoft.MicrosoftEdge_8wekyb3d8bbwe\TempState\Downloads\Statinfo_export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gyb\AppData\Local\Packages\Microsoft.MicrosoftEdge_8wekyb3d8bbwe\TempState\Downloads\Statinfo_expor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gyb\AppData\Local\Packages\Microsoft.MicrosoftEdge_8wekyb3d8bbwe\TempState\Downloads\Statinfo_expor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err="1"/>
              <a:t>Bruttó</a:t>
            </a:r>
            <a:r>
              <a:rPr lang="en-US" sz="1800" dirty="0"/>
              <a:t> </a:t>
            </a:r>
            <a:r>
              <a:rPr lang="en-US" sz="1800" dirty="0" err="1"/>
              <a:t>hazai</a:t>
            </a:r>
            <a:r>
              <a:rPr lang="en-US" sz="1800" dirty="0"/>
              <a:t> </a:t>
            </a:r>
            <a:r>
              <a:rPr lang="en-US" sz="1800" dirty="0" err="1"/>
              <a:t>termék</a:t>
            </a:r>
            <a:r>
              <a:rPr lang="en-US" sz="1800" dirty="0"/>
              <a:t> (GDP</a:t>
            </a:r>
            <a:r>
              <a:rPr lang="en-US" sz="1800" dirty="0" smtClean="0"/>
              <a:t>)</a:t>
            </a:r>
            <a:r>
              <a:rPr lang="hu-HU" sz="1800" dirty="0" smtClean="0"/>
              <a:t> (</a:t>
            </a:r>
            <a:r>
              <a:rPr lang="hu-HU" sz="1800" dirty="0" err="1" smtClean="0"/>
              <a:t>mrd</a:t>
            </a:r>
            <a:r>
              <a:rPr lang="hu-HU" sz="1800" dirty="0" smtClean="0"/>
              <a:t> </a:t>
            </a:r>
            <a:r>
              <a:rPr lang="hu-HU" sz="1800" dirty="0" err="1" smtClean="0"/>
              <a:t>ft</a:t>
            </a:r>
            <a:r>
              <a:rPr lang="hu-HU" sz="1800" dirty="0" smtClean="0"/>
              <a:t>)</a:t>
            </a:r>
            <a:endParaRPr lang="en-US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223411490864159"/>
          <c:y val="0.43800020162368791"/>
          <c:w val="0.73226585934896127"/>
          <c:h val="0.34763318479016736"/>
        </c:manualLayout>
      </c:layout>
      <c:lineChart>
        <c:grouping val="standard"/>
        <c:varyColors val="0"/>
        <c:ser>
          <c:idx val="1"/>
          <c:order val="0"/>
          <c:tx>
            <c:strRef>
              <c:f>'[Statinfo_export (1).xls]GPKF04'!$A$16</c:f>
              <c:strCache>
                <c:ptCount val="1"/>
                <c:pt idx="0">
                  <c:v>Bruttó hazai termék (GDP)</c:v>
                </c:pt>
              </c:strCache>
            </c:strRef>
          </c:tx>
          <c:marker>
            <c:symbol val="none"/>
          </c:marker>
          <c:cat>
            <c:numRef>
              <c:f>'[Statinfo_export (1).xls]GPKF04'!$B$15:$V$15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'[Statinfo_export (1).xls]GPKF04'!$B$16:$V$16</c:f>
              <c:numCache>
                <c:formatCode>_(* #,##0_);_(* \(#,##0\);_(* "-"??_);_(@_)</c:formatCode>
                <c:ptCount val="21"/>
                <c:pt idx="0">
                  <c:v>5819.2209999999995</c:v>
                </c:pt>
                <c:pt idx="1">
                  <c:v>7103.8980000000001</c:v>
                </c:pt>
                <c:pt idx="2">
                  <c:v>8812.3860000000004</c:v>
                </c:pt>
                <c:pt idx="3">
                  <c:v>10433.144</c:v>
                </c:pt>
                <c:pt idx="4">
                  <c:v>11637.865</c:v>
                </c:pt>
                <c:pt idx="5">
                  <c:v>13321.531000000001</c:v>
                </c:pt>
                <c:pt idx="6">
                  <c:v>15383.441999999999</c:v>
                </c:pt>
                <c:pt idx="7">
                  <c:v>17421.576000000001</c:v>
                </c:pt>
                <c:pt idx="8">
                  <c:v>19077.348000000002</c:v>
                </c:pt>
                <c:pt idx="9">
                  <c:v>21023.63</c:v>
                </c:pt>
                <c:pt idx="10">
                  <c:v>22470.802</c:v>
                </c:pt>
                <c:pt idx="11">
                  <c:v>24153.022000000001</c:v>
                </c:pt>
                <c:pt idx="12">
                  <c:v>25560.38</c:v>
                </c:pt>
                <c:pt idx="13">
                  <c:v>27071.867999999999</c:v>
                </c:pt>
                <c:pt idx="14">
                  <c:v>26297.412</c:v>
                </c:pt>
                <c:pt idx="15">
                  <c:v>27085.9</c:v>
                </c:pt>
                <c:pt idx="16">
                  <c:v>28166.115000000002</c:v>
                </c:pt>
                <c:pt idx="17">
                  <c:v>28660.518</c:v>
                </c:pt>
                <c:pt idx="18">
                  <c:v>30127.348999999998</c:v>
                </c:pt>
                <c:pt idx="19">
                  <c:v>32400.148000000001</c:v>
                </c:pt>
                <c:pt idx="20">
                  <c:v>33999.012000000002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48-4103-AD34-0C1DC7330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967680"/>
        <c:axId val="46948928"/>
      </c:lineChart>
      <c:catAx>
        <c:axId val="2729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hu-HU"/>
          </a:p>
        </c:txPr>
        <c:crossAx val="46948928"/>
        <c:crosses val="autoZero"/>
        <c:auto val="1"/>
        <c:lblAlgn val="ctr"/>
        <c:lblOffset val="100"/>
        <c:noMultiLvlLbl val="0"/>
      </c:catAx>
      <c:valAx>
        <c:axId val="4694892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7296768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 w="38100"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Nominál és reál GDP (mrd ft)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'[Statinfo_export.xls]2_2'!$A$2</c:f>
              <c:strCache>
                <c:ptCount val="1"/>
                <c:pt idx="0">
                  <c:v>Nominál GDP (mrd Ft)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'[Statinfo_export.xls]2_2'!$B$1:$V$1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'[Statinfo_export.xls]2_2'!$B$2:$V$2</c:f>
              <c:numCache>
                <c:formatCode>#,##0</c:formatCode>
                <c:ptCount val="21"/>
                <c:pt idx="0">
                  <c:v>5819.2209999999995</c:v>
                </c:pt>
                <c:pt idx="1">
                  <c:v>7103.8980000000001</c:v>
                </c:pt>
                <c:pt idx="2">
                  <c:v>8812.3860000000004</c:v>
                </c:pt>
                <c:pt idx="3">
                  <c:v>10433.144</c:v>
                </c:pt>
                <c:pt idx="4">
                  <c:v>11637.865</c:v>
                </c:pt>
                <c:pt idx="5">
                  <c:v>13321.531000000001</c:v>
                </c:pt>
                <c:pt idx="6">
                  <c:v>15383.441999999999</c:v>
                </c:pt>
                <c:pt idx="7">
                  <c:v>17421.576000000001</c:v>
                </c:pt>
                <c:pt idx="8">
                  <c:v>19077.348000000002</c:v>
                </c:pt>
                <c:pt idx="9">
                  <c:v>21023.63</c:v>
                </c:pt>
                <c:pt idx="10">
                  <c:v>22470.802</c:v>
                </c:pt>
                <c:pt idx="11">
                  <c:v>24153.022000000001</c:v>
                </c:pt>
                <c:pt idx="12">
                  <c:v>25560.38</c:v>
                </c:pt>
                <c:pt idx="13">
                  <c:v>27071.867999999999</c:v>
                </c:pt>
                <c:pt idx="14">
                  <c:v>26297.412</c:v>
                </c:pt>
                <c:pt idx="15">
                  <c:v>27085.9</c:v>
                </c:pt>
                <c:pt idx="16">
                  <c:v>28166.115000000002</c:v>
                </c:pt>
                <c:pt idx="17">
                  <c:v>28660.518</c:v>
                </c:pt>
                <c:pt idx="18">
                  <c:v>30127.348999999998</c:v>
                </c:pt>
                <c:pt idx="19">
                  <c:v>32400.148000000001</c:v>
                </c:pt>
                <c:pt idx="20">
                  <c:v>33999.012000000002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72-49BA-8BE8-2397527773D3}"/>
            </c:ext>
          </c:extLst>
        </c:ser>
        <c:ser>
          <c:idx val="2"/>
          <c:order val="1"/>
          <c:tx>
            <c:strRef>
              <c:f>'[Statinfo_export.xls]2_2'!$A$4</c:f>
              <c:strCache>
                <c:ptCount val="1"/>
                <c:pt idx="0">
                  <c:v>Reál GDP (mrd Ft)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'[Statinfo_export.xls]2_2'!$B$1:$V$1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'[Statinfo_export.xls]2_2'!$B$4:$V$4</c:f>
              <c:numCache>
                <c:formatCode>#,##0</c:formatCode>
                <c:ptCount val="21"/>
                <c:pt idx="0">
                  <c:v>5819.2209999999995</c:v>
                </c:pt>
                <c:pt idx="1">
                  <c:v>5819.5460000000003</c:v>
                </c:pt>
                <c:pt idx="2">
                  <c:v>6011.9321069471998</c:v>
                </c:pt>
                <c:pt idx="3">
                  <c:v>6265.5717257870683</c:v>
                </c:pt>
                <c:pt idx="4">
                  <c:v>6466.3801376093816</c:v>
                </c:pt>
                <c:pt idx="5">
                  <c:v>6738.1190521662629</c:v>
                </c:pt>
                <c:pt idx="6">
                  <c:v>6992.4224531506925</c:v>
                </c:pt>
                <c:pt idx="7">
                  <c:v>7307.2956028841063</c:v>
                </c:pt>
                <c:pt idx="8">
                  <c:v>7587.0004528911131</c:v>
                </c:pt>
                <c:pt idx="9">
                  <c:v>7966.7595464749747</c:v>
                </c:pt>
                <c:pt idx="10">
                  <c:v>8315.9340142896453</c:v>
                </c:pt>
                <c:pt idx="11">
                  <c:v>8636.5752891697684</c:v>
                </c:pt>
                <c:pt idx="12">
                  <c:v>8675.2973479690445</c:v>
                </c:pt>
                <c:pt idx="13">
                  <c:v>8752.4384656846578</c:v>
                </c:pt>
                <c:pt idx="14">
                  <c:v>8177.9602229111406</c:v>
                </c:pt>
                <c:pt idx="15">
                  <c:v>8233.3329500574982</c:v>
                </c:pt>
                <c:pt idx="16">
                  <c:v>8376.5456272348165</c:v>
                </c:pt>
                <c:pt idx="17">
                  <c:v>8242.3105892454878</c:v>
                </c:pt>
                <c:pt idx="18">
                  <c:v>8416.8123351977174</c:v>
                </c:pt>
                <c:pt idx="19">
                  <c:v>8757.4678816825963</c:v>
                </c:pt>
                <c:pt idx="20">
                  <c:v>9033.1600903219605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72-49BA-8BE8-239752777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788928"/>
        <c:axId val="46952384"/>
      </c:lineChart>
      <c:catAx>
        <c:axId val="2097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52384"/>
        <c:crosses val="autoZero"/>
        <c:auto val="1"/>
        <c:lblAlgn val="ctr"/>
        <c:lblOffset val="100"/>
        <c:noMultiLvlLbl val="0"/>
      </c:catAx>
      <c:valAx>
        <c:axId val="469523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9788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 w="38100"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GDP deflátor (jobb</a:t>
            </a:r>
            <a:r>
              <a:rPr lang="hu-HU" baseline="0"/>
              <a:t> skála) és a CPI (bal skála)</a:t>
            </a:r>
            <a:endParaRPr lang="hu-H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1007710438461481E-2"/>
          <c:y val="0.19480351414406533"/>
          <c:w val="0.61371112251195226"/>
          <c:h val="0.63937736949547974"/>
        </c:manualLayout>
      </c:layout>
      <c:lineChart>
        <c:grouping val="standard"/>
        <c:varyColors val="0"/>
        <c:ser>
          <c:idx val="3"/>
          <c:order val="1"/>
          <c:tx>
            <c:strRef>
              <c:f>'[Statinfo_export.xls]2_2'!$A$5</c:f>
              <c:strCache>
                <c:ptCount val="1"/>
                <c:pt idx="0">
                  <c:v>CPI (1995 = 100)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'[Statinfo_export.xls]2_2'!$B$1:$V$1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'[Statinfo_export.xls]2_2'!$B$5:$V$5</c:f>
              <c:numCache>
                <c:formatCode>0.0</c:formatCode>
                <c:ptCount val="21"/>
                <c:pt idx="0">
                  <c:v>100</c:v>
                </c:pt>
                <c:pt idx="1">
                  <c:v>123.60348724572167</c:v>
                </c:pt>
                <c:pt idx="2">
                  <c:v>146.23829512431385</c:v>
                </c:pt>
                <c:pt idx="3">
                  <c:v>167.16176945431064</c:v>
                </c:pt>
                <c:pt idx="4">
                  <c:v>183.887633193413</c:v>
                </c:pt>
                <c:pt idx="5">
                  <c:v>201.90506942202131</c:v>
                </c:pt>
                <c:pt idx="6">
                  <c:v>220.47142395866967</c:v>
                </c:pt>
                <c:pt idx="7">
                  <c:v>232.16015498869874</c:v>
                </c:pt>
                <c:pt idx="8">
                  <c:v>242.97707458831127</c:v>
                </c:pt>
                <c:pt idx="9">
                  <c:v>259.50920245398771</c:v>
                </c:pt>
                <c:pt idx="10">
                  <c:v>268.74394575395536</c:v>
                </c:pt>
                <c:pt idx="11">
                  <c:v>279.23797223119141</c:v>
                </c:pt>
                <c:pt idx="12">
                  <c:v>301.51759767516944</c:v>
                </c:pt>
                <c:pt idx="13">
                  <c:v>319.79334840167894</c:v>
                </c:pt>
                <c:pt idx="14">
                  <c:v>333.22570229254103</c:v>
                </c:pt>
                <c:pt idx="15">
                  <c:v>349.56409428479157</c:v>
                </c:pt>
                <c:pt idx="16">
                  <c:v>363.19018404907962</c:v>
                </c:pt>
                <c:pt idx="17">
                  <c:v>383.7907652566999</c:v>
                </c:pt>
                <c:pt idx="18">
                  <c:v>390.44236357765573</c:v>
                </c:pt>
                <c:pt idx="19">
                  <c:v>389.57055214723914</c:v>
                </c:pt>
                <c:pt idx="20">
                  <c:v>389.31223764933799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2A-4286-9CC8-6B7562D3A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789440"/>
        <c:axId val="46954112"/>
      </c:lineChart>
      <c:lineChart>
        <c:grouping val="standard"/>
        <c:varyColors val="0"/>
        <c:ser>
          <c:idx val="1"/>
          <c:order val="0"/>
          <c:tx>
            <c:strRef>
              <c:f>'[Statinfo_export.xls]2_2'!$A$3</c:f>
              <c:strCache>
                <c:ptCount val="1"/>
                <c:pt idx="0">
                  <c:v>GDP deflátor (1995 = 1)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'[Statinfo_export.xls]2_2'!$B$1:$V$1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'[Statinfo_export.xls]2_2'!$B$3:$V$3</c:f>
              <c:numCache>
                <c:formatCode>0.000</c:formatCode>
                <c:ptCount val="21"/>
                <c:pt idx="0">
                  <c:v>1</c:v>
                </c:pt>
                <c:pt idx="1">
                  <c:v>1.2206962536252828</c:v>
                </c:pt>
                <c:pt idx="2">
                  <c:v>1.4658159545442444</c:v>
                </c:pt>
                <c:pt idx="3">
                  <c:v>1.6651543476967237</c:v>
                </c:pt>
                <c:pt idx="4">
                  <c:v>1.7997495897762847</c:v>
                </c:pt>
                <c:pt idx="5">
                  <c:v>1.9770400161922357</c:v>
                </c:pt>
                <c:pt idx="6">
                  <c:v>2.2000161035848778</c:v>
                </c:pt>
                <c:pt idx="7">
                  <c:v>2.3841345617828713</c:v>
                </c:pt>
                <c:pt idx="8">
                  <c:v>2.5144782998833697</c:v>
                </c:pt>
                <c:pt idx="9">
                  <c:v>2.6389186064115937</c:v>
                </c:pt>
                <c:pt idx="10">
                  <c:v>2.7021380835138187</c:v>
                </c:pt>
                <c:pt idx="11">
                  <c:v>2.7965971685892432</c:v>
                </c:pt>
                <c:pt idx="12">
                  <c:v>2.946340508545668</c:v>
                </c:pt>
                <c:pt idx="13">
                  <c:v>3.0930657903097076</c:v>
                </c:pt>
                <c:pt idx="14">
                  <c:v>3.2156444007059264</c:v>
                </c:pt>
                <c:pt idx="15">
                  <c:v>3.2897855782463945</c:v>
                </c:pt>
                <c:pt idx="16">
                  <c:v>3.3624976515883818</c:v>
                </c:pt>
                <c:pt idx="17">
                  <c:v>3.4772431455563027</c:v>
                </c:pt>
                <c:pt idx="18">
                  <c:v>3.5794250602466695</c:v>
                </c:pt>
                <c:pt idx="19">
                  <c:v>3.6997164520316654</c:v>
                </c:pt>
                <c:pt idx="20">
                  <c:v>3.7638004485746035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2A-4286-9CC8-6B7562D3A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792000"/>
        <c:axId val="209575936"/>
      </c:lineChart>
      <c:catAx>
        <c:axId val="20978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54112"/>
        <c:crosses val="autoZero"/>
        <c:auto val="1"/>
        <c:lblAlgn val="ctr"/>
        <c:lblOffset val="100"/>
        <c:noMultiLvlLbl val="0"/>
      </c:catAx>
      <c:valAx>
        <c:axId val="469541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09789440"/>
        <c:crosses val="autoZero"/>
        <c:crossBetween val="between"/>
      </c:valAx>
      <c:valAx>
        <c:axId val="209575936"/>
        <c:scaling>
          <c:orientation val="minMax"/>
          <c:max val="4.5"/>
        </c:scaling>
        <c:delete val="0"/>
        <c:axPos val="r"/>
        <c:numFmt formatCode="0.000" sourceLinked="1"/>
        <c:majorTickMark val="out"/>
        <c:minorTickMark val="none"/>
        <c:tickLblPos val="nextTo"/>
        <c:crossAx val="209792000"/>
        <c:crosses val="max"/>
        <c:crossBetween val="between"/>
      </c:valAx>
      <c:catAx>
        <c:axId val="209792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57593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9325541106228581"/>
          <c:y val="0.38349154272382618"/>
          <c:w val="0.18909422795238412"/>
          <c:h val="0.27931321084864391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solidFill>
      <a:schemeClr val="bg1"/>
    </a:solidFill>
    <a:ln w="38100">
      <a:solidFill>
        <a:schemeClr val="bg1">
          <a:lumMod val="65000"/>
        </a:schemeClr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204CC-CE6A-4B90-B52E-0BF0DE497388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A4CA7-2375-4920-9EC0-40E4AB57B9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6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02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581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4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678284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06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673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12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5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22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22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21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38713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2155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8878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79132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7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55576" y="3507854"/>
            <a:ext cx="792088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 err="1" smtClean="0">
                <a:solidFill>
                  <a:srgbClr val="00B050"/>
                </a:solidFill>
              </a:rPr>
              <a:t>Ceteris</a:t>
            </a:r>
            <a:r>
              <a:rPr lang="hu-HU" dirty="0" smtClean="0">
                <a:solidFill>
                  <a:srgbClr val="00B050"/>
                </a:solidFill>
              </a:rPr>
              <a:t> </a:t>
            </a:r>
            <a:r>
              <a:rPr lang="hu-HU" dirty="0" err="1" smtClean="0">
                <a:solidFill>
                  <a:srgbClr val="00B050"/>
                </a:solidFill>
              </a:rPr>
              <a:t>paribus</a:t>
            </a:r>
            <a:r>
              <a:rPr lang="hu-HU" dirty="0" smtClean="0">
                <a:solidFill>
                  <a:srgbClr val="00B050"/>
                </a:solidFill>
              </a:rPr>
              <a:t>??</a:t>
            </a:r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19548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2.2 A nemzetgazdaság árainak mérőszámai</a:t>
            </a:r>
            <a:endParaRPr lang="hu-HU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/>
              <p:cNvSpPr txBox="1"/>
              <p:nvPr/>
            </p:nvSpPr>
            <p:spPr>
              <a:xfrm>
                <a:off x="3059832" y="1059582"/>
                <a:ext cx="2449517" cy="1100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𝐺𝐷𝑃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hu-HU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5" name="Szövegdoboz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059582"/>
                <a:ext cx="2449517" cy="11005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zövegdoboz 1"/>
          <p:cNvSpPr txBox="1"/>
          <p:nvPr/>
        </p:nvSpPr>
        <p:spPr>
          <a:xfrm>
            <a:off x="755576" y="2423666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Az értékösszeg növekedhet, ha:</a:t>
            </a:r>
          </a:p>
          <a:p>
            <a:pPr marL="342900" indent="-342900">
              <a:buAutoNum type="arabicPeriod"/>
            </a:pPr>
            <a:r>
              <a:rPr lang="hu-HU" sz="2400" dirty="0" smtClean="0"/>
              <a:t>Nő a termelés</a:t>
            </a:r>
          </a:p>
          <a:p>
            <a:pPr marL="342900" indent="-342900">
              <a:buAutoNum type="arabicPeriod"/>
            </a:pPr>
            <a:r>
              <a:rPr lang="hu-HU" sz="2400" dirty="0" smtClean="0"/>
              <a:t>Nőnek az árak</a:t>
            </a:r>
          </a:p>
          <a:p>
            <a:pPr marL="342900" indent="-342900">
              <a:buAutoNum type="arabicPeriod"/>
            </a:pPr>
            <a:r>
              <a:rPr lang="hu-HU" sz="2400" dirty="0" smtClean="0"/>
              <a:t>A termelés és az árak is növekszenek</a:t>
            </a:r>
          </a:p>
          <a:p>
            <a:pPr marL="342900" indent="-342900">
              <a:buAutoNum type="arabicPeriod"/>
            </a:pPr>
            <a:r>
              <a:rPr lang="hu-HU" sz="2400" dirty="0" smtClean="0"/>
              <a:t>Az előbbiek bármelyike mellett néhány ár vagy mennyiség akár csökkenhet is</a:t>
            </a:r>
            <a:endParaRPr lang="hu-HU" sz="2400" dirty="0"/>
          </a:p>
        </p:txBody>
      </p:sp>
      <p:graphicFrame>
        <p:nvGraphicFramePr>
          <p:cNvPr id="18" name="Diagram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421576"/>
              </p:ext>
            </p:extLst>
          </p:nvPr>
        </p:nvGraphicFramePr>
        <p:xfrm>
          <a:off x="5509348" y="780261"/>
          <a:ext cx="3383131" cy="2201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Graphic spid="1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775318" y="195486"/>
            <a:ext cx="3596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>
                <a:solidFill>
                  <a:srgbClr val="00B0F0"/>
                </a:solidFill>
              </a:rPr>
              <a:t>Nominál</a:t>
            </a:r>
            <a:r>
              <a:rPr lang="hu-HU" sz="3200" dirty="0" smtClean="0">
                <a:solidFill>
                  <a:srgbClr val="00B0F0"/>
                </a:solidFill>
              </a:rPr>
              <a:t> és reál GDP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39553" y="915566"/>
            <a:ext cx="662473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err="1" smtClean="0"/>
              <a:t>Nominál</a:t>
            </a:r>
            <a:r>
              <a:rPr lang="hu-HU" sz="2400" b="1" dirty="0" smtClean="0"/>
              <a:t> GDP:</a:t>
            </a:r>
            <a:r>
              <a:rPr lang="hu-HU" sz="2400" dirty="0" smtClean="0"/>
              <a:t> folyóáras GDP, amikor minden évben az adott év termelését ugyanannak az évnek az árain számítjuk értékösszeggé.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7380312" y="1022390"/>
                <a:ext cx="1482265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hu-HU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4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022390"/>
                <a:ext cx="1482265" cy="9866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zövegdoboz 8"/>
              <p:cNvSpPr txBox="1"/>
              <p:nvPr/>
            </p:nvSpPr>
            <p:spPr>
              <a:xfrm>
                <a:off x="179512" y="2139702"/>
                <a:ext cx="3801875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𝑁𝑜𝑚𝑖𝑛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á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 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𝐺𝐷𝑃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1995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1995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1995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9" name="Szövegdoboz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139702"/>
                <a:ext cx="3801875" cy="7630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5076056" y="2168696"/>
                <a:ext cx="393966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𝑁𝑜𝑚𝑖𝑛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á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 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𝐺𝐷𝑃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2005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2005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2005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168696"/>
                <a:ext cx="3939668" cy="7630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zövegdoboz 10"/>
          <p:cNvSpPr txBox="1"/>
          <p:nvPr/>
        </p:nvSpPr>
        <p:spPr>
          <a:xfrm>
            <a:off x="4326166" y="23464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és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39553" y="3003798"/>
            <a:ext cx="662473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Reál GDP:</a:t>
            </a:r>
            <a:r>
              <a:rPr lang="hu-HU" sz="2400" dirty="0" smtClean="0"/>
              <a:t> változatlan áras GDP, amikor minden évben az adott év termelését egy előre rögzített bázisév árain számítjuk értékösszeggé.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7380312" y="3110622"/>
                <a:ext cx="1517530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hu-HU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sz="24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3110622"/>
                <a:ext cx="1517530" cy="9866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179512" y="4227934"/>
                <a:ext cx="3370666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𝑅𝑒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á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 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𝐺𝐷𝑃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1995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1995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1995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227934"/>
                <a:ext cx="3370666" cy="7630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zövegdoboz 14"/>
              <p:cNvSpPr txBox="1"/>
              <p:nvPr/>
            </p:nvSpPr>
            <p:spPr>
              <a:xfrm>
                <a:off x="5538166" y="4256928"/>
                <a:ext cx="3498330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𝑅𝑒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á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 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𝐺𝐷𝑃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2005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2005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1995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5" name="Szövegdoboz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166" y="4256928"/>
                <a:ext cx="3498330" cy="7630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zövegdoboz 15"/>
          <p:cNvSpPr txBox="1"/>
          <p:nvPr/>
        </p:nvSpPr>
        <p:spPr>
          <a:xfrm>
            <a:off x="4326166" y="443466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de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368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131840" y="114767"/>
            <a:ext cx="2654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GDP </a:t>
            </a:r>
            <a:r>
              <a:rPr lang="hu-HU" sz="3200" dirty="0" err="1" smtClean="0">
                <a:solidFill>
                  <a:srgbClr val="00B0F0"/>
                </a:solidFill>
              </a:rPr>
              <a:t>deflátor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3467561" y="1102407"/>
                <a:ext cx="2498569" cy="857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𝑁𝑜𝑚𝑖𝑛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á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𝑙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𝐺𝐷𝑃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𝑅𝑒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á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𝑙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𝐺𝐷𝑃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561" y="1102407"/>
                <a:ext cx="2498569" cy="8577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6026035" y="1096861"/>
                <a:ext cx="1642309" cy="868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035" y="1096861"/>
                <a:ext cx="1642309" cy="8688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/>
          <p:cNvSpPr txBox="1"/>
          <p:nvPr/>
        </p:nvSpPr>
        <p:spPr>
          <a:xfrm>
            <a:off x="1551533" y="1300443"/>
            <a:ext cx="1787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GDP </a:t>
            </a:r>
            <a:r>
              <a:rPr lang="hu-HU" sz="2400" dirty="0" err="1" smtClean="0"/>
              <a:t>deflátor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2699792" y="2400941"/>
                <a:ext cx="3706848" cy="674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𝐺𝐷𝑃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 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𝑑𝑒𝑓𝑙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á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𝑡𝑜𝑟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2005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2005</m:t>
                                  </m:r>
                                </m:sub>
                              </m:sSub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2005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2005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1995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400941"/>
                <a:ext cx="3706848" cy="6748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zövegdoboz 13"/>
          <p:cNvSpPr txBox="1"/>
          <p:nvPr/>
        </p:nvSpPr>
        <p:spPr>
          <a:xfrm>
            <a:off x="1115616" y="3531661"/>
            <a:ext cx="72008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</a:t>
            </a:r>
            <a:r>
              <a:rPr lang="hu-HU" sz="2400" b="1" dirty="0" smtClean="0"/>
              <a:t>GDP </a:t>
            </a:r>
            <a:r>
              <a:rPr lang="hu-HU" sz="2400" b="1" dirty="0" err="1" smtClean="0"/>
              <a:t>deflátor</a:t>
            </a:r>
            <a:r>
              <a:rPr lang="hu-HU" sz="2400" dirty="0" smtClean="0"/>
              <a:t> a nemzetgazdaságban termelt és végső felhasználásra kerülő termékek és szolgáltatások tárgyévi mennyiségekkel súlyozott átlagos ára.</a:t>
            </a:r>
            <a:endParaRPr lang="hu-HU" sz="2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532240" y="2571750"/>
            <a:ext cx="259228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Nem biztos, hogy: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Minden ár azonos mértékben nőtt!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Minden ár nőtt!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50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483768" y="267494"/>
            <a:ext cx="426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Megjegyzések a GDP </a:t>
            </a:r>
            <a:r>
              <a:rPr lang="hu-HU" sz="2400" dirty="0" err="1" smtClean="0"/>
              <a:t>deflátorhoz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105958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GDP </a:t>
            </a:r>
            <a:r>
              <a:rPr lang="hu-HU" sz="2400" dirty="0" err="1" smtClean="0"/>
              <a:t>deflátor</a:t>
            </a:r>
            <a:r>
              <a:rPr lang="hu-HU" sz="2400" dirty="0" smtClean="0"/>
              <a:t> inkább az árak változását mutatja meg, mint az árak abszolút nagyságát…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1851670"/>
            <a:ext cx="4049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…kivéve, ha a kiinduláskori ár 1</a:t>
            </a:r>
            <a:endParaRPr lang="hu-HU" sz="2400" dirty="0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4516794" y="2085548"/>
            <a:ext cx="457200" cy="0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5035270" y="1851670"/>
            <a:ext cx="385721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Modellünkben: árszínvonal, </a:t>
            </a:r>
            <a:r>
              <a:rPr lang="hu-HU" sz="2400" i="1" dirty="0" smtClean="0"/>
              <a:t>P</a:t>
            </a:r>
            <a:endParaRPr lang="hu-HU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1043608" y="2643758"/>
                <a:ext cx="2481641" cy="860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𝑅𝑒</m:t>
                      </m:r>
                      <m:r>
                        <a:rPr lang="hu-HU" sz="2400" b="0" i="1" smtClean="0">
                          <a:latin typeface="Cambria Math"/>
                        </a:rPr>
                        <m:t>á</m:t>
                      </m:r>
                      <m:r>
                        <a:rPr lang="hu-HU" sz="2400" b="0" i="1" smtClean="0">
                          <a:latin typeface="Cambria Math"/>
                        </a:rPr>
                        <m:t>𝑙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𝑁𝑜𝑚𝑖𝑛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á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𝐷𝑒𝑓𝑙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á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𝑡𝑜𝑟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643758"/>
                <a:ext cx="2481641" cy="8601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4114800" y="2807898"/>
                <a:ext cx="39058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𝑁𝑜𝑚𝑖𝑛</m:t>
                      </m:r>
                      <m:r>
                        <a:rPr lang="hu-HU" sz="2400" b="0" i="1" smtClean="0">
                          <a:latin typeface="Cambria Math"/>
                        </a:rPr>
                        <m:t>á</m:t>
                      </m:r>
                      <m:r>
                        <a:rPr lang="hu-HU" sz="2400" b="0" i="1" smtClean="0">
                          <a:latin typeface="Cambria Math"/>
                        </a:rPr>
                        <m:t>𝑙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𝑅𝑒</m:t>
                      </m:r>
                      <m:r>
                        <a:rPr lang="hu-HU" sz="2400" b="0" i="1" smtClean="0">
                          <a:latin typeface="Cambria Math"/>
                        </a:rPr>
                        <m:t>á</m:t>
                      </m:r>
                      <m:r>
                        <a:rPr lang="hu-HU" sz="2400" b="0" i="1" smtClean="0">
                          <a:latin typeface="Cambria Math"/>
                        </a:rPr>
                        <m:t>𝑙</m:t>
                      </m:r>
                      <m:r>
                        <a:rPr lang="hu-HU" sz="2400" b="0" i="1" smtClean="0">
                          <a:latin typeface="Cambria Math"/>
                        </a:rPr>
                        <m:t> 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𝑑𝑒𝑓𝑙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á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𝑡𝑜𝑟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07898"/>
                <a:ext cx="390581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zövegdoboz 12"/>
          <p:cNvSpPr txBox="1"/>
          <p:nvPr/>
        </p:nvSpPr>
        <p:spPr>
          <a:xfrm>
            <a:off x="179512" y="3867894"/>
            <a:ext cx="892899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Reálérték:</a:t>
            </a:r>
            <a:r>
              <a:rPr lang="hu-HU" sz="2400" dirty="0" smtClean="0"/>
              <a:t> Egy jelenlegi pénzben kifejezett érték egy korábbi évben érvényes árakra, vagy egy korábbi értékű pénzbeli értékre átszámolva.</a:t>
            </a:r>
            <a:endParaRPr lang="hu-HU" sz="24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7655023" y="473199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Infláció!!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/>
      <p:bldP spid="12" grpId="0"/>
      <p:bldP spid="13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782691" y="123478"/>
            <a:ext cx="3517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fogyasztói árindex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915566"/>
            <a:ext cx="892899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CPI</a:t>
            </a:r>
            <a:r>
              <a:rPr lang="hu-HU" sz="2400" dirty="0" smtClean="0"/>
              <a:t> (</a:t>
            </a:r>
            <a:r>
              <a:rPr lang="hu-HU" sz="2400" dirty="0" err="1" smtClean="0"/>
              <a:t>Consumers</a:t>
            </a:r>
            <a:r>
              <a:rPr lang="hu-HU" sz="2400" dirty="0" smtClean="0"/>
              <a:t> Price Index): Egy átlagos városi fogyasztó által vásárolt jószágkosár árának változását mutatja meg egy bázisévhez képest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5508104" y="2062962"/>
                <a:ext cx="2355325" cy="868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𝐶𝑃𝐼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062962"/>
                <a:ext cx="2355325" cy="8688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5601051" y="3359106"/>
                <a:ext cx="2685030" cy="674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𝐶𝑃𝐼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2005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1995</m:t>
                                  </m:r>
                                </m:sub>
                              </m:sSub>
                              <m:r>
                                <a:rPr lang="hu-HU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2005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</a:rPr>
                                    <m:t>1995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/>
                                      <a:ea typeface="Cambria Math"/>
                                    </a:rPr>
                                    <m:t>1995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051" y="3359106"/>
                <a:ext cx="2685030" cy="674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06" y="1779662"/>
            <a:ext cx="2369674" cy="324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50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7504" y="195486"/>
            <a:ext cx="8896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Az árak mutatószámainak alakulása Magyarországon</a:t>
            </a:r>
            <a:endParaRPr lang="hu-HU" sz="3200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843558"/>
            <a:ext cx="8366125" cy="9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134554"/>
              </p:ext>
            </p:extLst>
          </p:nvPr>
        </p:nvGraphicFramePr>
        <p:xfrm>
          <a:off x="388938" y="2499742"/>
          <a:ext cx="3816424" cy="223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078064"/>
              </p:ext>
            </p:extLst>
          </p:nvPr>
        </p:nvGraphicFramePr>
        <p:xfrm>
          <a:off x="4644008" y="2571750"/>
          <a:ext cx="3999546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536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248227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9664</TotalTime>
  <Words>302</Words>
  <Application>Microsoft Office PowerPoint</Application>
  <PresentationFormat>Diavetítés a képernyőre (16:9 oldalarány)</PresentationFormat>
  <Paragraphs>56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Office-téma</vt:lpstr>
      <vt:lpstr>1_SZTE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86</cp:revision>
  <dcterms:created xsi:type="dcterms:W3CDTF">2017-06-30T17:25:40Z</dcterms:created>
  <dcterms:modified xsi:type="dcterms:W3CDTF">2018-03-28T10:30:03Z</dcterms:modified>
</cp:coreProperties>
</file>