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8" r:id="rId3"/>
    <p:sldId id="256" r:id="rId4"/>
    <p:sldId id="257" r:id="rId5"/>
    <p:sldId id="259" r:id="rId6"/>
    <p:sldId id="260" r:id="rId7"/>
  </p:sldIdLst>
  <p:sldSz cx="9144000" cy="5143500" type="screen16x9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227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139125-5716-498A-AAE1-7570B742D20F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548BD-C316-4A0C-B1FA-E3CCF80A4AF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5571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A5C11E-540C-488B-B718-84796C0B45F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5231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759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8580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4713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33468"/>
            <a:ext cx="4412043" cy="6480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4029681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44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33468"/>
            <a:ext cx="4412043" cy="6480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63914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688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8830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2374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1370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559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68826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6699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5806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276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1714500"/>
            <a:ext cx="4419600" cy="857250"/>
          </a:xfrm>
        </p:spPr>
        <p:txBody>
          <a:bodyPr anchor="t">
            <a:noAutofit/>
          </a:bodyPr>
          <a:lstStyle>
            <a:lvl1pPr algn="l">
              <a:defRPr sz="33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2914650"/>
            <a:ext cx="4343400" cy="685800"/>
          </a:xfrm>
        </p:spPr>
        <p:txBody>
          <a:bodyPr/>
          <a:lstStyle>
            <a:lvl1pPr marL="385763" indent="-385763" algn="l">
              <a:spcAft>
                <a:spcPts val="45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17927891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1714500"/>
            <a:ext cx="4419600" cy="857250"/>
          </a:xfrm>
        </p:spPr>
        <p:txBody>
          <a:bodyPr anchor="t">
            <a:noAutofit/>
          </a:bodyPr>
          <a:lstStyle>
            <a:lvl1pPr algn="l">
              <a:defRPr sz="33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2914650"/>
            <a:ext cx="4343400" cy="685800"/>
          </a:xfrm>
        </p:spPr>
        <p:txBody>
          <a:bodyPr wrap="square" anchor="t"/>
          <a:lstStyle>
            <a:lvl1pPr marL="385763" indent="-385763" algn="l">
              <a:spcAft>
                <a:spcPts val="45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049690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90" y="1221601"/>
            <a:ext cx="5111750" cy="351829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224827"/>
            <a:ext cx="3240360" cy="351829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12556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076326"/>
            <a:ext cx="5111750" cy="35182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33468"/>
            <a:ext cx="4412043" cy="648072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409425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9530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5320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1906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8441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9986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1367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1171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1169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cs typeface="+mn-cs"/>
              </a:defRPr>
            </a:lvl1pPr>
          </a:lstStyle>
          <a:p>
            <a:pPr defTabSz="3429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3429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>
                <a:cs typeface="+mn-cs"/>
              </a:defRPr>
            </a:lvl1pPr>
          </a:lstStyle>
          <a:p>
            <a:pPr defTabSz="342900"/>
            <a:endParaRPr lang="hu-H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cs typeface="+mn-cs"/>
              </a:defRPr>
            </a:lvl1pPr>
          </a:lstStyle>
          <a:p>
            <a:pPr defTabSz="3429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3429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691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hu/url?sa=i&amp;rct=j&amp;q=&amp;esrc=s&amp;source=images&amp;cd=&amp;cad=rja&amp;uact=8&amp;ved=0ahUKEwj05disjObUAhXKWj4KHdLCDjwQjRwIBw&amp;url=https://storify.com/mrjosh99/microscopes&amp;psig=AFQjCNGxCmNyQzrJJKB0PEwu3PJ2qJU77g&amp;ust=1498930212046829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hyperlink" Target="https://www.google.hu/url?sa=i&amp;rct=j&amp;q=&amp;esrc=s&amp;source=images&amp;cd=&amp;cad=rja&amp;uact=8&amp;ved=0ahUKEwjEhMjDjObUAhUIOj4KHfqfBncQjRwIBw&amp;url=http://www.telescopeplanet.co.uk/bresser-hercules-50-600-telescope-50-150x&amp;psig=AFQjCNEf5V4xCyGdoMrPaPVZtDEeA3OPYQ&amp;ust=1498930259183947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259632" y="195486"/>
            <a:ext cx="6480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smtClean="0">
                <a:solidFill>
                  <a:srgbClr val="FF0000"/>
                </a:solidFill>
              </a:rPr>
              <a:t>1.1 </a:t>
            </a:r>
            <a:r>
              <a:rPr lang="hu-HU" sz="3200" b="1" dirty="0" smtClean="0">
                <a:solidFill>
                  <a:srgbClr val="FF0000"/>
                </a:solidFill>
              </a:rPr>
              <a:t>A </a:t>
            </a:r>
            <a:r>
              <a:rPr lang="hu-HU" sz="3200" b="1" dirty="0" err="1" smtClean="0">
                <a:solidFill>
                  <a:srgbClr val="FF0000"/>
                </a:solidFill>
              </a:rPr>
              <a:t>makroökonómia</a:t>
            </a:r>
            <a:r>
              <a:rPr lang="hu-HU" sz="3200" b="1" dirty="0" smtClean="0">
                <a:solidFill>
                  <a:srgbClr val="FF0000"/>
                </a:solidFill>
              </a:rPr>
              <a:t> tárgya, módszerei és fő kérdései</a:t>
            </a:r>
            <a:endParaRPr lang="hu-HU" sz="3200" b="1" dirty="0">
              <a:solidFill>
                <a:srgbClr val="FF0000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872641" y="1245989"/>
            <a:ext cx="4787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Avagy: miről lesz szó ezen a kurzuson</a:t>
            </a:r>
            <a:endParaRPr lang="hu-H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2" y="2069413"/>
            <a:ext cx="4850755" cy="2009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8" y="2571750"/>
            <a:ext cx="4706739" cy="1665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790305"/>
            <a:ext cx="5017841" cy="869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zövegdoboz 5"/>
          <p:cNvSpPr txBox="1"/>
          <p:nvPr/>
        </p:nvSpPr>
        <p:spPr>
          <a:xfrm>
            <a:off x="251520" y="4731990"/>
            <a:ext cx="87844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A témák nem tűnnek ismerősnek a </a:t>
            </a:r>
            <a:r>
              <a:rPr lang="hu-HU" sz="2000" dirty="0" err="1" smtClean="0"/>
              <a:t>mikroökonómiából</a:t>
            </a:r>
            <a:r>
              <a:rPr lang="hu-HU" sz="2000" dirty="0" smtClean="0"/>
              <a:t>. Mi is az a </a:t>
            </a:r>
            <a:r>
              <a:rPr lang="hu-HU" sz="2000" dirty="0" err="1" smtClean="0"/>
              <a:t>makroökonómia</a:t>
            </a:r>
            <a:r>
              <a:rPr lang="hu-HU" sz="2000" dirty="0" smtClean="0"/>
              <a:t>?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85562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éptalálat a következőre: „microscope”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304" y="627535"/>
            <a:ext cx="1223160" cy="142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éptalálat a következőre: „telescope”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405" y="2895787"/>
            <a:ext cx="1704093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323529" y="109077"/>
            <a:ext cx="28267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err="1" smtClean="0">
                <a:solidFill>
                  <a:srgbClr val="0070C0"/>
                </a:solidFill>
              </a:rPr>
              <a:t>Mikroökonómia</a:t>
            </a:r>
            <a:endParaRPr lang="hu-HU" sz="3200" dirty="0">
              <a:solidFill>
                <a:srgbClr val="0070C0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251520" y="2635047"/>
            <a:ext cx="29293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err="1" smtClean="0">
                <a:solidFill>
                  <a:srgbClr val="0070C0"/>
                </a:solidFill>
              </a:rPr>
              <a:t>Makroökonómia</a:t>
            </a:r>
            <a:endParaRPr lang="hu-HU" sz="3200" dirty="0">
              <a:solidFill>
                <a:srgbClr val="0070C0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251521" y="555526"/>
            <a:ext cx="67687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u-HU" sz="2400" dirty="0" smtClean="0"/>
              <a:t>Egyéni gazdasági szereplők gazdasági döntéseit vizsgálja (háztartások, vállalatok)</a:t>
            </a:r>
          </a:p>
          <a:p>
            <a:pPr marL="285750" indent="-285750">
              <a:buFontTx/>
              <a:buChar char="-"/>
            </a:pPr>
            <a:r>
              <a:rPr lang="hu-HU" sz="2400" dirty="0" smtClean="0"/>
              <a:t>A gazdasági alanyok racionálisak</a:t>
            </a:r>
          </a:p>
          <a:p>
            <a:pPr marL="285750" indent="-285750">
              <a:buFontTx/>
              <a:buChar char="-"/>
            </a:pPr>
            <a:r>
              <a:rPr lang="hu-HU" sz="2400" dirty="0" smtClean="0"/>
              <a:t>A piacok egyensúlyra törekszenek</a:t>
            </a:r>
          </a:p>
          <a:p>
            <a:pPr marL="285750" indent="-285750">
              <a:buFontTx/>
              <a:buChar char="-"/>
            </a:pPr>
            <a:r>
              <a:rPr lang="hu-HU" sz="2400" dirty="0" smtClean="0"/>
              <a:t>Tipikus fogalmak: </a:t>
            </a:r>
            <a:r>
              <a:rPr lang="hu-HU" sz="2400" i="1" dirty="0" smtClean="0"/>
              <a:t>hasznosság, ár, termelés, profit</a:t>
            </a:r>
            <a:r>
              <a:rPr lang="hu-HU" sz="2400" dirty="0" smtClean="0"/>
              <a:t>.</a:t>
            </a:r>
            <a:endParaRPr lang="hu-HU" sz="2400" dirty="0"/>
          </a:p>
        </p:txBody>
      </p:sp>
      <p:sp>
        <p:nvSpPr>
          <p:cNvPr id="9" name="Szövegdoboz 8"/>
          <p:cNvSpPr txBox="1"/>
          <p:nvPr/>
        </p:nvSpPr>
        <p:spPr>
          <a:xfrm>
            <a:off x="251520" y="3081030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u-HU" sz="2400" dirty="0" smtClean="0"/>
              <a:t>Gazdaság egészének működését vizsgálja összevont mutatókkal</a:t>
            </a:r>
          </a:p>
          <a:p>
            <a:pPr marL="285750" indent="-285750">
              <a:buFontTx/>
              <a:buChar char="-"/>
            </a:pPr>
            <a:r>
              <a:rPr lang="hu-HU" sz="2400" dirty="0" smtClean="0"/>
              <a:t>A gazdasági alanyok racionalitása rejtetten jelenik meg</a:t>
            </a:r>
          </a:p>
          <a:p>
            <a:pPr marL="285750" indent="-285750">
              <a:buFontTx/>
              <a:buChar char="-"/>
            </a:pPr>
            <a:r>
              <a:rPr lang="hu-HU" sz="2400" dirty="0" smtClean="0"/>
              <a:t>A piacok nem feltétlenül kerülnek egyensúlyba</a:t>
            </a:r>
          </a:p>
          <a:p>
            <a:pPr marL="285750" indent="-285750">
              <a:buFontTx/>
              <a:buChar char="-"/>
            </a:pPr>
            <a:r>
              <a:rPr lang="hu-HU" sz="2400" dirty="0" smtClean="0"/>
              <a:t>Tipikus fogalmak: </a:t>
            </a:r>
            <a:r>
              <a:rPr lang="hu-HU" sz="2400" i="1" dirty="0" smtClean="0"/>
              <a:t>növekedés, infláció, munkanélküliség</a:t>
            </a:r>
            <a:endParaRPr lang="hu-HU" sz="2400" i="1" dirty="0"/>
          </a:p>
        </p:txBody>
      </p:sp>
    </p:spTree>
    <p:extLst>
      <p:ext uri="{BB962C8B-B14F-4D97-AF65-F5344CB8AC3E}">
        <p14:creationId xmlns:p14="http://schemas.microsoft.com/office/powerpoint/2010/main" val="3063562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907704" y="357504"/>
            <a:ext cx="56193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 smtClean="0">
                <a:solidFill>
                  <a:srgbClr val="0070C0"/>
                </a:solidFill>
              </a:rPr>
              <a:t>Hogyan kezeli a </a:t>
            </a:r>
            <a:r>
              <a:rPr lang="hu-HU" sz="3200" dirty="0" err="1" smtClean="0">
                <a:solidFill>
                  <a:srgbClr val="0070C0"/>
                </a:solidFill>
              </a:rPr>
              <a:t>makroökonómia</a:t>
            </a:r>
            <a:r>
              <a:rPr lang="hu-HU" sz="3200" dirty="0" smtClean="0">
                <a:solidFill>
                  <a:srgbClr val="0070C0"/>
                </a:solidFill>
              </a:rPr>
              <a:t> </a:t>
            </a:r>
            <a:r>
              <a:rPr lang="hu-HU" sz="3200" dirty="0" err="1" smtClean="0">
                <a:solidFill>
                  <a:srgbClr val="0070C0"/>
                </a:solidFill>
              </a:rPr>
              <a:t>a</a:t>
            </a:r>
            <a:r>
              <a:rPr lang="hu-HU" sz="3200" dirty="0" smtClean="0">
                <a:solidFill>
                  <a:srgbClr val="0070C0"/>
                </a:solidFill>
              </a:rPr>
              <a:t> szereplők sokféleségét?</a:t>
            </a:r>
            <a:endParaRPr lang="hu-HU" sz="3200" dirty="0">
              <a:solidFill>
                <a:srgbClr val="0070C0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043610" y="1599643"/>
            <a:ext cx="45626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u-HU" sz="2400" dirty="0" smtClean="0"/>
              <a:t>Hogyan kezeli a </a:t>
            </a:r>
            <a:r>
              <a:rPr lang="hu-HU" sz="2400" dirty="0" err="1" smtClean="0"/>
              <a:t>mikroökonómia</a:t>
            </a:r>
            <a:r>
              <a:rPr lang="hu-HU" sz="2400" dirty="0" smtClean="0"/>
              <a:t>?</a:t>
            </a:r>
          </a:p>
          <a:p>
            <a:pPr marL="285750" indent="-285750">
              <a:buFontTx/>
              <a:buChar char="-"/>
            </a:pPr>
            <a:r>
              <a:rPr lang="hu-HU" sz="2400" dirty="0" smtClean="0"/>
              <a:t>Aggregálás</a:t>
            </a:r>
          </a:p>
          <a:p>
            <a:pPr marL="285750" indent="-285750">
              <a:buFontTx/>
              <a:buChar char="-"/>
            </a:pPr>
            <a:r>
              <a:rPr lang="hu-HU" sz="2400" dirty="0" smtClean="0"/>
              <a:t>Összetétel csapdája</a:t>
            </a:r>
            <a:endParaRPr lang="hu-HU" sz="24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5629236" y="2079472"/>
            <a:ext cx="2664296" cy="16312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Csoportképzés, a szereplők összevonása, a teljesítmények, mutatószámok összevonása.</a:t>
            </a:r>
            <a:endParaRPr lang="hu-HU" sz="2000" dirty="0"/>
          </a:p>
        </p:txBody>
      </p:sp>
      <p:cxnSp>
        <p:nvCxnSpPr>
          <p:cNvPr id="8" name="Egyenes összekötő nyíllal 7"/>
          <p:cNvCxnSpPr/>
          <p:nvPr/>
        </p:nvCxnSpPr>
        <p:spPr>
          <a:xfrm>
            <a:off x="2915818" y="2229785"/>
            <a:ext cx="2690451" cy="197949"/>
          </a:xfrm>
          <a:prstGeom prst="straightConnector1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doboz 8"/>
          <p:cNvSpPr txBox="1"/>
          <p:nvPr/>
        </p:nvSpPr>
        <p:spPr>
          <a:xfrm>
            <a:off x="2460884" y="3624575"/>
            <a:ext cx="2664296" cy="132343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Ami az egyéni szinten igaz, az nem biztos, hogy csoport-szinten is igaz</a:t>
            </a:r>
            <a:endParaRPr lang="hu-HU" sz="2000" dirty="0"/>
          </a:p>
        </p:txBody>
      </p:sp>
      <p:cxnSp>
        <p:nvCxnSpPr>
          <p:cNvPr id="10" name="Egyenes összekötő nyíllal 9"/>
          <p:cNvCxnSpPr/>
          <p:nvPr/>
        </p:nvCxnSpPr>
        <p:spPr>
          <a:xfrm>
            <a:off x="2555779" y="2820928"/>
            <a:ext cx="648071" cy="773940"/>
          </a:xfrm>
          <a:prstGeom prst="straightConnector1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369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187626" y="300231"/>
            <a:ext cx="70821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>
                <a:solidFill>
                  <a:srgbClr val="0070C0"/>
                </a:solidFill>
              </a:rPr>
              <a:t>A </a:t>
            </a:r>
            <a:r>
              <a:rPr lang="hu-HU" sz="3200" dirty="0" err="1" smtClean="0">
                <a:solidFill>
                  <a:srgbClr val="0070C0"/>
                </a:solidFill>
              </a:rPr>
              <a:t>makroökonómia</a:t>
            </a:r>
            <a:r>
              <a:rPr lang="hu-HU" sz="3200" dirty="0" smtClean="0">
                <a:solidFill>
                  <a:srgbClr val="0070C0"/>
                </a:solidFill>
              </a:rPr>
              <a:t> vizsgálati módszereiről</a:t>
            </a:r>
            <a:endParaRPr lang="hu-HU" sz="3200" dirty="0">
              <a:solidFill>
                <a:srgbClr val="0070C0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539554" y="1805646"/>
            <a:ext cx="659622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Modellalkotás:</a:t>
            </a:r>
          </a:p>
          <a:p>
            <a:pPr marL="342900" indent="-342900">
              <a:buFontTx/>
              <a:buChar char="-"/>
            </a:pPr>
            <a:r>
              <a:rPr lang="hu-HU" sz="2400" dirty="0" smtClean="0"/>
              <a:t>Miért fontos?</a:t>
            </a:r>
          </a:p>
          <a:p>
            <a:pPr marL="342900" indent="-342900">
              <a:buFontTx/>
              <a:buChar char="-"/>
            </a:pPr>
            <a:r>
              <a:rPr lang="hu-HU" sz="2400" dirty="0" smtClean="0"/>
              <a:t>Fontos változók kiemelése</a:t>
            </a:r>
          </a:p>
          <a:p>
            <a:pPr marL="342900" indent="-342900">
              <a:buFontTx/>
              <a:buChar char="-"/>
            </a:pPr>
            <a:r>
              <a:rPr lang="hu-HU" sz="2400" dirty="0" smtClean="0"/>
              <a:t>Kevésbé lényeges változók elhagyása (rögzítése!)</a:t>
            </a:r>
          </a:p>
          <a:p>
            <a:pPr marL="342900" indent="-342900">
              <a:buFontTx/>
              <a:buChar char="-"/>
            </a:pPr>
            <a:endParaRPr lang="hu-HU" sz="2400" dirty="0"/>
          </a:p>
          <a:p>
            <a:pPr marL="342900" indent="-342900">
              <a:buFontTx/>
              <a:buChar char="-"/>
            </a:pPr>
            <a:endParaRPr lang="hu-HU" sz="2400" dirty="0" smtClean="0"/>
          </a:p>
          <a:p>
            <a:pPr marL="342900" indent="-342900">
              <a:buFontTx/>
              <a:buChar char="-"/>
            </a:pPr>
            <a:endParaRPr lang="hu-HU" sz="2400" dirty="0" smtClean="0"/>
          </a:p>
          <a:p>
            <a:pPr marL="342900" indent="-342900">
              <a:buFontTx/>
              <a:buChar char="-"/>
            </a:pPr>
            <a:r>
              <a:rPr lang="hu-HU" sz="2400" dirty="0" err="1" smtClean="0"/>
              <a:t>Ceteris</a:t>
            </a:r>
            <a:r>
              <a:rPr lang="hu-HU" sz="2400" dirty="0" smtClean="0"/>
              <a:t> </a:t>
            </a:r>
            <a:r>
              <a:rPr lang="hu-HU" sz="2400" dirty="0" err="1" smtClean="0"/>
              <a:t>Paribus</a:t>
            </a:r>
            <a:r>
              <a:rPr lang="hu-HU" sz="2400" dirty="0" smtClean="0"/>
              <a:t> módszer</a:t>
            </a:r>
            <a:endParaRPr lang="hu-HU" sz="24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1115616" y="3243629"/>
            <a:ext cx="26629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smtClean="0"/>
              <a:t>Paraméterek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err="1" smtClean="0"/>
              <a:t>Exogén</a:t>
            </a:r>
            <a:r>
              <a:rPr lang="hu-HU" sz="2400" dirty="0" smtClean="0"/>
              <a:t> változók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smtClean="0"/>
              <a:t>Endogén változók</a:t>
            </a:r>
            <a:endParaRPr lang="hu-HU" sz="24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3778524" y="1221601"/>
            <a:ext cx="4705930" cy="10156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A jó modell jó előrejelzésekhez vezet, az inputokra ugyanolyan outputokkal reagál, mint a valós rendszer</a:t>
            </a:r>
            <a:endParaRPr lang="hu-HU" sz="2000" dirty="0"/>
          </a:p>
        </p:txBody>
      </p:sp>
      <p:sp>
        <p:nvSpPr>
          <p:cNvPr id="8" name="Szövegdoboz 7"/>
          <p:cNvSpPr txBox="1"/>
          <p:nvPr/>
        </p:nvSpPr>
        <p:spPr>
          <a:xfrm>
            <a:off x="5004048" y="3651190"/>
            <a:ext cx="2880320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Latin. „Minden egyéb változatlansága mellett”</a:t>
            </a:r>
            <a:endParaRPr lang="hu-HU" sz="2000" dirty="0"/>
          </a:p>
        </p:txBody>
      </p:sp>
      <p:cxnSp>
        <p:nvCxnSpPr>
          <p:cNvPr id="10" name="Egyenes összekötő nyíllal 9"/>
          <p:cNvCxnSpPr/>
          <p:nvPr/>
        </p:nvCxnSpPr>
        <p:spPr>
          <a:xfrm flipV="1">
            <a:off x="5652120" y="2247714"/>
            <a:ext cx="646684" cy="612068"/>
          </a:xfrm>
          <a:prstGeom prst="straightConnector1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zögletes összekötő 11"/>
          <p:cNvCxnSpPr>
            <a:endCxn id="8" idx="1"/>
          </p:cNvCxnSpPr>
          <p:nvPr/>
        </p:nvCxnSpPr>
        <p:spPr>
          <a:xfrm flipV="1">
            <a:off x="4139952" y="4005133"/>
            <a:ext cx="864096" cy="381219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351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3965" y="4063380"/>
            <a:ext cx="4993709" cy="1080120"/>
          </a:xfrm>
        </p:spPr>
        <p:txBody>
          <a:bodyPr/>
          <a:lstStyle/>
          <a:p>
            <a:r>
              <a:rPr lang="hu-HU" sz="1500" dirty="0"/>
              <a:t>Jelen tananyag </a:t>
            </a:r>
            <a:br>
              <a:rPr lang="hu-HU" sz="1500" dirty="0"/>
            </a:br>
            <a:r>
              <a:rPr lang="hu-HU" sz="1500" dirty="0"/>
              <a:t>a Szegedi Tudományegyetemen készült</a:t>
            </a:r>
            <a:br>
              <a:rPr lang="hu-HU" sz="1500" dirty="0"/>
            </a:br>
            <a:r>
              <a:rPr lang="hu-HU" sz="1500" dirty="0"/>
              <a:t>az Európai Unió támogatásával. </a:t>
            </a:r>
            <a:br>
              <a:rPr lang="hu-HU" sz="1500" dirty="0"/>
            </a:br>
            <a:r>
              <a:rPr lang="hu-HU" sz="1500" dirty="0"/>
              <a:t>Projekt azonosító: EFOP-3.4.3-16-2016-00014</a:t>
            </a:r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9B93854D-BB69-4D55-9607-A5D5A37F9570}"/>
              </a:ext>
            </a:extLst>
          </p:cNvPr>
          <p:cNvSpPr txBox="1">
            <a:spLocks/>
          </p:cNvSpPr>
          <p:nvPr/>
        </p:nvSpPr>
        <p:spPr bwMode="auto">
          <a:xfrm>
            <a:off x="1426024" y="242980"/>
            <a:ext cx="6291953" cy="2516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defTabSz="685800"/>
            <a:endParaRPr lang="hu-HU" sz="1500" kern="0" dirty="0">
              <a:solidFill>
                <a:srgbClr val="FFFFFF"/>
              </a:solidFill>
            </a:endParaRP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Szegedi Tudományegyetem</a:t>
            </a:r>
          </a:p>
          <a:p>
            <a:pPr algn="ctr" defTabSz="685800"/>
            <a:r>
              <a:rPr lang="hu-HU" sz="1500" kern="0" dirty="0" err="1">
                <a:solidFill>
                  <a:srgbClr val="FFFFFF"/>
                </a:solidFill>
              </a:rPr>
              <a:t>GazdaságtUDOMÁNYI</a:t>
            </a:r>
            <a:r>
              <a:rPr lang="hu-HU" sz="1500" kern="0" dirty="0">
                <a:solidFill>
                  <a:srgbClr val="FFFFFF"/>
                </a:solidFill>
              </a:rPr>
              <a:t> KAR</a:t>
            </a: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Közgazdász  KÉPZÉS</a:t>
            </a: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Távoktatási TAGOZAT</a:t>
            </a: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LECKESOROZAT</a:t>
            </a: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Copyright ©  SZTE GTK 2017/2018</a:t>
            </a:r>
          </a:p>
          <a:p>
            <a:pPr algn="ctr" defTabSz="685800"/>
            <a:endParaRPr lang="hu-HU" sz="1500" kern="0" dirty="0">
              <a:solidFill>
                <a:srgbClr val="FFFFFF"/>
              </a:solidFill>
            </a:endParaRP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A LECKE tartalma, illetve alkotó </a:t>
            </a:r>
            <a:r>
              <a:rPr lang="hu-HU" sz="1500" kern="0" dirty="0" err="1">
                <a:solidFill>
                  <a:srgbClr val="FFFFFF"/>
                </a:solidFill>
              </a:rPr>
              <a:t>elemeI</a:t>
            </a:r>
            <a:r>
              <a:rPr lang="hu-HU" sz="1500" kern="0" dirty="0">
                <a:solidFill>
                  <a:srgbClr val="FFFFFF"/>
                </a:solidFill>
              </a:rPr>
              <a:t> előzetes, írásbeli engedély MELLETT használhatók fel.</a:t>
            </a:r>
          </a:p>
        </p:txBody>
      </p:sp>
    </p:spTree>
    <p:extLst>
      <p:ext uri="{BB962C8B-B14F-4D97-AF65-F5344CB8AC3E}">
        <p14:creationId xmlns:p14="http://schemas.microsoft.com/office/powerpoint/2010/main" val="2785048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4031</TotalTime>
  <Words>216</Words>
  <Application>Microsoft Office PowerPoint</Application>
  <PresentationFormat>Diavetítés a képernyőre (16:9 oldalarány)</PresentationFormat>
  <Paragraphs>44</Paragraphs>
  <Slides>5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2</vt:i4>
      </vt:variant>
      <vt:variant>
        <vt:lpstr>Diacímek</vt:lpstr>
      </vt:variant>
      <vt:variant>
        <vt:i4>5</vt:i4>
      </vt:variant>
    </vt:vector>
  </HeadingPairs>
  <TitlesOfParts>
    <vt:vector size="9" baseType="lpstr">
      <vt:lpstr>Arial</vt:lpstr>
      <vt:lpstr>Calibri</vt:lpstr>
      <vt:lpstr>Office-téma</vt:lpstr>
      <vt:lpstr>1_SZTE</vt:lpstr>
      <vt:lpstr>PowerPoint-bemutató</vt:lpstr>
      <vt:lpstr>PowerPoint-bemutató</vt:lpstr>
      <vt:lpstr>PowerPoint-bemutató</vt:lpstr>
      <vt:lpstr>PowerPoint-bemutató</vt:lpstr>
      <vt:lpstr>Jelen tananyag  a Szegedi Tudományegyetemen készült az Európai Unió támogatásával.  Projekt azonosító: EFOP-3.4.3-16-2016-00014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Nagy Benedek</dc:creator>
  <cp:lastModifiedBy>Némethi László</cp:lastModifiedBy>
  <cp:revision>18</cp:revision>
  <dcterms:created xsi:type="dcterms:W3CDTF">2017-06-30T17:25:40Z</dcterms:created>
  <dcterms:modified xsi:type="dcterms:W3CDTF">2018-03-28T10:29:10Z</dcterms:modified>
</cp:coreProperties>
</file>