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2" r:id="rId2"/>
    <p:sldId id="273" r:id="rId3"/>
    <p:sldId id="274" r:id="rId4"/>
    <p:sldId id="275" r:id="rId5"/>
    <p:sldId id="277" r:id="rId6"/>
    <p:sldId id="327" r:id="rId7"/>
    <p:sldId id="303" r:id="rId8"/>
    <p:sldId id="328" r:id="rId9"/>
    <p:sldId id="319" r:id="rId10"/>
    <p:sldId id="320" r:id="rId11"/>
    <p:sldId id="321" r:id="rId12"/>
    <p:sldId id="322" r:id="rId13"/>
    <p:sldId id="323" r:id="rId14"/>
    <p:sldId id="324" r:id="rId15"/>
    <p:sldId id="325" r:id="rId16"/>
    <p:sldId id="315" r:id="rId17"/>
    <p:sldId id="316" r:id="rId18"/>
    <p:sldId id="317" r:id="rId19"/>
    <p:sldId id="326" r:id="rId20"/>
    <p:sldId id="342" r:id="rId21"/>
    <p:sldId id="313" r:id="rId22"/>
    <p:sldId id="314" r:id="rId23"/>
    <p:sldId id="318" r:id="rId24"/>
  </p:sldIdLst>
  <p:sldSz cx="9144000" cy="6858000" type="screen4x3"/>
  <p:notesSz cx="6858000" cy="92964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409" autoAdjust="0"/>
  </p:normalViewPr>
  <p:slideViewPr>
    <p:cSldViewPr>
      <p:cViewPr varScale="1">
        <p:scale>
          <a:sx n="95" d="100"/>
          <a:sy n="95" d="100"/>
        </p:scale>
        <p:origin x="-96"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32C5D-6E85-4EC7-B375-CB17AEE03660}" type="doc">
      <dgm:prSet loTypeId="urn:microsoft.com/office/officeart/2005/8/layout/hProcess10#1" loCatId="process" qsTypeId="urn:microsoft.com/office/officeart/2005/8/quickstyle/3d2" qsCatId="3D" csTypeId="urn:microsoft.com/office/officeart/2005/8/colors/colorful4" csCatId="colorful" phldr="1"/>
      <dgm:spPr/>
      <dgm:t>
        <a:bodyPr/>
        <a:lstStyle/>
        <a:p>
          <a:endParaRPr lang="hu-HU"/>
        </a:p>
      </dgm:t>
    </dgm:pt>
    <dgm:pt modelId="{21AA050E-E934-43A6-929E-5267C0400448}">
      <dgm:prSet phldrT="[Szöveg]" custT="1"/>
      <dgm:spPr>
        <a:solidFill>
          <a:schemeClr val="accent1">
            <a:lumMod val="40000"/>
            <a:lumOff val="60000"/>
          </a:schemeClr>
        </a:solidFill>
      </dgm:spPr>
      <dgm:t>
        <a:bodyPr/>
        <a:lstStyle/>
        <a:p>
          <a:r>
            <a:rPr lang="hu-HU" sz="1400" dirty="0" smtClean="0">
              <a:solidFill>
                <a:schemeClr val="tx2"/>
              </a:solidFill>
              <a:latin typeface="Garamond" pitchFamily="18" charset="0"/>
            </a:rPr>
            <a:t>RNS izolálás</a:t>
          </a:r>
          <a:endParaRPr lang="hu-HU" sz="1400" dirty="0">
            <a:solidFill>
              <a:schemeClr val="tx2"/>
            </a:solidFill>
            <a:latin typeface="Garamond" pitchFamily="18" charset="0"/>
          </a:endParaRPr>
        </a:p>
      </dgm:t>
    </dgm:pt>
    <dgm:pt modelId="{946ED764-D4CF-42BE-B686-71ABEE8244F0}" type="parTrans" cxnId="{02593E7B-1441-4934-847B-C7666CE6643E}">
      <dgm:prSet/>
      <dgm:spPr/>
      <dgm:t>
        <a:bodyPr/>
        <a:lstStyle/>
        <a:p>
          <a:endParaRPr lang="hu-HU"/>
        </a:p>
      </dgm:t>
    </dgm:pt>
    <dgm:pt modelId="{51E790B9-794C-4E76-A389-54DA70B85F90}" type="sibTrans" cxnId="{02593E7B-1441-4934-847B-C7666CE6643E}">
      <dgm:prSet/>
      <dgm:spPr/>
      <dgm:t>
        <a:bodyPr/>
        <a:lstStyle/>
        <a:p>
          <a:endParaRPr lang="hu-HU"/>
        </a:p>
      </dgm:t>
    </dgm:pt>
    <dgm:pt modelId="{D118D28B-BE94-4BE5-96FE-5198338DE3DB}">
      <dgm:prSet phldrT="[Szöveg]" custT="1"/>
      <dgm:spPr>
        <a:solidFill>
          <a:schemeClr val="accent1">
            <a:lumMod val="40000"/>
            <a:lumOff val="60000"/>
          </a:schemeClr>
        </a:solidFill>
      </dgm:spPr>
      <dgm:t>
        <a:bodyPr/>
        <a:lstStyle/>
        <a:p>
          <a:r>
            <a:rPr lang="hu-HU" sz="1200" dirty="0" smtClean="0">
              <a:solidFill>
                <a:schemeClr val="tx2"/>
              </a:solidFill>
              <a:latin typeface="Garamond" pitchFamily="18" charset="0"/>
            </a:rPr>
            <a:t>csak tiszta, ép RNS  </a:t>
          </a:r>
          <a:br>
            <a:rPr lang="hu-HU" sz="1200" dirty="0" smtClean="0">
              <a:solidFill>
                <a:schemeClr val="tx2"/>
              </a:solidFill>
              <a:latin typeface="Garamond" pitchFamily="18" charset="0"/>
            </a:rPr>
          </a:br>
          <a:r>
            <a:rPr lang="hu-HU" sz="1200" dirty="0" smtClean="0">
              <a:solidFill>
                <a:schemeClr val="tx2"/>
              </a:solidFill>
              <a:latin typeface="Garamond" pitchFamily="18" charset="0"/>
            </a:rPr>
            <a:t>használható </a:t>
          </a:r>
          <a:endParaRPr lang="hu-HU" sz="1200" dirty="0">
            <a:solidFill>
              <a:schemeClr val="tx2"/>
            </a:solidFill>
            <a:latin typeface="Garamond" pitchFamily="18" charset="0"/>
          </a:endParaRPr>
        </a:p>
      </dgm:t>
    </dgm:pt>
    <dgm:pt modelId="{AE08729E-26D7-4996-A065-B4769E81B66C}" type="parTrans" cxnId="{B4EE07BD-2E3E-45CE-8F5E-D1A34007EE27}">
      <dgm:prSet/>
      <dgm:spPr/>
      <dgm:t>
        <a:bodyPr/>
        <a:lstStyle/>
        <a:p>
          <a:endParaRPr lang="hu-HU"/>
        </a:p>
      </dgm:t>
    </dgm:pt>
    <dgm:pt modelId="{34251F2E-C248-43DD-AA5A-D7D264673F59}" type="sibTrans" cxnId="{B4EE07BD-2E3E-45CE-8F5E-D1A34007EE27}">
      <dgm:prSet/>
      <dgm:spPr/>
      <dgm:t>
        <a:bodyPr/>
        <a:lstStyle/>
        <a:p>
          <a:endParaRPr lang="hu-HU"/>
        </a:p>
      </dgm:t>
    </dgm:pt>
    <dgm:pt modelId="{2D7AAA2E-982A-4DFA-85B6-D61AD558859C}">
      <dgm:prSet phldrT="[Szöveg]" custT="1"/>
      <dgm:spPr/>
      <dgm:t>
        <a:bodyPr/>
        <a:lstStyle/>
        <a:p>
          <a:r>
            <a:rPr lang="hu-HU" sz="1200" dirty="0" err="1" smtClean="0">
              <a:latin typeface="Garamond" pitchFamily="18" charset="0"/>
            </a:rPr>
            <a:t>Kvantifikáció</a:t>
          </a:r>
          <a:r>
            <a:rPr lang="hu-HU" sz="1200" dirty="0" smtClean="0">
              <a:latin typeface="Garamond" pitchFamily="18" charset="0"/>
            </a:rPr>
            <a:t/>
          </a:r>
          <a:br>
            <a:rPr lang="hu-HU" sz="1200" dirty="0" smtClean="0">
              <a:latin typeface="Garamond" pitchFamily="18" charset="0"/>
            </a:rPr>
          </a:br>
          <a:r>
            <a:rPr lang="hu-HU" sz="1200" dirty="0" smtClean="0">
              <a:latin typeface="Garamond" pitchFamily="18" charset="0"/>
            </a:rPr>
            <a:t>- abszolút </a:t>
          </a:r>
          <a:r>
            <a:rPr lang="hu-HU" sz="1200" dirty="0" err="1" smtClean="0">
              <a:latin typeface="Garamond" pitchFamily="18" charset="0"/>
            </a:rPr>
            <a:t>kvantifikáció</a:t>
          </a:r>
          <a:r>
            <a:rPr lang="hu-HU" sz="1200" dirty="0" smtClean="0">
              <a:latin typeface="Garamond" pitchFamily="18" charset="0"/>
            </a:rPr>
            <a:t/>
          </a:r>
          <a:br>
            <a:rPr lang="hu-HU" sz="1200" dirty="0" smtClean="0">
              <a:latin typeface="Garamond" pitchFamily="18" charset="0"/>
            </a:rPr>
          </a:br>
          <a:r>
            <a:rPr lang="hu-HU" sz="1200" dirty="0" smtClean="0">
              <a:latin typeface="Garamond" pitchFamily="18" charset="0"/>
            </a:rPr>
            <a:t>- relatív </a:t>
          </a:r>
          <a:r>
            <a:rPr lang="hu-HU" sz="1200" dirty="0" err="1" smtClean="0">
              <a:latin typeface="Garamond" pitchFamily="18" charset="0"/>
            </a:rPr>
            <a:t>kvantifikáció</a:t>
          </a:r>
          <a:endParaRPr lang="hu-HU" sz="1200" dirty="0">
            <a:latin typeface="Garamond" pitchFamily="18" charset="0"/>
          </a:endParaRPr>
        </a:p>
      </dgm:t>
    </dgm:pt>
    <dgm:pt modelId="{D9E2CEDC-98FF-45BC-AE4B-31B231C2D9BF}">
      <dgm:prSet phldrT="[Szöveg]" custT="1"/>
      <dgm:spPr/>
      <dgm:t>
        <a:bodyPr/>
        <a:lstStyle/>
        <a:p>
          <a:r>
            <a:rPr lang="hu-HU" sz="1200" dirty="0" smtClean="0">
              <a:latin typeface="Garamond" pitchFamily="18" charset="0"/>
            </a:rPr>
            <a:t>Valós idejű PCR, eredmények kiértékelése</a:t>
          </a:r>
          <a:endParaRPr lang="hu-HU" sz="1200" dirty="0">
            <a:latin typeface="Garamond" pitchFamily="18" charset="0"/>
          </a:endParaRPr>
        </a:p>
      </dgm:t>
    </dgm:pt>
    <dgm:pt modelId="{13496D5C-F918-4B11-93B1-9F4CB0D20CA2}" type="sibTrans" cxnId="{4296064E-404A-4E56-8F56-10725CA47C3A}">
      <dgm:prSet/>
      <dgm:spPr/>
      <dgm:t>
        <a:bodyPr/>
        <a:lstStyle/>
        <a:p>
          <a:endParaRPr lang="hu-HU"/>
        </a:p>
      </dgm:t>
    </dgm:pt>
    <dgm:pt modelId="{5C9C369C-BEE2-4D8B-BFBC-518F1A008957}" type="parTrans" cxnId="{4296064E-404A-4E56-8F56-10725CA47C3A}">
      <dgm:prSet/>
      <dgm:spPr/>
      <dgm:t>
        <a:bodyPr/>
        <a:lstStyle/>
        <a:p>
          <a:endParaRPr lang="hu-HU"/>
        </a:p>
      </dgm:t>
    </dgm:pt>
    <dgm:pt modelId="{7211C32F-EE7B-4970-A936-B5C0E8457D11}" type="sibTrans" cxnId="{ADC51B31-D1E8-4C14-8316-290974BFEC3A}">
      <dgm:prSet/>
      <dgm:spPr/>
      <dgm:t>
        <a:bodyPr/>
        <a:lstStyle/>
        <a:p>
          <a:endParaRPr lang="hu-HU"/>
        </a:p>
      </dgm:t>
    </dgm:pt>
    <dgm:pt modelId="{305CA28A-DAFB-4030-B839-4ACA02649688}" type="parTrans" cxnId="{ADC51B31-D1E8-4C14-8316-290974BFEC3A}">
      <dgm:prSet/>
      <dgm:spPr/>
      <dgm:t>
        <a:bodyPr/>
        <a:lstStyle/>
        <a:p>
          <a:endParaRPr lang="hu-HU"/>
        </a:p>
      </dgm:t>
    </dgm:pt>
    <dgm:pt modelId="{4B032BAF-AE84-49B4-BE52-94C21D1AFC1F}">
      <dgm:prSet phldrT="[Szöveg]" custT="1"/>
      <dgm:spPr/>
      <dgm:t>
        <a:bodyPr/>
        <a:lstStyle/>
        <a:p>
          <a:r>
            <a:rPr lang="hu-HU" sz="900" dirty="0" smtClean="0">
              <a:latin typeface="Garamond" pitchFamily="18" charset="0"/>
            </a:rPr>
            <a:t> </a:t>
          </a:r>
          <a:r>
            <a:rPr lang="hu-HU" sz="1200" dirty="0" smtClean="0">
              <a:latin typeface="Garamond" pitchFamily="18" charset="0"/>
            </a:rPr>
            <a:t>Alkalmazott primerek:</a:t>
          </a:r>
          <a:br>
            <a:rPr lang="hu-HU" sz="1200" dirty="0" smtClean="0">
              <a:latin typeface="Garamond" pitchFamily="18" charset="0"/>
            </a:rPr>
          </a:br>
          <a:r>
            <a:rPr lang="hu-HU" sz="1200" dirty="0" smtClean="0">
              <a:latin typeface="Garamond" pitchFamily="18" charset="0"/>
            </a:rPr>
            <a:t>     - </a:t>
          </a:r>
          <a:r>
            <a:rPr lang="hu-HU" sz="1200" dirty="0" err="1" smtClean="0">
              <a:latin typeface="Garamond" pitchFamily="18" charset="0"/>
            </a:rPr>
            <a:t>oligo</a:t>
          </a:r>
          <a:r>
            <a:rPr lang="hu-HU" sz="1200" dirty="0" smtClean="0">
              <a:latin typeface="Garamond" pitchFamily="18" charset="0"/>
            </a:rPr>
            <a:t>(</a:t>
          </a:r>
          <a:r>
            <a:rPr lang="hu-HU" sz="1200" dirty="0" err="1" smtClean="0">
              <a:latin typeface="Garamond" pitchFamily="18" charset="0"/>
            </a:rPr>
            <a:t>dT</a:t>
          </a:r>
          <a:r>
            <a:rPr lang="hu-HU" sz="1200" dirty="0" smtClean="0">
              <a:latin typeface="Garamond" pitchFamily="18" charset="0"/>
            </a:rPr>
            <a:t>): </a:t>
          </a:r>
          <a:r>
            <a:rPr lang="hu-HU" sz="1200" dirty="0" err="1" smtClean="0">
              <a:latin typeface="Garamond" pitchFamily="18" charset="0"/>
            </a:rPr>
            <a:t>polyA</a:t>
          </a:r>
          <a:r>
            <a:rPr lang="hu-HU" sz="1200" dirty="0" smtClean="0">
              <a:latin typeface="Garamond" pitchFamily="18" charset="0"/>
            </a:rPr>
            <a:t> farokkal rendelkező emlős </a:t>
          </a:r>
          <a:br>
            <a:rPr lang="hu-HU" sz="1200" dirty="0" smtClean="0">
              <a:latin typeface="Garamond" pitchFamily="18" charset="0"/>
            </a:rPr>
          </a:br>
          <a:r>
            <a:rPr lang="hu-HU" sz="1200" dirty="0" smtClean="0">
              <a:latin typeface="Garamond" pitchFamily="18" charset="0"/>
            </a:rPr>
            <a:t>       </a:t>
          </a:r>
          <a:r>
            <a:rPr lang="hu-HU" sz="1200" dirty="0" err="1" smtClean="0">
              <a:latin typeface="Garamond" pitchFamily="18" charset="0"/>
            </a:rPr>
            <a:t>mRNS-hez</a:t>
          </a:r>
          <a:r>
            <a:rPr lang="hu-HU" sz="1200" dirty="0" smtClean="0">
              <a:latin typeface="Garamond" pitchFamily="18" charset="0"/>
            </a:rPr>
            <a:t> kötődik </a:t>
          </a:r>
          <a:br>
            <a:rPr lang="hu-HU" sz="1200" dirty="0" smtClean="0">
              <a:latin typeface="Garamond" pitchFamily="18" charset="0"/>
            </a:rPr>
          </a:br>
          <a:r>
            <a:rPr lang="hu-HU" sz="1200" dirty="0" smtClean="0">
              <a:latin typeface="Garamond" pitchFamily="18" charset="0"/>
            </a:rPr>
            <a:t>     - random </a:t>
          </a:r>
          <a:r>
            <a:rPr lang="hu-HU" sz="1200" dirty="0" err="1" smtClean="0">
              <a:latin typeface="Garamond" pitchFamily="18" charset="0"/>
            </a:rPr>
            <a:t>hexamer</a:t>
          </a:r>
          <a:r>
            <a:rPr lang="hu-HU" sz="1200" dirty="0" smtClean="0">
              <a:latin typeface="Garamond" pitchFamily="18" charset="0"/>
            </a:rPr>
            <a:t>: több rövid </a:t>
          </a:r>
          <a:r>
            <a:rPr lang="hu-HU" sz="1200" dirty="0" err="1" smtClean="0">
              <a:latin typeface="Garamond" pitchFamily="18" charset="0"/>
            </a:rPr>
            <a:t>cDNS</a:t>
          </a:r>
          <a:r>
            <a:rPr lang="hu-HU" sz="1200" dirty="0" smtClean="0">
              <a:latin typeface="Garamond" pitchFamily="18" charset="0"/>
            </a:rPr>
            <a:t> képződik, </a:t>
          </a:r>
          <a:br>
            <a:rPr lang="hu-HU" sz="1200" dirty="0" smtClean="0">
              <a:latin typeface="Garamond" pitchFamily="18" charset="0"/>
            </a:rPr>
          </a:br>
          <a:r>
            <a:rPr lang="hu-HU" sz="1200" dirty="0" smtClean="0">
              <a:latin typeface="Garamond" pitchFamily="18" charset="0"/>
            </a:rPr>
            <a:t>       kiterjedt másodlagos szerkezetű </a:t>
          </a:r>
          <a:r>
            <a:rPr lang="hu-HU" sz="1200" dirty="0" err="1" smtClean="0">
              <a:latin typeface="Garamond" pitchFamily="18" charset="0"/>
            </a:rPr>
            <a:t>mRNS</a:t>
          </a:r>
          <a:r>
            <a:rPr lang="hu-HU" sz="1200" dirty="0" smtClean="0">
              <a:latin typeface="Garamond" pitchFamily="18" charset="0"/>
            </a:rPr>
            <a:t> esetén </a:t>
          </a:r>
          <a:br>
            <a:rPr lang="hu-HU" sz="1200" dirty="0" smtClean="0">
              <a:latin typeface="Garamond" pitchFamily="18" charset="0"/>
            </a:rPr>
          </a:br>
          <a:r>
            <a:rPr lang="hu-HU" sz="1200" dirty="0" smtClean="0">
              <a:latin typeface="Garamond" pitchFamily="18" charset="0"/>
            </a:rPr>
            <a:t>       ajánlott</a:t>
          </a:r>
          <a:br>
            <a:rPr lang="hu-HU" sz="1200" dirty="0" smtClean="0">
              <a:latin typeface="Garamond" pitchFamily="18" charset="0"/>
            </a:rPr>
          </a:br>
          <a:r>
            <a:rPr lang="hu-HU" sz="1200" dirty="0" smtClean="0">
              <a:latin typeface="Garamond" pitchFamily="18" charset="0"/>
            </a:rPr>
            <a:t>     - specifikus: kizárólag az általunk </a:t>
          </a:r>
          <a:r>
            <a:rPr lang="hu-HU" sz="1200" dirty="0" err="1" smtClean="0">
              <a:latin typeface="Garamond" pitchFamily="18" charset="0"/>
            </a:rPr>
            <a:t>kiválaszotott</a:t>
          </a:r>
          <a:r>
            <a:rPr lang="hu-HU" sz="1200" dirty="0" smtClean="0">
              <a:latin typeface="Garamond" pitchFamily="18" charset="0"/>
            </a:rPr>
            <a:t> </a:t>
          </a:r>
          <a:br>
            <a:rPr lang="hu-HU" sz="1200" dirty="0" smtClean="0">
              <a:latin typeface="Garamond" pitchFamily="18" charset="0"/>
            </a:rPr>
          </a:br>
          <a:r>
            <a:rPr lang="hu-HU" sz="1200" dirty="0" smtClean="0">
              <a:latin typeface="Garamond" pitchFamily="18" charset="0"/>
            </a:rPr>
            <a:t>       szekvenciához kötődik, diagnosztikai célokra </a:t>
          </a:r>
          <a:br>
            <a:rPr lang="hu-HU" sz="1200" dirty="0" smtClean="0">
              <a:latin typeface="Garamond" pitchFamily="18" charset="0"/>
            </a:rPr>
          </a:br>
          <a:r>
            <a:rPr lang="hu-HU" sz="1200" dirty="0" smtClean="0">
              <a:latin typeface="Garamond" pitchFamily="18" charset="0"/>
            </a:rPr>
            <a:t>       ideális</a:t>
          </a:r>
          <a:br>
            <a:rPr lang="hu-HU" sz="1200" dirty="0" smtClean="0">
              <a:latin typeface="Garamond" pitchFamily="18" charset="0"/>
            </a:rPr>
          </a:br>
          <a:endParaRPr lang="hu-HU" sz="1200" dirty="0">
            <a:latin typeface="Garamond" pitchFamily="18" charset="0"/>
          </a:endParaRPr>
        </a:p>
      </dgm:t>
    </dgm:pt>
    <dgm:pt modelId="{5AA9E761-B8F8-4CC4-871C-E567C206C4A2}">
      <dgm:prSet phldrT="[Szöveg]" custT="1"/>
      <dgm:spPr/>
      <dgm:t>
        <a:bodyPr/>
        <a:lstStyle/>
        <a:p>
          <a:r>
            <a:rPr lang="hu-HU" sz="900" dirty="0" smtClean="0">
              <a:latin typeface="Garamond" pitchFamily="18" charset="0"/>
            </a:rPr>
            <a:t> </a:t>
          </a:r>
          <a:r>
            <a:rPr lang="hu-HU" sz="1200" dirty="0" err="1" smtClean="0">
              <a:latin typeface="Garamond" pitchFamily="18" charset="0"/>
            </a:rPr>
            <a:t>Reverz</a:t>
          </a:r>
          <a:r>
            <a:rPr lang="hu-HU" sz="1200" dirty="0" smtClean="0">
              <a:latin typeface="Garamond" pitchFamily="18" charset="0"/>
            </a:rPr>
            <a:t> transzkriptáz:</a:t>
          </a:r>
          <a:br>
            <a:rPr lang="hu-HU" sz="1200" dirty="0" smtClean="0">
              <a:latin typeface="Garamond" pitchFamily="18" charset="0"/>
            </a:rPr>
          </a:br>
          <a:r>
            <a:rPr lang="hu-HU" sz="1200" dirty="0" smtClean="0">
              <a:latin typeface="Garamond" pitchFamily="18" charset="0"/>
            </a:rPr>
            <a:t>    - két eltérő fehérjeláncból álló </a:t>
          </a:r>
          <a:br>
            <a:rPr lang="hu-HU" sz="1200" dirty="0" smtClean="0">
              <a:latin typeface="Garamond" pitchFamily="18" charset="0"/>
            </a:rPr>
          </a:br>
          <a:r>
            <a:rPr lang="hu-HU" sz="1200" dirty="0" smtClean="0">
              <a:latin typeface="Garamond" pitchFamily="18" charset="0"/>
            </a:rPr>
            <a:t>      </a:t>
          </a:r>
          <a:r>
            <a:rPr lang="hu-HU" sz="1200" dirty="0" err="1" smtClean="0">
              <a:latin typeface="Garamond" pitchFamily="18" charset="0"/>
            </a:rPr>
            <a:t>heterodimer</a:t>
          </a:r>
          <a:r>
            <a:rPr lang="hu-HU" sz="1200" dirty="0" smtClean="0">
              <a:latin typeface="Garamond" pitchFamily="18" charset="0"/>
            </a:rPr>
            <a:t/>
          </a:r>
          <a:br>
            <a:rPr lang="hu-HU" sz="1200" dirty="0" smtClean="0">
              <a:latin typeface="Garamond" pitchFamily="18" charset="0"/>
            </a:rPr>
          </a:br>
          <a:r>
            <a:rPr lang="hu-HU" sz="1200" dirty="0" smtClean="0">
              <a:latin typeface="Garamond" pitchFamily="18" charset="0"/>
            </a:rPr>
            <a:t>    - két aktív centrum, három     </a:t>
          </a:r>
          <a:br>
            <a:rPr lang="hu-HU" sz="1200" dirty="0" smtClean="0">
              <a:latin typeface="Garamond" pitchFamily="18" charset="0"/>
            </a:rPr>
          </a:br>
          <a:r>
            <a:rPr lang="hu-HU" sz="1200" dirty="0" smtClean="0">
              <a:latin typeface="Garamond" pitchFamily="18" charset="0"/>
            </a:rPr>
            <a:t>      eltérő aktivitás </a:t>
          </a:r>
          <a:r>
            <a:rPr lang="hu-HU" sz="1000" dirty="0" smtClean="0">
              <a:latin typeface="Garamond" pitchFamily="18" charset="0"/>
            </a:rPr>
            <a:t>(</a:t>
          </a:r>
          <a:r>
            <a:rPr lang="hu-HU" sz="1000" dirty="0" err="1" smtClean="0">
              <a:latin typeface="Garamond" pitchFamily="18" charset="0"/>
            </a:rPr>
            <a:t>Rnáz-H</a:t>
          </a:r>
          <a:r>
            <a:rPr lang="hu-HU" sz="1000" dirty="0" smtClean="0">
              <a:latin typeface="Garamond" pitchFamily="18" charset="0"/>
            </a:rPr>
            <a:t>, RNS-függő </a:t>
          </a:r>
          <a:br>
            <a:rPr lang="hu-HU" sz="1000" dirty="0" smtClean="0">
              <a:latin typeface="Garamond" pitchFamily="18" charset="0"/>
            </a:rPr>
          </a:br>
          <a:r>
            <a:rPr lang="hu-HU" sz="1000" dirty="0" smtClean="0">
              <a:latin typeface="Garamond" pitchFamily="18" charset="0"/>
            </a:rPr>
            <a:t>        DNS </a:t>
          </a:r>
          <a:r>
            <a:rPr lang="hu-HU" sz="1000" dirty="0" err="1" smtClean="0">
              <a:latin typeface="Garamond" pitchFamily="18" charset="0"/>
            </a:rPr>
            <a:t>polimeráz</a:t>
          </a:r>
          <a:r>
            <a:rPr lang="hu-HU" sz="1000" dirty="0" smtClean="0">
              <a:latin typeface="Garamond" pitchFamily="18" charset="0"/>
            </a:rPr>
            <a:t>, DNS- függő DNS </a:t>
          </a:r>
          <a:r>
            <a:rPr lang="hu-HU" sz="1000" dirty="0" err="1" smtClean="0">
              <a:latin typeface="Garamond" pitchFamily="18" charset="0"/>
            </a:rPr>
            <a:t>polimeráz</a:t>
          </a:r>
          <a:r>
            <a:rPr lang="hu-HU" sz="1000" dirty="0" smtClean="0">
              <a:latin typeface="Garamond" pitchFamily="18" charset="0"/>
            </a:rPr>
            <a:t>)</a:t>
          </a:r>
          <a:endParaRPr lang="hu-HU" sz="1000" dirty="0">
            <a:latin typeface="Garamond" pitchFamily="18" charset="0"/>
          </a:endParaRPr>
        </a:p>
      </dgm:t>
    </dgm:pt>
    <dgm:pt modelId="{722D8F60-56CD-4167-8F04-ABEF655F8A58}">
      <dgm:prSet phldrT="[Szöveg]" custT="1"/>
      <dgm:spPr/>
      <dgm:t>
        <a:bodyPr/>
        <a:lstStyle/>
        <a:p>
          <a:r>
            <a:rPr lang="hu-HU" sz="1400" dirty="0" err="1" smtClean="0">
              <a:latin typeface="Garamond" pitchFamily="18" charset="0"/>
            </a:rPr>
            <a:t>Reverz</a:t>
          </a:r>
          <a:r>
            <a:rPr lang="hu-HU" sz="1400" dirty="0" smtClean="0">
              <a:latin typeface="Garamond" pitchFamily="18" charset="0"/>
            </a:rPr>
            <a:t> transzkripció</a:t>
          </a:r>
          <a:endParaRPr lang="hu-HU" sz="1400" dirty="0">
            <a:latin typeface="Garamond" pitchFamily="18" charset="0"/>
          </a:endParaRPr>
        </a:p>
      </dgm:t>
    </dgm:pt>
    <dgm:pt modelId="{889FC017-A177-4660-899A-A44F23C60441}" type="sibTrans" cxnId="{B96186FC-EF82-4E75-9F80-E9033562FF54}">
      <dgm:prSet/>
      <dgm:spPr/>
      <dgm:t>
        <a:bodyPr/>
        <a:lstStyle/>
        <a:p>
          <a:endParaRPr lang="hu-HU"/>
        </a:p>
      </dgm:t>
    </dgm:pt>
    <dgm:pt modelId="{2C10A647-8C8B-4420-BFC5-DF21C90EAB19}" type="parTrans" cxnId="{B96186FC-EF82-4E75-9F80-E9033562FF54}">
      <dgm:prSet/>
      <dgm:spPr/>
      <dgm:t>
        <a:bodyPr/>
        <a:lstStyle/>
        <a:p>
          <a:endParaRPr lang="hu-HU"/>
        </a:p>
      </dgm:t>
    </dgm:pt>
    <dgm:pt modelId="{14A2F431-6171-4720-A70E-0CE649D5A362}" type="sibTrans" cxnId="{9459F764-5BAB-4EEF-9C4D-2D6BA6AB2551}">
      <dgm:prSet/>
      <dgm:spPr/>
      <dgm:t>
        <a:bodyPr/>
        <a:lstStyle/>
        <a:p>
          <a:endParaRPr lang="hu-HU"/>
        </a:p>
      </dgm:t>
    </dgm:pt>
    <dgm:pt modelId="{C1F5E4B9-8915-406E-BF70-11D3F95194ED}" type="parTrans" cxnId="{9459F764-5BAB-4EEF-9C4D-2D6BA6AB2551}">
      <dgm:prSet/>
      <dgm:spPr/>
      <dgm:t>
        <a:bodyPr/>
        <a:lstStyle/>
        <a:p>
          <a:endParaRPr lang="hu-HU"/>
        </a:p>
      </dgm:t>
    </dgm:pt>
    <dgm:pt modelId="{F1DBD676-76D4-4E15-A843-53EACC574ACE}" type="sibTrans" cxnId="{99B28162-6F18-4DA5-9A7F-82FC054EA1F0}">
      <dgm:prSet/>
      <dgm:spPr/>
      <dgm:t>
        <a:bodyPr/>
        <a:lstStyle/>
        <a:p>
          <a:endParaRPr lang="hu-HU"/>
        </a:p>
      </dgm:t>
    </dgm:pt>
    <dgm:pt modelId="{04E0E418-AF46-461F-A124-E1EC6A732664}" type="parTrans" cxnId="{99B28162-6F18-4DA5-9A7F-82FC054EA1F0}">
      <dgm:prSet/>
      <dgm:spPr/>
      <dgm:t>
        <a:bodyPr/>
        <a:lstStyle/>
        <a:p>
          <a:endParaRPr lang="hu-HU"/>
        </a:p>
      </dgm:t>
    </dgm:pt>
    <dgm:pt modelId="{130D9B1E-AF3A-4F9A-801B-61C8746561CD}">
      <dgm:prSet phldrT="[Szöveg]" custT="1"/>
      <dgm:spPr>
        <a:solidFill>
          <a:schemeClr val="accent1">
            <a:lumMod val="40000"/>
            <a:lumOff val="60000"/>
          </a:schemeClr>
        </a:solidFill>
      </dgm:spPr>
      <dgm:t>
        <a:bodyPr/>
        <a:lstStyle/>
        <a:p>
          <a:r>
            <a:rPr lang="hu-HU" sz="1200" dirty="0" smtClean="0">
              <a:solidFill>
                <a:schemeClr val="tx2"/>
              </a:solidFill>
              <a:latin typeface="Garamond" pitchFamily="18" charset="0"/>
            </a:rPr>
            <a:t>a DNS szennyeződés eltávolítása </a:t>
          </a:r>
          <a:r>
            <a:rPr lang="hu-HU" sz="1200" dirty="0" err="1" smtClean="0">
              <a:solidFill>
                <a:schemeClr val="tx2"/>
              </a:solidFill>
              <a:latin typeface="Garamond" pitchFamily="18" charset="0"/>
            </a:rPr>
            <a:t>DN-ázzal</a:t>
          </a:r>
          <a:r>
            <a:rPr lang="hu-HU" sz="1200" dirty="0" smtClean="0">
              <a:solidFill>
                <a:schemeClr val="tx2"/>
              </a:solidFill>
              <a:latin typeface="Garamond" pitchFamily="18" charset="0"/>
            </a:rPr>
            <a:t> </a:t>
          </a:r>
          <a:endParaRPr lang="hu-HU" sz="1200" dirty="0">
            <a:solidFill>
              <a:schemeClr val="tx2"/>
            </a:solidFill>
            <a:latin typeface="Garamond" pitchFamily="18" charset="0"/>
          </a:endParaRPr>
        </a:p>
      </dgm:t>
    </dgm:pt>
    <dgm:pt modelId="{BAF5FA62-C0FE-49F3-A5C4-7F0F4906E961}" type="parTrans" cxnId="{15DCCA84-41DC-4B8A-A70D-1CF06354DF35}">
      <dgm:prSet/>
      <dgm:spPr/>
      <dgm:t>
        <a:bodyPr/>
        <a:lstStyle/>
        <a:p>
          <a:endParaRPr lang="hu-HU"/>
        </a:p>
      </dgm:t>
    </dgm:pt>
    <dgm:pt modelId="{41518128-D739-4775-96D1-8F3121A6E969}" type="sibTrans" cxnId="{15DCCA84-41DC-4B8A-A70D-1CF06354DF35}">
      <dgm:prSet/>
      <dgm:spPr/>
      <dgm:t>
        <a:bodyPr/>
        <a:lstStyle/>
        <a:p>
          <a:endParaRPr lang="hu-HU"/>
        </a:p>
      </dgm:t>
    </dgm:pt>
    <dgm:pt modelId="{B10A3BED-3E83-42B6-B290-FDB3A81804AD}" type="pres">
      <dgm:prSet presAssocID="{54F32C5D-6E85-4EC7-B375-CB17AEE03660}" presName="Name0" presStyleCnt="0">
        <dgm:presLayoutVars>
          <dgm:dir/>
          <dgm:resizeHandles val="exact"/>
        </dgm:presLayoutVars>
      </dgm:prSet>
      <dgm:spPr/>
      <dgm:t>
        <a:bodyPr/>
        <a:lstStyle/>
        <a:p>
          <a:endParaRPr lang="hu-HU"/>
        </a:p>
      </dgm:t>
    </dgm:pt>
    <dgm:pt modelId="{2BBB6B43-199B-4D06-98A9-81EFB4D30AC2}" type="pres">
      <dgm:prSet presAssocID="{21AA050E-E934-43A6-929E-5267C0400448}" presName="composite" presStyleCnt="0"/>
      <dgm:spPr/>
    </dgm:pt>
    <dgm:pt modelId="{9D5D81CE-1BD4-420B-97FF-06F7CB10DAD0}" type="pres">
      <dgm:prSet presAssocID="{21AA050E-E934-43A6-929E-5267C0400448}" presName="imagSh" presStyleLbl="bgImgPlace1" presStyleIdx="0" presStyleCnt="3" custScaleX="230889" custScaleY="143759" custLinFactY="-82057" custLinFactNeighborX="41324" custLinFactNeighborY="-100000"/>
      <dgm:spPr>
        <a:blipFill rotWithShape="0">
          <a:blip xmlns:r="http://schemas.openxmlformats.org/officeDocument/2006/relationships" r:embed="rId1"/>
          <a:stretch>
            <a:fillRect/>
          </a:stretch>
        </a:blipFill>
      </dgm:spPr>
    </dgm:pt>
    <dgm:pt modelId="{0940B1DF-288F-4DFE-9D1D-B831FD694819}" type="pres">
      <dgm:prSet presAssocID="{21AA050E-E934-43A6-929E-5267C0400448}" presName="txNode" presStyleLbl="node1" presStyleIdx="0" presStyleCnt="3" custScaleX="187042" custScaleY="139037" custLinFactY="-3039" custLinFactNeighborX="61336" custLinFactNeighborY="-100000">
        <dgm:presLayoutVars>
          <dgm:bulletEnabled val="1"/>
        </dgm:presLayoutVars>
      </dgm:prSet>
      <dgm:spPr/>
      <dgm:t>
        <a:bodyPr/>
        <a:lstStyle/>
        <a:p>
          <a:endParaRPr lang="hu-HU"/>
        </a:p>
      </dgm:t>
    </dgm:pt>
    <dgm:pt modelId="{21C7EC88-CBB7-480C-AC92-D4697492C347}" type="pres">
      <dgm:prSet presAssocID="{51E790B9-794C-4E76-A389-54DA70B85F90}" presName="sibTrans" presStyleLbl="sibTrans2D1" presStyleIdx="0" presStyleCnt="2" custAng="20421747" custLinFactY="-200000" custLinFactNeighborX="34768" custLinFactNeighborY="-238590"/>
      <dgm:spPr/>
      <dgm:t>
        <a:bodyPr/>
        <a:lstStyle/>
        <a:p>
          <a:endParaRPr lang="hu-HU"/>
        </a:p>
      </dgm:t>
    </dgm:pt>
    <dgm:pt modelId="{1784BFF7-1905-413F-A64A-FA4A43A45F6D}" type="pres">
      <dgm:prSet presAssocID="{51E790B9-794C-4E76-A389-54DA70B85F90}" presName="connTx" presStyleLbl="sibTrans2D1" presStyleIdx="0" presStyleCnt="2"/>
      <dgm:spPr/>
      <dgm:t>
        <a:bodyPr/>
        <a:lstStyle/>
        <a:p>
          <a:endParaRPr lang="hu-HU"/>
        </a:p>
      </dgm:t>
    </dgm:pt>
    <dgm:pt modelId="{A3590585-B5CE-45EF-95F5-33DFCC1EBF97}" type="pres">
      <dgm:prSet presAssocID="{722D8F60-56CD-4167-8F04-ABEF655F8A58}" presName="composite" presStyleCnt="0"/>
      <dgm:spPr/>
    </dgm:pt>
    <dgm:pt modelId="{5FC38D39-DE75-4C41-A480-FE7A2E1BE854}" type="pres">
      <dgm:prSet presAssocID="{722D8F60-56CD-4167-8F04-ABEF655F8A58}" presName="imagSh" presStyleLbl="bgImgPlace1" presStyleIdx="1" presStyleCnt="3" custLinFactY="38788" custLinFactNeighborX="-58875" custLinFactNeighborY="100000"/>
      <dgm:spPr/>
    </dgm:pt>
    <dgm:pt modelId="{E13979E5-77C2-41E2-B5FD-0FB64B41D489}" type="pres">
      <dgm:prSet presAssocID="{722D8F60-56CD-4167-8F04-ABEF655F8A58}" presName="txNode" presStyleLbl="node1" presStyleIdx="1" presStyleCnt="3" custScaleX="411784" custScaleY="316438" custLinFactY="66537" custLinFactNeighborX="12854" custLinFactNeighborY="100000">
        <dgm:presLayoutVars>
          <dgm:bulletEnabled val="1"/>
        </dgm:presLayoutVars>
      </dgm:prSet>
      <dgm:spPr/>
      <dgm:t>
        <a:bodyPr/>
        <a:lstStyle/>
        <a:p>
          <a:endParaRPr lang="hu-HU"/>
        </a:p>
      </dgm:t>
    </dgm:pt>
    <dgm:pt modelId="{AB86FD1D-DA39-4C54-9AE3-CEBA69F23E35}" type="pres">
      <dgm:prSet presAssocID="{889FC017-A177-4660-899A-A44F23C60441}" presName="sibTrans" presStyleLbl="sibTrans2D1" presStyleIdx="1" presStyleCnt="2" custAng="935074" custLinFactY="-102645" custLinFactNeighborX="68741" custLinFactNeighborY="-200000"/>
      <dgm:spPr/>
      <dgm:t>
        <a:bodyPr/>
        <a:lstStyle/>
        <a:p>
          <a:endParaRPr lang="hu-HU"/>
        </a:p>
      </dgm:t>
    </dgm:pt>
    <dgm:pt modelId="{6990C194-45B9-4DBE-9CDF-E2505C187CE6}" type="pres">
      <dgm:prSet presAssocID="{889FC017-A177-4660-899A-A44F23C60441}" presName="connTx" presStyleLbl="sibTrans2D1" presStyleIdx="1" presStyleCnt="2"/>
      <dgm:spPr/>
      <dgm:t>
        <a:bodyPr/>
        <a:lstStyle/>
        <a:p>
          <a:endParaRPr lang="hu-HU"/>
        </a:p>
      </dgm:t>
    </dgm:pt>
    <dgm:pt modelId="{057B532A-55F1-4E13-AD83-42704A9AD20F}" type="pres">
      <dgm:prSet presAssocID="{D9E2CEDC-98FF-45BC-AE4B-31B231C2D9BF}" presName="composite" presStyleCnt="0"/>
      <dgm:spPr/>
    </dgm:pt>
    <dgm:pt modelId="{60759011-9252-4538-85D2-F7BB3941B9C8}" type="pres">
      <dgm:prSet presAssocID="{D9E2CEDC-98FF-45BC-AE4B-31B231C2D9BF}" presName="imagSh" presStyleLbl="bgImgPlace1" presStyleIdx="2" presStyleCnt="3" custScaleX="214675" custScaleY="157902" custLinFactNeighborX="11399" custLinFactNeighborY="-77404"/>
      <dgm:spPr>
        <a:blipFill rotWithShape="0">
          <a:blip xmlns:r="http://schemas.openxmlformats.org/officeDocument/2006/relationships" r:embed="rId2"/>
          <a:stretch>
            <a:fillRect/>
          </a:stretch>
        </a:blipFill>
      </dgm:spPr>
    </dgm:pt>
    <dgm:pt modelId="{FF168740-4DF8-476D-B4BF-8EF56059DB21}" type="pres">
      <dgm:prSet presAssocID="{D9E2CEDC-98FF-45BC-AE4B-31B231C2D9BF}" presName="txNode" presStyleLbl="node1" presStyleIdx="2" presStyleCnt="3" custScaleX="224134" custScaleY="144318" custLinFactNeighborX="-8467" custLinFactNeighborY="22132">
        <dgm:presLayoutVars>
          <dgm:bulletEnabled val="1"/>
        </dgm:presLayoutVars>
      </dgm:prSet>
      <dgm:spPr/>
      <dgm:t>
        <a:bodyPr/>
        <a:lstStyle/>
        <a:p>
          <a:endParaRPr lang="hu-HU"/>
        </a:p>
      </dgm:t>
    </dgm:pt>
  </dgm:ptLst>
  <dgm:cxnLst>
    <dgm:cxn modelId="{B4EE07BD-2E3E-45CE-8F5E-D1A34007EE27}" srcId="{21AA050E-E934-43A6-929E-5267C0400448}" destId="{D118D28B-BE94-4BE5-96FE-5198338DE3DB}" srcOrd="0" destOrd="0" parTransId="{AE08729E-26D7-4996-A065-B4769E81B66C}" sibTransId="{34251F2E-C248-43DD-AA5A-D7D264673F59}"/>
    <dgm:cxn modelId="{6A4E00BF-839A-4A7E-9EAB-48A6064E7887}" type="presOf" srcId="{54F32C5D-6E85-4EC7-B375-CB17AEE03660}" destId="{B10A3BED-3E83-42B6-B290-FDB3A81804AD}" srcOrd="0" destOrd="0" presId="urn:microsoft.com/office/officeart/2005/8/layout/hProcess10#1"/>
    <dgm:cxn modelId="{15DCCA84-41DC-4B8A-A70D-1CF06354DF35}" srcId="{21AA050E-E934-43A6-929E-5267C0400448}" destId="{130D9B1E-AF3A-4F9A-801B-61C8746561CD}" srcOrd="1" destOrd="0" parTransId="{BAF5FA62-C0FE-49F3-A5C4-7F0F4906E961}" sibTransId="{41518128-D739-4775-96D1-8F3121A6E969}"/>
    <dgm:cxn modelId="{70FE0976-FAC9-4A48-91EC-6F7E63460584}" type="presOf" srcId="{2D7AAA2E-982A-4DFA-85B6-D61AD558859C}" destId="{FF168740-4DF8-476D-B4BF-8EF56059DB21}" srcOrd="0" destOrd="1" presId="urn:microsoft.com/office/officeart/2005/8/layout/hProcess10#1"/>
    <dgm:cxn modelId="{71C9B7B3-8025-4970-BA2B-EEDF88E98BFC}" type="presOf" srcId="{51E790B9-794C-4E76-A389-54DA70B85F90}" destId="{1784BFF7-1905-413F-A64A-FA4A43A45F6D}" srcOrd="1" destOrd="0" presId="urn:microsoft.com/office/officeart/2005/8/layout/hProcess10#1"/>
    <dgm:cxn modelId="{39EEF94E-0A47-44BC-9A00-C1F54674947E}" type="presOf" srcId="{722D8F60-56CD-4167-8F04-ABEF655F8A58}" destId="{E13979E5-77C2-41E2-B5FD-0FB64B41D489}" srcOrd="0" destOrd="0" presId="urn:microsoft.com/office/officeart/2005/8/layout/hProcess10#1"/>
    <dgm:cxn modelId="{20043465-FC70-4214-AD64-935A5BF07AB3}" type="presOf" srcId="{889FC017-A177-4660-899A-A44F23C60441}" destId="{AB86FD1D-DA39-4C54-9AE3-CEBA69F23E35}" srcOrd="0" destOrd="0" presId="urn:microsoft.com/office/officeart/2005/8/layout/hProcess10#1"/>
    <dgm:cxn modelId="{D4F29957-CFC2-4DAA-8C69-6F5B87EED621}" type="presOf" srcId="{4B032BAF-AE84-49B4-BE52-94C21D1AFC1F}" destId="{E13979E5-77C2-41E2-B5FD-0FB64B41D489}" srcOrd="0" destOrd="2" presId="urn:microsoft.com/office/officeart/2005/8/layout/hProcess10#1"/>
    <dgm:cxn modelId="{B54F863C-58AE-4793-9A50-D350C8EB3269}" type="presOf" srcId="{D9E2CEDC-98FF-45BC-AE4B-31B231C2D9BF}" destId="{FF168740-4DF8-476D-B4BF-8EF56059DB21}" srcOrd="0" destOrd="0" presId="urn:microsoft.com/office/officeart/2005/8/layout/hProcess10#1"/>
    <dgm:cxn modelId="{EF5DEBA7-DE9A-482D-97A9-086E316DF181}" type="presOf" srcId="{889FC017-A177-4660-899A-A44F23C60441}" destId="{6990C194-45B9-4DBE-9CDF-E2505C187CE6}" srcOrd="1" destOrd="0" presId="urn:microsoft.com/office/officeart/2005/8/layout/hProcess10#1"/>
    <dgm:cxn modelId="{9459F764-5BAB-4EEF-9C4D-2D6BA6AB2551}" srcId="{722D8F60-56CD-4167-8F04-ABEF655F8A58}" destId="{4B032BAF-AE84-49B4-BE52-94C21D1AFC1F}" srcOrd="1" destOrd="0" parTransId="{C1F5E4B9-8915-406E-BF70-11D3F95194ED}" sibTransId="{14A2F431-6171-4720-A70E-0CE649D5A362}"/>
    <dgm:cxn modelId="{01CAE11A-7210-49D8-98EB-6840C784E9D2}" type="presOf" srcId="{D118D28B-BE94-4BE5-96FE-5198338DE3DB}" destId="{0940B1DF-288F-4DFE-9D1D-B831FD694819}" srcOrd="0" destOrd="1" presId="urn:microsoft.com/office/officeart/2005/8/layout/hProcess10#1"/>
    <dgm:cxn modelId="{B96186FC-EF82-4E75-9F80-E9033562FF54}" srcId="{54F32C5D-6E85-4EC7-B375-CB17AEE03660}" destId="{722D8F60-56CD-4167-8F04-ABEF655F8A58}" srcOrd="1" destOrd="0" parTransId="{2C10A647-8C8B-4420-BFC5-DF21C90EAB19}" sibTransId="{889FC017-A177-4660-899A-A44F23C60441}"/>
    <dgm:cxn modelId="{8D231DAD-C091-43C3-9F38-A60A641A76D4}" type="presOf" srcId="{5AA9E761-B8F8-4CC4-871C-E567C206C4A2}" destId="{E13979E5-77C2-41E2-B5FD-0FB64B41D489}" srcOrd="0" destOrd="1" presId="urn:microsoft.com/office/officeart/2005/8/layout/hProcess10#1"/>
    <dgm:cxn modelId="{99B28162-6F18-4DA5-9A7F-82FC054EA1F0}" srcId="{722D8F60-56CD-4167-8F04-ABEF655F8A58}" destId="{5AA9E761-B8F8-4CC4-871C-E567C206C4A2}" srcOrd="0" destOrd="0" parTransId="{04E0E418-AF46-461F-A124-E1EC6A732664}" sibTransId="{F1DBD676-76D4-4E15-A843-53EACC574ACE}"/>
    <dgm:cxn modelId="{ADC51B31-D1E8-4C14-8316-290974BFEC3A}" srcId="{D9E2CEDC-98FF-45BC-AE4B-31B231C2D9BF}" destId="{2D7AAA2E-982A-4DFA-85B6-D61AD558859C}" srcOrd="0" destOrd="0" parTransId="{305CA28A-DAFB-4030-B839-4ACA02649688}" sibTransId="{7211C32F-EE7B-4970-A936-B5C0E8457D11}"/>
    <dgm:cxn modelId="{4DC8F36F-2347-4EFC-BBA8-EAEB99113734}" type="presOf" srcId="{51E790B9-794C-4E76-A389-54DA70B85F90}" destId="{21C7EC88-CBB7-480C-AC92-D4697492C347}" srcOrd="0" destOrd="0" presId="urn:microsoft.com/office/officeart/2005/8/layout/hProcess10#1"/>
    <dgm:cxn modelId="{98521E84-4F96-4309-AF5E-1F061719E05B}" type="presOf" srcId="{21AA050E-E934-43A6-929E-5267C0400448}" destId="{0940B1DF-288F-4DFE-9D1D-B831FD694819}" srcOrd="0" destOrd="0" presId="urn:microsoft.com/office/officeart/2005/8/layout/hProcess10#1"/>
    <dgm:cxn modelId="{99F18831-FC4A-48F8-8655-2359DB611A13}" type="presOf" srcId="{130D9B1E-AF3A-4F9A-801B-61C8746561CD}" destId="{0940B1DF-288F-4DFE-9D1D-B831FD694819}" srcOrd="0" destOrd="2" presId="urn:microsoft.com/office/officeart/2005/8/layout/hProcess10#1"/>
    <dgm:cxn modelId="{4296064E-404A-4E56-8F56-10725CA47C3A}" srcId="{54F32C5D-6E85-4EC7-B375-CB17AEE03660}" destId="{D9E2CEDC-98FF-45BC-AE4B-31B231C2D9BF}" srcOrd="2" destOrd="0" parTransId="{5C9C369C-BEE2-4D8B-BFBC-518F1A008957}" sibTransId="{13496D5C-F918-4B11-93B1-9F4CB0D20CA2}"/>
    <dgm:cxn modelId="{02593E7B-1441-4934-847B-C7666CE6643E}" srcId="{54F32C5D-6E85-4EC7-B375-CB17AEE03660}" destId="{21AA050E-E934-43A6-929E-5267C0400448}" srcOrd="0" destOrd="0" parTransId="{946ED764-D4CF-42BE-B686-71ABEE8244F0}" sibTransId="{51E790B9-794C-4E76-A389-54DA70B85F90}"/>
    <dgm:cxn modelId="{B9313EC6-3B52-4AA1-A5D6-ACE7DA682084}" type="presParOf" srcId="{B10A3BED-3E83-42B6-B290-FDB3A81804AD}" destId="{2BBB6B43-199B-4D06-98A9-81EFB4D30AC2}" srcOrd="0" destOrd="0" presId="urn:microsoft.com/office/officeart/2005/8/layout/hProcess10#1"/>
    <dgm:cxn modelId="{F813C4A4-D349-40E2-9B82-9987F7AB5967}" type="presParOf" srcId="{2BBB6B43-199B-4D06-98A9-81EFB4D30AC2}" destId="{9D5D81CE-1BD4-420B-97FF-06F7CB10DAD0}" srcOrd="0" destOrd="0" presId="urn:microsoft.com/office/officeart/2005/8/layout/hProcess10#1"/>
    <dgm:cxn modelId="{9DC24EFC-D642-4AAA-B4DC-69B90118CFA2}" type="presParOf" srcId="{2BBB6B43-199B-4D06-98A9-81EFB4D30AC2}" destId="{0940B1DF-288F-4DFE-9D1D-B831FD694819}" srcOrd="1" destOrd="0" presId="urn:microsoft.com/office/officeart/2005/8/layout/hProcess10#1"/>
    <dgm:cxn modelId="{897D0447-1F9C-47E3-9D2B-DAD48A47A2E6}" type="presParOf" srcId="{B10A3BED-3E83-42B6-B290-FDB3A81804AD}" destId="{21C7EC88-CBB7-480C-AC92-D4697492C347}" srcOrd="1" destOrd="0" presId="urn:microsoft.com/office/officeart/2005/8/layout/hProcess10#1"/>
    <dgm:cxn modelId="{4CEBE1A2-6151-4000-BA63-6EB2520C8EFF}" type="presParOf" srcId="{21C7EC88-CBB7-480C-AC92-D4697492C347}" destId="{1784BFF7-1905-413F-A64A-FA4A43A45F6D}" srcOrd="0" destOrd="0" presId="urn:microsoft.com/office/officeart/2005/8/layout/hProcess10#1"/>
    <dgm:cxn modelId="{359078E9-621D-416D-9262-EDCCA01E4294}" type="presParOf" srcId="{B10A3BED-3E83-42B6-B290-FDB3A81804AD}" destId="{A3590585-B5CE-45EF-95F5-33DFCC1EBF97}" srcOrd="2" destOrd="0" presId="urn:microsoft.com/office/officeart/2005/8/layout/hProcess10#1"/>
    <dgm:cxn modelId="{FC18D010-AD1D-4BA0-82FC-4173FCE1A85C}" type="presParOf" srcId="{A3590585-B5CE-45EF-95F5-33DFCC1EBF97}" destId="{5FC38D39-DE75-4C41-A480-FE7A2E1BE854}" srcOrd="0" destOrd="0" presId="urn:microsoft.com/office/officeart/2005/8/layout/hProcess10#1"/>
    <dgm:cxn modelId="{AEC37ADA-1B76-4268-BC87-45663C017A6E}" type="presParOf" srcId="{A3590585-B5CE-45EF-95F5-33DFCC1EBF97}" destId="{E13979E5-77C2-41E2-B5FD-0FB64B41D489}" srcOrd="1" destOrd="0" presId="urn:microsoft.com/office/officeart/2005/8/layout/hProcess10#1"/>
    <dgm:cxn modelId="{B8C4BD2A-6AE5-46EC-8047-2EB21E927EC9}" type="presParOf" srcId="{B10A3BED-3E83-42B6-B290-FDB3A81804AD}" destId="{AB86FD1D-DA39-4C54-9AE3-CEBA69F23E35}" srcOrd="3" destOrd="0" presId="urn:microsoft.com/office/officeart/2005/8/layout/hProcess10#1"/>
    <dgm:cxn modelId="{1E1F8C76-65A2-4449-A9D0-C6DC75E78B7E}" type="presParOf" srcId="{AB86FD1D-DA39-4C54-9AE3-CEBA69F23E35}" destId="{6990C194-45B9-4DBE-9CDF-E2505C187CE6}" srcOrd="0" destOrd="0" presId="urn:microsoft.com/office/officeart/2005/8/layout/hProcess10#1"/>
    <dgm:cxn modelId="{AF89A24D-4977-4562-8711-AD3FB8E51B48}" type="presParOf" srcId="{B10A3BED-3E83-42B6-B290-FDB3A81804AD}" destId="{057B532A-55F1-4E13-AD83-42704A9AD20F}" srcOrd="4" destOrd="0" presId="urn:microsoft.com/office/officeart/2005/8/layout/hProcess10#1"/>
    <dgm:cxn modelId="{042E73FD-58C1-4D32-A487-6AA55D72D0E0}" type="presParOf" srcId="{057B532A-55F1-4E13-AD83-42704A9AD20F}" destId="{60759011-9252-4538-85D2-F7BB3941B9C8}" srcOrd="0" destOrd="0" presId="urn:microsoft.com/office/officeart/2005/8/layout/hProcess10#1"/>
    <dgm:cxn modelId="{1F9F67A0-0BC2-4051-94A5-041A8AEE653A}" type="presParOf" srcId="{057B532A-55F1-4E13-AD83-42704A9AD20F}" destId="{FF168740-4DF8-476D-B4BF-8EF56059DB21}"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D81CE-1BD4-420B-97FF-06F7CB10DAD0}">
      <dsp:nvSpPr>
        <dsp:cNvPr id="0" name=""/>
        <dsp:cNvSpPr/>
      </dsp:nvSpPr>
      <dsp:spPr>
        <a:xfrm>
          <a:off x="357188" y="500061"/>
          <a:ext cx="1983344" cy="123489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contourW="127000" prstMaterial="matte">
          <a:contourClr>
            <a:schemeClr val="lt1"/>
          </a:contourClr>
        </a:sp3d>
      </dsp:spPr>
      <dsp:style>
        <a:lnRef idx="0">
          <a:scrgbClr r="0" g="0" b="0"/>
        </a:lnRef>
        <a:fillRef idx="1">
          <a:scrgbClr r="0" g="0" b="0"/>
        </a:fillRef>
        <a:effectRef idx="0">
          <a:scrgbClr r="0" g="0" b="0"/>
        </a:effectRef>
        <a:fontRef idx="minor"/>
      </dsp:style>
    </dsp:sp>
    <dsp:sp modelId="{0940B1DF-288F-4DFE-9D1D-B831FD694819}">
      <dsp:nvSpPr>
        <dsp:cNvPr id="0" name=""/>
        <dsp:cNvSpPr/>
      </dsp:nvSpPr>
      <dsp:spPr>
        <a:xfrm>
          <a:off x="857253" y="1714512"/>
          <a:ext cx="1606697" cy="1194332"/>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kern="1200" dirty="0" smtClean="0">
              <a:solidFill>
                <a:schemeClr val="tx2"/>
              </a:solidFill>
              <a:latin typeface="Garamond" pitchFamily="18" charset="0"/>
            </a:rPr>
            <a:t>RNS izolálás</a:t>
          </a:r>
          <a:endParaRPr lang="hu-HU" sz="1400" kern="1200" dirty="0">
            <a:solidFill>
              <a:schemeClr val="tx2"/>
            </a:solidFill>
            <a:latin typeface="Garamond" pitchFamily="18" charset="0"/>
          </a:endParaRPr>
        </a:p>
        <a:p>
          <a:pPr marL="114300" lvl="1" indent="-114300" algn="l" defTabSz="533400">
            <a:lnSpc>
              <a:spcPct val="90000"/>
            </a:lnSpc>
            <a:spcBef>
              <a:spcPct val="0"/>
            </a:spcBef>
            <a:spcAft>
              <a:spcPct val="15000"/>
            </a:spcAft>
            <a:buChar char="••"/>
          </a:pPr>
          <a:r>
            <a:rPr lang="hu-HU" sz="1200" kern="1200" dirty="0" smtClean="0">
              <a:solidFill>
                <a:schemeClr val="tx2"/>
              </a:solidFill>
              <a:latin typeface="Garamond" pitchFamily="18" charset="0"/>
            </a:rPr>
            <a:t>csak tiszta, ép RNS  </a:t>
          </a:r>
          <a:br>
            <a:rPr lang="hu-HU" sz="1200" kern="1200" dirty="0" smtClean="0">
              <a:solidFill>
                <a:schemeClr val="tx2"/>
              </a:solidFill>
              <a:latin typeface="Garamond" pitchFamily="18" charset="0"/>
            </a:rPr>
          </a:br>
          <a:r>
            <a:rPr lang="hu-HU" sz="1200" kern="1200" dirty="0" smtClean="0">
              <a:solidFill>
                <a:schemeClr val="tx2"/>
              </a:solidFill>
              <a:latin typeface="Garamond" pitchFamily="18" charset="0"/>
            </a:rPr>
            <a:t>használható </a:t>
          </a:r>
          <a:endParaRPr lang="hu-HU" sz="1200" kern="1200" dirty="0">
            <a:solidFill>
              <a:schemeClr val="tx2"/>
            </a:solidFill>
            <a:latin typeface="Garamond" pitchFamily="18" charset="0"/>
          </a:endParaRPr>
        </a:p>
        <a:p>
          <a:pPr marL="114300" lvl="1" indent="-114300" algn="l" defTabSz="533400">
            <a:lnSpc>
              <a:spcPct val="90000"/>
            </a:lnSpc>
            <a:spcBef>
              <a:spcPct val="0"/>
            </a:spcBef>
            <a:spcAft>
              <a:spcPct val="15000"/>
            </a:spcAft>
            <a:buChar char="••"/>
          </a:pPr>
          <a:r>
            <a:rPr lang="hu-HU" sz="1200" kern="1200" dirty="0" smtClean="0">
              <a:solidFill>
                <a:schemeClr val="tx2"/>
              </a:solidFill>
              <a:latin typeface="Garamond" pitchFamily="18" charset="0"/>
            </a:rPr>
            <a:t>a DNS szennyeződés eltávolítása </a:t>
          </a:r>
          <a:r>
            <a:rPr lang="hu-HU" sz="1200" kern="1200" dirty="0" err="1" smtClean="0">
              <a:solidFill>
                <a:schemeClr val="tx2"/>
              </a:solidFill>
              <a:latin typeface="Garamond" pitchFamily="18" charset="0"/>
            </a:rPr>
            <a:t>DN-ázzal</a:t>
          </a:r>
          <a:r>
            <a:rPr lang="hu-HU" sz="1200" kern="1200" dirty="0" smtClean="0">
              <a:solidFill>
                <a:schemeClr val="tx2"/>
              </a:solidFill>
              <a:latin typeface="Garamond" pitchFamily="18" charset="0"/>
            </a:rPr>
            <a:t> </a:t>
          </a:r>
          <a:endParaRPr lang="hu-HU" sz="1200" kern="1200" dirty="0">
            <a:solidFill>
              <a:schemeClr val="tx2"/>
            </a:solidFill>
            <a:latin typeface="Garamond" pitchFamily="18" charset="0"/>
          </a:endParaRPr>
        </a:p>
      </dsp:txBody>
      <dsp:txXfrm>
        <a:off x="857253" y="1714512"/>
        <a:ext cx="1606697" cy="1194332"/>
      </dsp:txXfrm>
    </dsp:sp>
    <dsp:sp modelId="{21C7EC88-CBB7-480C-AC92-D4697492C347}">
      <dsp:nvSpPr>
        <dsp:cNvPr id="0" name=""/>
        <dsp:cNvSpPr/>
      </dsp:nvSpPr>
      <dsp:spPr>
        <a:xfrm rot="1817872">
          <a:off x="2404126" y="1483146"/>
          <a:ext cx="659133" cy="206406"/>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hu-HU" sz="800" kern="1200"/>
        </a:p>
      </dsp:txBody>
      <dsp:txXfrm rot="1817872">
        <a:off x="2404126" y="1483146"/>
        <a:ext cx="659133" cy="206406"/>
      </dsp:txXfrm>
    </dsp:sp>
    <dsp:sp modelId="{5FC38D39-DE75-4C41-A480-FE7A2E1BE854}">
      <dsp:nvSpPr>
        <dsp:cNvPr id="0" name=""/>
        <dsp:cNvSpPr/>
      </dsp:nvSpPr>
      <dsp:spPr>
        <a:xfrm>
          <a:off x="3012014" y="3176235"/>
          <a:ext cx="859003" cy="859003"/>
        </a:xfrm>
        <a:prstGeom prst="roundRect">
          <a:avLst>
            <a:gd name="adj" fmla="val 10000"/>
          </a:avLst>
        </a:prstGeom>
        <a:solidFill>
          <a:schemeClr val="accent4">
            <a:tint val="50000"/>
            <a:hueOff val="-1962697"/>
            <a:satOff val="9881"/>
            <a:lumOff val="6361"/>
            <a:alphaOff val="0"/>
          </a:schemeClr>
        </a:solidFill>
        <a:ln>
          <a:noFill/>
        </a:ln>
        <a:effectLst/>
        <a:scene3d>
          <a:camera prst="orthographicFront"/>
          <a:lightRig rig="threePt" dir="t">
            <a:rot lat="0" lon="0" rev="7500000"/>
          </a:lightRig>
        </a:scene3d>
        <a:sp3d z="-152400" extrusionH="63500" contourW="127000" prstMaterial="matte">
          <a:contourClr>
            <a:schemeClr val="lt1"/>
          </a:contourClr>
        </a:sp3d>
      </dsp:spPr>
      <dsp:style>
        <a:lnRef idx="0">
          <a:scrgbClr r="0" g="0" b="0"/>
        </a:lnRef>
        <a:fillRef idx="1">
          <a:scrgbClr r="0" g="0" b="0"/>
        </a:fillRef>
        <a:effectRef idx="0">
          <a:scrgbClr r="0" g="0" b="0"/>
        </a:effectRef>
        <a:fontRef idx="minor"/>
      </dsp:style>
    </dsp:sp>
    <dsp:sp modelId="{E13979E5-77C2-41E2-B5FD-0FB64B41D489}">
      <dsp:nvSpPr>
        <dsp:cNvPr id="0" name=""/>
        <dsp:cNvSpPr/>
      </dsp:nvSpPr>
      <dsp:spPr>
        <a:xfrm>
          <a:off x="2428888" y="3000397"/>
          <a:ext cx="3537239" cy="2718213"/>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kern="1200" dirty="0" err="1" smtClean="0">
              <a:latin typeface="Garamond" pitchFamily="18" charset="0"/>
            </a:rPr>
            <a:t>Reverz</a:t>
          </a:r>
          <a:r>
            <a:rPr lang="hu-HU" sz="1400" kern="1200" dirty="0" smtClean="0">
              <a:latin typeface="Garamond" pitchFamily="18" charset="0"/>
            </a:rPr>
            <a:t> transzkripció</a:t>
          </a:r>
          <a:endParaRPr lang="hu-HU" sz="1400" kern="1200" dirty="0">
            <a:latin typeface="Garamond" pitchFamily="18" charset="0"/>
          </a:endParaRPr>
        </a:p>
        <a:p>
          <a:pPr marL="57150" lvl="1" indent="-57150" algn="l" defTabSz="400050">
            <a:lnSpc>
              <a:spcPct val="90000"/>
            </a:lnSpc>
            <a:spcBef>
              <a:spcPct val="0"/>
            </a:spcBef>
            <a:spcAft>
              <a:spcPct val="15000"/>
            </a:spcAft>
            <a:buChar char="••"/>
          </a:pPr>
          <a:r>
            <a:rPr lang="hu-HU" sz="900" kern="1200" dirty="0" smtClean="0">
              <a:latin typeface="Garamond" pitchFamily="18" charset="0"/>
            </a:rPr>
            <a:t> </a:t>
          </a:r>
          <a:r>
            <a:rPr lang="hu-HU" sz="1200" kern="1200" dirty="0" err="1" smtClean="0">
              <a:latin typeface="Garamond" pitchFamily="18" charset="0"/>
            </a:rPr>
            <a:t>Reverz</a:t>
          </a:r>
          <a:r>
            <a:rPr lang="hu-HU" sz="1200" kern="1200" dirty="0" smtClean="0">
              <a:latin typeface="Garamond" pitchFamily="18" charset="0"/>
            </a:rPr>
            <a:t> transzkriptáz:</a:t>
          </a:r>
          <a:br>
            <a:rPr lang="hu-HU" sz="1200" kern="1200" dirty="0" smtClean="0">
              <a:latin typeface="Garamond" pitchFamily="18" charset="0"/>
            </a:rPr>
          </a:br>
          <a:r>
            <a:rPr lang="hu-HU" sz="1200" kern="1200" dirty="0" smtClean="0">
              <a:latin typeface="Garamond" pitchFamily="18" charset="0"/>
            </a:rPr>
            <a:t>    - két eltérő fehérjeláncból álló </a:t>
          </a:r>
          <a:br>
            <a:rPr lang="hu-HU" sz="1200" kern="1200" dirty="0" smtClean="0">
              <a:latin typeface="Garamond" pitchFamily="18" charset="0"/>
            </a:rPr>
          </a:br>
          <a:r>
            <a:rPr lang="hu-HU" sz="1200" kern="1200" dirty="0" smtClean="0">
              <a:latin typeface="Garamond" pitchFamily="18" charset="0"/>
            </a:rPr>
            <a:t>      </a:t>
          </a:r>
          <a:r>
            <a:rPr lang="hu-HU" sz="1200" kern="1200" dirty="0" err="1" smtClean="0">
              <a:latin typeface="Garamond" pitchFamily="18" charset="0"/>
            </a:rPr>
            <a:t>heterodimer</a:t>
          </a:r>
          <a:r>
            <a:rPr lang="hu-HU" sz="1200" kern="1200" dirty="0" smtClean="0">
              <a:latin typeface="Garamond" pitchFamily="18" charset="0"/>
            </a:rPr>
            <a:t/>
          </a:r>
          <a:br>
            <a:rPr lang="hu-HU" sz="1200" kern="1200" dirty="0" smtClean="0">
              <a:latin typeface="Garamond" pitchFamily="18" charset="0"/>
            </a:rPr>
          </a:br>
          <a:r>
            <a:rPr lang="hu-HU" sz="1200" kern="1200" dirty="0" smtClean="0">
              <a:latin typeface="Garamond" pitchFamily="18" charset="0"/>
            </a:rPr>
            <a:t>    - két aktív centrum, három     </a:t>
          </a:r>
          <a:br>
            <a:rPr lang="hu-HU" sz="1200" kern="1200" dirty="0" smtClean="0">
              <a:latin typeface="Garamond" pitchFamily="18" charset="0"/>
            </a:rPr>
          </a:br>
          <a:r>
            <a:rPr lang="hu-HU" sz="1200" kern="1200" dirty="0" smtClean="0">
              <a:latin typeface="Garamond" pitchFamily="18" charset="0"/>
            </a:rPr>
            <a:t>      eltérő aktivitás </a:t>
          </a:r>
          <a:r>
            <a:rPr lang="hu-HU" sz="1000" kern="1200" dirty="0" smtClean="0">
              <a:latin typeface="Garamond" pitchFamily="18" charset="0"/>
            </a:rPr>
            <a:t>(</a:t>
          </a:r>
          <a:r>
            <a:rPr lang="hu-HU" sz="1000" kern="1200" dirty="0" err="1" smtClean="0">
              <a:latin typeface="Garamond" pitchFamily="18" charset="0"/>
            </a:rPr>
            <a:t>Rnáz-H</a:t>
          </a:r>
          <a:r>
            <a:rPr lang="hu-HU" sz="1000" kern="1200" dirty="0" smtClean="0">
              <a:latin typeface="Garamond" pitchFamily="18" charset="0"/>
            </a:rPr>
            <a:t>, RNS-függő </a:t>
          </a:r>
          <a:br>
            <a:rPr lang="hu-HU" sz="1000" kern="1200" dirty="0" smtClean="0">
              <a:latin typeface="Garamond" pitchFamily="18" charset="0"/>
            </a:rPr>
          </a:br>
          <a:r>
            <a:rPr lang="hu-HU" sz="1000" kern="1200" dirty="0" smtClean="0">
              <a:latin typeface="Garamond" pitchFamily="18" charset="0"/>
            </a:rPr>
            <a:t>        DNS </a:t>
          </a:r>
          <a:r>
            <a:rPr lang="hu-HU" sz="1000" kern="1200" dirty="0" err="1" smtClean="0">
              <a:latin typeface="Garamond" pitchFamily="18" charset="0"/>
            </a:rPr>
            <a:t>polimeráz</a:t>
          </a:r>
          <a:r>
            <a:rPr lang="hu-HU" sz="1000" kern="1200" dirty="0" smtClean="0">
              <a:latin typeface="Garamond" pitchFamily="18" charset="0"/>
            </a:rPr>
            <a:t>, DNS- függő DNS </a:t>
          </a:r>
          <a:r>
            <a:rPr lang="hu-HU" sz="1000" kern="1200" dirty="0" err="1" smtClean="0">
              <a:latin typeface="Garamond" pitchFamily="18" charset="0"/>
            </a:rPr>
            <a:t>polimeráz</a:t>
          </a:r>
          <a:r>
            <a:rPr lang="hu-HU" sz="1000" kern="1200" dirty="0" smtClean="0">
              <a:latin typeface="Garamond" pitchFamily="18" charset="0"/>
            </a:rPr>
            <a:t>)</a:t>
          </a:r>
          <a:endParaRPr lang="hu-HU" sz="1000" kern="1200" dirty="0">
            <a:latin typeface="Garamond" pitchFamily="18" charset="0"/>
          </a:endParaRPr>
        </a:p>
        <a:p>
          <a:pPr marL="57150" lvl="1" indent="-57150" algn="l" defTabSz="400050">
            <a:lnSpc>
              <a:spcPct val="90000"/>
            </a:lnSpc>
            <a:spcBef>
              <a:spcPct val="0"/>
            </a:spcBef>
            <a:spcAft>
              <a:spcPct val="15000"/>
            </a:spcAft>
            <a:buChar char="••"/>
          </a:pPr>
          <a:r>
            <a:rPr lang="hu-HU" sz="900" kern="1200" dirty="0" smtClean="0">
              <a:latin typeface="Garamond" pitchFamily="18" charset="0"/>
            </a:rPr>
            <a:t> </a:t>
          </a:r>
          <a:r>
            <a:rPr lang="hu-HU" sz="1200" kern="1200" dirty="0" smtClean="0">
              <a:latin typeface="Garamond" pitchFamily="18" charset="0"/>
            </a:rPr>
            <a:t>Alkalmazott primerek:</a:t>
          </a:r>
          <a:br>
            <a:rPr lang="hu-HU" sz="1200" kern="1200" dirty="0" smtClean="0">
              <a:latin typeface="Garamond" pitchFamily="18" charset="0"/>
            </a:rPr>
          </a:br>
          <a:r>
            <a:rPr lang="hu-HU" sz="1200" kern="1200" dirty="0" smtClean="0">
              <a:latin typeface="Garamond" pitchFamily="18" charset="0"/>
            </a:rPr>
            <a:t>     - </a:t>
          </a:r>
          <a:r>
            <a:rPr lang="hu-HU" sz="1200" kern="1200" dirty="0" err="1" smtClean="0">
              <a:latin typeface="Garamond" pitchFamily="18" charset="0"/>
            </a:rPr>
            <a:t>oligo</a:t>
          </a:r>
          <a:r>
            <a:rPr lang="hu-HU" sz="1200" kern="1200" dirty="0" smtClean="0">
              <a:latin typeface="Garamond" pitchFamily="18" charset="0"/>
            </a:rPr>
            <a:t>(</a:t>
          </a:r>
          <a:r>
            <a:rPr lang="hu-HU" sz="1200" kern="1200" dirty="0" err="1" smtClean="0">
              <a:latin typeface="Garamond" pitchFamily="18" charset="0"/>
            </a:rPr>
            <a:t>dT</a:t>
          </a:r>
          <a:r>
            <a:rPr lang="hu-HU" sz="1200" kern="1200" dirty="0" smtClean="0">
              <a:latin typeface="Garamond" pitchFamily="18" charset="0"/>
            </a:rPr>
            <a:t>): </a:t>
          </a:r>
          <a:r>
            <a:rPr lang="hu-HU" sz="1200" kern="1200" dirty="0" err="1" smtClean="0">
              <a:latin typeface="Garamond" pitchFamily="18" charset="0"/>
            </a:rPr>
            <a:t>polyA</a:t>
          </a:r>
          <a:r>
            <a:rPr lang="hu-HU" sz="1200" kern="1200" dirty="0" smtClean="0">
              <a:latin typeface="Garamond" pitchFamily="18" charset="0"/>
            </a:rPr>
            <a:t> farokkal rendelkező emlős </a:t>
          </a:r>
          <a:br>
            <a:rPr lang="hu-HU" sz="1200" kern="1200" dirty="0" smtClean="0">
              <a:latin typeface="Garamond" pitchFamily="18" charset="0"/>
            </a:rPr>
          </a:br>
          <a:r>
            <a:rPr lang="hu-HU" sz="1200" kern="1200" dirty="0" smtClean="0">
              <a:latin typeface="Garamond" pitchFamily="18" charset="0"/>
            </a:rPr>
            <a:t>       </a:t>
          </a:r>
          <a:r>
            <a:rPr lang="hu-HU" sz="1200" kern="1200" dirty="0" err="1" smtClean="0">
              <a:latin typeface="Garamond" pitchFamily="18" charset="0"/>
            </a:rPr>
            <a:t>mRNS-hez</a:t>
          </a:r>
          <a:r>
            <a:rPr lang="hu-HU" sz="1200" kern="1200" dirty="0" smtClean="0">
              <a:latin typeface="Garamond" pitchFamily="18" charset="0"/>
            </a:rPr>
            <a:t> kötődik </a:t>
          </a:r>
          <a:br>
            <a:rPr lang="hu-HU" sz="1200" kern="1200" dirty="0" smtClean="0">
              <a:latin typeface="Garamond" pitchFamily="18" charset="0"/>
            </a:rPr>
          </a:br>
          <a:r>
            <a:rPr lang="hu-HU" sz="1200" kern="1200" dirty="0" smtClean="0">
              <a:latin typeface="Garamond" pitchFamily="18" charset="0"/>
            </a:rPr>
            <a:t>     - random </a:t>
          </a:r>
          <a:r>
            <a:rPr lang="hu-HU" sz="1200" kern="1200" dirty="0" err="1" smtClean="0">
              <a:latin typeface="Garamond" pitchFamily="18" charset="0"/>
            </a:rPr>
            <a:t>hexamer</a:t>
          </a:r>
          <a:r>
            <a:rPr lang="hu-HU" sz="1200" kern="1200" dirty="0" smtClean="0">
              <a:latin typeface="Garamond" pitchFamily="18" charset="0"/>
            </a:rPr>
            <a:t>: több rövid </a:t>
          </a:r>
          <a:r>
            <a:rPr lang="hu-HU" sz="1200" kern="1200" dirty="0" err="1" smtClean="0">
              <a:latin typeface="Garamond" pitchFamily="18" charset="0"/>
            </a:rPr>
            <a:t>cDNS</a:t>
          </a:r>
          <a:r>
            <a:rPr lang="hu-HU" sz="1200" kern="1200" dirty="0" smtClean="0">
              <a:latin typeface="Garamond" pitchFamily="18" charset="0"/>
            </a:rPr>
            <a:t> képződik, </a:t>
          </a:r>
          <a:br>
            <a:rPr lang="hu-HU" sz="1200" kern="1200" dirty="0" smtClean="0">
              <a:latin typeface="Garamond" pitchFamily="18" charset="0"/>
            </a:rPr>
          </a:br>
          <a:r>
            <a:rPr lang="hu-HU" sz="1200" kern="1200" dirty="0" smtClean="0">
              <a:latin typeface="Garamond" pitchFamily="18" charset="0"/>
            </a:rPr>
            <a:t>       kiterjedt másodlagos szerkezetű </a:t>
          </a:r>
          <a:r>
            <a:rPr lang="hu-HU" sz="1200" kern="1200" dirty="0" err="1" smtClean="0">
              <a:latin typeface="Garamond" pitchFamily="18" charset="0"/>
            </a:rPr>
            <a:t>mRNS</a:t>
          </a:r>
          <a:r>
            <a:rPr lang="hu-HU" sz="1200" kern="1200" dirty="0" smtClean="0">
              <a:latin typeface="Garamond" pitchFamily="18" charset="0"/>
            </a:rPr>
            <a:t> esetén </a:t>
          </a:r>
          <a:br>
            <a:rPr lang="hu-HU" sz="1200" kern="1200" dirty="0" smtClean="0">
              <a:latin typeface="Garamond" pitchFamily="18" charset="0"/>
            </a:rPr>
          </a:br>
          <a:r>
            <a:rPr lang="hu-HU" sz="1200" kern="1200" dirty="0" smtClean="0">
              <a:latin typeface="Garamond" pitchFamily="18" charset="0"/>
            </a:rPr>
            <a:t>       ajánlott</a:t>
          </a:r>
          <a:br>
            <a:rPr lang="hu-HU" sz="1200" kern="1200" dirty="0" smtClean="0">
              <a:latin typeface="Garamond" pitchFamily="18" charset="0"/>
            </a:rPr>
          </a:br>
          <a:r>
            <a:rPr lang="hu-HU" sz="1200" kern="1200" dirty="0" smtClean="0">
              <a:latin typeface="Garamond" pitchFamily="18" charset="0"/>
            </a:rPr>
            <a:t>     - specifikus: kizárólag az általunk </a:t>
          </a:r>
          <a:r>
            <a:rPr lang="hu-HU" sz="1200" kern="1200" dirty="0" err="1" smtClean="0">
              <a:latin typeface="Garamond" pitchFamily="18" charset="0"/>
            </a:rPr>
            <a:t>kiválaszotott</a:t>
          </a:r>
          <a:r>
            <a:rPr lang="hu-HU" sz="1200" kern="1200" dirty="0" smtClean="0">
              <a:latin typeface="Garamond" pitchFamily="18" charset="0"/>
            </a:rPr>
            <a:t> </a:t>
          </a:r>
          <a:br>
            <a:rPr lang="hu-HU" sz="1200" kern="1200" dirty="0" smtClean="0">
              <a:latin typeface="Garamond" pitchFamily="18" charset="0"/>
            </a:rPr>
          </a:br>
          <a:r>
            <a:rPr lang="hu-HU" sz="1200" kern="1200" dirty="0" smtClean="0">
              <a:latin typeface="Garamond" pitchFamily="18" charset="0"/>
            </a:rPr>
            <a:t>       szekvenciához kötődik, diagnosztikai célokra </a:t>
          </a:r>
          <a:br>
            <a:rPr lang="hu-HU" sz="1200" kern="1200" dirty="0" smtClean="0">
              <a:latin typeface="Garamond" pitchFamily="18" charset="0"/>
            </a:rPr>
          </a:br>
          <a:r>
            <a:rPr lang="hu-HU" sz="1200" kern="1200" dirty="0" smtClean="0">
              <a:latin typeface="Garamond" pitchFamily="18" charset="0"/>
            </a:rPr>
            <a:t>       ideális</a:t>
          </a:r>
          <a:br>
            <a:rPr lang="hu-HU" sz="1200" kern="1200" dirty="0" smtClean="0">
              <a:latin typeface="Garamond" pitchFamily="18" charset="0"/>
            </a:rPr>
          </a:br>
          <a:endParaRPr lang="hu-HU" sz="1200" kern="1200" dirty="0">
            <a:latin typeface="Garamond" pitchFamily="18" charset="0"/>
          </a:endParaRPr>
        </a:p>
      </dsp:txBody>
      <dsp:txXfrm>
        <a:off x="2428888" y="3000397"/>
        <a:ext cx="3537239" cy="2718213"/>
      </dsp:txXfrm>
    </dsp:sp>
    <dsp:sp modelId="{AB86FD1D-DA39-4C54-9AE3-CEBA69F23E35}">
      <dsp:nvSpPr>
        <dsp:cNvPr id="0" name=""/>
        <dsp:cNvSpPr/>
      </dsp:nvSpPr>
      <dsp:spPr>
        <a:xfrm rot="21177403">
          <a:off x="5310825" y="2170222"/>
          <a:ext cx="915939" cy="206406"/>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hu-HU" sz="800" kern="1200"/>
        </a:p>
      </dsp:txBody>
      <dsp:txXfrm rot="21177403">
        <a:off x="5310825" y="2170222"/>
        <a:ext cx="915939" cy="206406"/>
      </dsp:txXfrm>
    </dsp:sp>
    <dsp:sp modelId="{60759011-9252-4538-85D2-F7BB3941B9C8}">
      <dsp:nvSpPr>
        <dsp:cNvPr id="0" name=""/>
        <dsp:cNvSpPr/>
      </dsp:nvSpPr>
      <dsp:spPr>
        <a:xfrm>
          <a:off x="6286543" y="1357321"/>
          <a:ext cx="1844065" cy="1356383"/>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contourW="127000" prstMaterial="matte">
          <a:contourClr>
            <a:schemeClr val="lt1"/>
          </a:contourClr>
        </a:sp3d>
      </dsp:spPr>
      <dsp:style>
        <a:lnRef idx="0">
          <a:scrgbClr r="0" g="0" b="0"/>
        </a:lnRef>
        <a:fillRef idx="1">
          <a:scrgbClr r="0" g="0" b="0"/>
        </a:fillRef>
        <a:effectRef idx="0">
          <a:scrgbClr r="0" g="0" b="0"/>
        </a:effectRef>
        <a:fontRef idx="minor"/>
      </dsp:style>
    </dsp:sp>
    <dsp:sp modelId="{FF168740-4DF8-476D-B4BF-8EF56059DB21}">
      <dsp:nvSpPr>
        <dsp:cNvPr id="0" name=""/>
        <dsp:cNvSpPr/>
      </dsp:nvSpPr>
      <dsp:spPr>
        <a:xfrm>
          <a:off x="6215105" y="2786085"/>
          <a:ext cx="1925319" cy="1239696"/>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hu-HU" sz="1200" kern="1200" dirty="0" smtClean="0">
              <a:latin typeface="Garamond" pitchFamily="18" charset="0"/>
            </a:rPr>
            <a:t>Valós idejű PCR, eredmények kiértékelése</a:t>
          </a:r>
          <a:endParaRPr lang="hu-HU" sz="1200" kern="1200" dirty="0">
            <a:latin typeface="Garamond" pitchFamily="18" charset="0"/>
          </a:endParaRPr>
        </a:p>
        <a:p>
          <a:pPr marL="114300" lvl="1" indent="-114300" algn="l" defTabSz="533400">
            <a:lnSpc>
              <a:spcPct val="90000"/>
            </a:lnSpc>
            <a:spcBef>
              <a:spcPct val="0"/>
            </a:spcBef>
            <a:spcAft>
              <a:spcPct val="15000"/>
            </a:spcAft>
            <a:buChar char="••"/>
          </a:pPr>
          <a:r>
            <a:rPr lang="hu-HU" sz="1200" kern="1200" dirty="0" err="1" smtClean="0">
              <a:latin typeface="Garamond" pitchFamily="18" charset="0"/>
            </a:rPr>
            <a:t>Kvantifikáció</a:t>
          </a:r>
          <a:r>
            <a:rPr lang="hu-HU" sz="1200" kern="1200" dirty="0" smtClean="0">
              <a:latin typeface="Garamond" pitchFamily="18" charset="0"/>
            </a:rPr>
            <a:t/>
          </a:r>
          <a:br>
            <a:rPr lang="hu-HU" sz="1200" kern="1200" dirty="0" smtClean="0">
              <a:latin typeface="Garamond" pitchFamily="18" charset="0"/>
            </a:rPr>
          </a:br>
          <a:r>
            <a:rPr lang="hu-HU" sz="1200" kern="1200" dirty="0" smtClean="0">
              <a:latin typeface="Garamond" pitchFamily="18" charset="0"/>
            </a:rPr>
            <a:t>- abszolút </a:t>
          </a:r>
          <a:r>
            <a:rPr lang="hu-HU" sz="1200" kern="1200" dirty="0" err="1" smtClean="0">
              <a:latin typeface="Garamond" pitchFamily="18" charset="0"/>
            </a:rPr>
            <a:t>kvantifikáció</a:t>
          </a:r>
          <a:r>
            <a:rPr lang="hu-HU" sz="1200" kern="1200" dirty="0" smtClean="0">
              <a:latin typeface="Garamond" pitchFamily="18" charset="0"/>
            </a:rPr>
            <a:t/>
          </a:r>
          <a:br>
            <a:rPr lang="hu-HU" sz="1200" kern="1200" dirty="0" smtClean="0">
              <a:latin typeface="Garamond" pitchFamily="18" charset="0"/>
            </a:rPr>
          </a:br>
          <a:r>
            <a:rPr lang="hu-HU" sz="1200" kern="1200" dirty="0" smtClean="0">
              <a:latin typeface="Garamond" pitchFamily="18" charset="0"/>
            </a:rPr>
            <a:t>- relatív </a:t>
          </a:r>
          <a:r>
            <a:rPr lang="hu-HU" sz="1200" kern="1200" dirty="0" err="1" smtClean="0">
              <a:latin typeface="Garamond" pitchFamily="18" charset="0"/>
            </a:rPr>
            <a:t>kvantifikáció</a:t>
          </a:r>
          <a:endParaRPr lang="hu-HU" sz="1200" kern="1200" dirty="0">
            <a:latin typeface="Garamond" pitchFamily="18" charset="0"/>
          </a:endParaRPr>
        </a:p>
      </dsp:txBody>
      <dsp:txXfrm>
        <a:off x="6215105" y="2786085"/>
        <a:ext cx="1925319" cy="1239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9376E769-D727-4608-BA06-0B0867C403CF}" type="datetimeFigureOut">
              <a:rPr lang="hu-HU"/>
              <a:pPr>
                <a:defRPr/>
              </a:pPr>
              <a:t>2012.10.02.</a:t>
            </a:fld>
            <a:endParaRPr lang="hu-HU"/>
          </a:p>
        </p:txBody>
      </p:sp>
      <p:sp>
        <p:nvSpPr>
          <p:cNvPr id="4" name="Élőláb helye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83F3C95-0CDB-46B4-8CF1-9D34FA093A4E}" type="slidenum">
              <a:rPr lang="hu-HU"/>
              <a:pPr>
                <a:defRPr/>
              </a:pPr>
              <a:t>‹#›</a:t>
            </a:fld>
            <a:endParaRPr lang="hu-HU"/>
          </a:p>
        </p:txBody>
      </p:sp>
    </p:spTree>
    <p:extLst>
      <p:ext uri="{BB962C8B-B14F-4D97-AF65-F5344CB8AC3E}">
        <p14:creationId xmlns="" xmlns:p14="http://schemas.microsoft.com/office/powerpoint/2010/main" val="3813447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017108B-A183-4D45-A421-6349486F2CEC}" type="datetimeFigureOut">
              <a:rPr lang="hu-HU"/>
              <a:pPr>
                <a:defRPr/>
              </a:pPr>
              <a:t>2012.10.02.</a:t>
            </a:fld>
            <a:endParaRPr lang="hu-HU"/>
          </a:p>
        </p:txBody>
      </p:sp>
      <p:sp>
        <p:nvSpPr>
          <p:cNvPr id="4" name="Diakép helye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FBB731-8178-4C10-9F0A-ACCB93A2238F}" type="slidenum">
              <a:rPr lang="hu-HU"/>
              <a:pPr>
                <a:defRPr/>
              </a:pPr>
              <a:t>‹#›</a:t>
            </a:fld>
            <a:endParaRPr lang="hu-HU"/>
          </a:p>
        </p:txBody>
      </p:sp>
    </p:spTree>
    <p:extLst>
      <p:ext uri="{BB962C8B-B14F-4D97-AF65-F5344CB8AC3E}">
        <p14:creationId xmlns="" xmlns:p14="http://schemas.microsoft.com/office/powerpoint/2010/main" val="6286671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800" smtClean="0"/>
              <a:t>   Molecular beacons are single-stranded oligonucleotide hybridization probes that form a stem-and-loop structure. The loop contains a probe sequence that is complementary to a target sequence, and the stem is formed by the annealing of complementary arm sequences that are located on either side of the probe sequence. A fluorophore is covalently linked to the end of one arm and a quencher is covalently linked to the end of the other arm. Molecular beacons do not fluoresce when they are free in solution. However, when they hybridize to a nucleic acid strand containing a target sequence they undergo a conformational change that enables them to fluoresce brightly.</a:t>
            </a:r>
          </a:p>
          <a:p>
            <a:pPr>
              <a:lnSpc>
                <a:spcPct val="80000"/>
              </a:lnSpc>
            </a:pPr>
            <a:r>
              <a:rPr lang="en-US" sz="800" smtClean="0"/>
              <a:t>            In the absence of targets, the probe is dark, because the stem places the fluorophore so close to the nonfluorescent quencher that they transiently share electrons, eliminating the ability of the fluorophore to fluoresce. When the probe encounters a target molecule, it forms a probe-target hybrid that is longer and more stable than the stem hybrid. The rigidity and length of the probe-target hybrid precludes the simultaneous existence of the stem hybrid. Consequently, the molecular beacon undergoes a spontaneous conformational reorganization that forces the stem hybrid to dissociate and the fluorophore and the quencher to move away from each other, restoring fluorescence.</a:t>
            </a:r>
          </a:p>
          <a:p>
            <a:pPr>
              <a:lnSpc>
                <a:spcPct val="80000"/>
              </a:lnSpc>
            </a:pPr>
            <a:r>
              <a:rPr lang="en-US" sz="800" smtClean="0"/>
              <a:t/>
            </a:r>
            <a:br>
              <a:rPr lang="en-US" sz="800" smtClean="0"/>
            </a:br>
            <a:r>
              <a:rPr lang="en-US" sz="800" smtClean="0"/>
              <a:t>A molekuláris villogó egy olyan önmagához hibridizáló</a:t>
            </a:r>
          </a:p>
          <a:p>
            <a:pPr>
              <a:lnSpc>
                <a:spcPct val="80000"/>
              </a:lnSpc>
            </a:pPr>
            <a:r>
              <a:rPr lang="en-US" sz="800" smtClean="0"/>
              <a:t>oligonukleotid, amelynek egyik vége általában egy</a:t>
            </a:r>
          </a:p>
          <a:p>
            <a:pPr>
              <a:lnSpc>
                <a:spcPct val="80000"/>
              </a:lnSpc>
            </a:pPr>
            <a:r>
              <a:rPr lang="en-US" sz="800" smtClean="0"/>
              <a:t>fl uoreszcens (5’-vég), a másik pedig egy fl uoreszcenciát</a:t>
            </a:r>
          </a:p>
          <a:p>
            <a:pPr>
              <a:lnSpc>
                <a:spcPct val="80000"/>
              </a:lnSpc>
            </a:pPr>
            <a:r>
              <a:rPr lang="en-US" sz="800" smtClean="0"/>
              <a:t>kioltó (3’-vég) molekulával módosított. Az önhibridizáció</a:t>
            </a:r>
          </a:p>
          <a:p>
            <a:pPr>
              <a:lnSpc>
                <a:spcPct val="80000"/>
              </a:lnSpc>
            </a:pPr>
            <a:r>
              <a:rPr lang="en-US" sz="800" smtClean="0"/>
              <a:t>miatt a kialakult hurok konformáció a két molekula</a:t>
            </a:r>
          </a:p>
          <a:p>
            <a:pPr>
              <a:lnSpc>
                <a:spcPct val="80000"/>
              </a:lnSpc>
            </a:pPr>
            <a:r>
              <a:rPr lang="en-US" sz="800" smtClean="0"/>
              <a:t>közelségét és ezáltal a fl uoreszcencia kioltását eredményezi.</a:t>
            </a:r>
          </a:p>
          <a:p>
            <a:pPr>
              <a:lnSpc>
                <a:spcPct val="80000"/>
              </a:lnSpc>
            </a:pPr>
            <a:r>
              <a:rPr lang="en-US" sz="800" smtClean="0"/>
              <a:t>A komplementer célvegyület hibridizációja során kialakult</a:t>
            </a:r>
          </a:p>
          <a:p>
            <a:pPr>
              <a:lnSpc>
                <a:spcPct val="80000"/>
              </a:lnSpc>
            </a:pPr>
            <a:r>
              <a:rPr lang="en-US" sz="800" smtClean="0"/>
              <a:t>duplex a hurok konformációt felnyitja. Ezáltal a jelölt</a:t>
            </a:r>
          </a:p>
          <a:p>
            <a:pPr>
              <a:lnSpc>
                <a:spcPct val="80000"/>
              </a:lnSpc>
            </a:pPr>
            <a:r>
              <a:rPr lang="en-US" sz="800" smtClean="0"/>
              <a:t>oligonukleotid két vége eltávolodik egymástól és a</a:t>
            </a:r>
          </a:p>
          <a:p>
            <a:pPr>
              <a:lnSpc>
                <a:spcPct val="80000"/>
              </a:lnSpc>
            </a:pPr>
            <a:r>
              <a:rPr lang="en-US" sz="800" smtClean="0"/>
              <a:t>fl uoreszcencia intenzitása megnő. A molekuláris villogók</a:t>
            </a:r>
          </a:p>
          <a:p>
            <a:pPr>
              <a:lnSpc>
                <a:spcPct val="80000"/>
              </a:lnSpc>
            </a:pPr>
            <a:r>
              <a:rPr lang="en-US" sz="800" smtClean="0"/>
              <a:t>elektronikus analógjai esetében az oligonukleotid lánc</a:t>
            </a:r>
          </a:p>
          <a:p>
            <a:pPr>
              <a:lnSpc>
                <a:spcPct val="80000"/>
              </a:lnSpc>
            </a:pPr>
            <a:r>
              <a:rPr lang="en-US" sz="800" smtClean="0"/>
              <a:t>egyik vége az elektród felületén rögzített míg a másik vége</a:t>
            </a:r>
          </a:p>
          <a:p>
            <a:pPr>
              <a:lnSpc>
                <a:spcPct val="80000"/>
              </a:lnSpc>
            </a:pPr>
            <a:r>
              <a:rPr lang="en-US" sz="800" smtClean="0"/>
              <a:t>elektroaktív molekulával (pl. ferrocén) jelzett.41 A hurok</a:t>
            </a:r>
          </a:p>
          <a:p>
            <a:pPr>
              <a:lnSpc>
                <a:spcPct val="80000"/>
              </a:lnSpc>
            </a:pPr>
            <a:r>
              <a:rPr lang="en-US" sz="800" smtClean="0"/>
              <a:t>konformáció esetében a legkisebb az elektroaktív molekula</a:t>
            </a:r>
          </a:p>
          <a:p>
            <a:pPr>
              <a:lnSpc>
                <a:spcPct val="80000"/>
              </a:lnSpc>
            </a:pPr>
            <a:r>
              <a:rPr lang="en-US" sz="800" smtClean="0"/>
              <a:t>és az elektródfelület közötti távolság és legnagyobb</a:t>
            </a:r>
          </a:p>
          <a:p>
            <a:pPr>
              <a:lnSpc>
                <a:spcPct val="80000"/>
              </a:lnSpc>
            </a:pPr>
            <a:r>
              <a:rPr lang="en-US" sz="800" smtClean="0"/>
              <a:t>az elektronátlépés sebessége. Hibridizáció esetén az</a:t>
            </a:r>
          </a:p>
          <a:p>
            <a:pPr>
              <a:lnSpc>
                <a:spcPct val="80000"/>
              </a:lnSpc>
            </a:pPr>
            <a:r>
              <a:rPr lang="en-US" sz="800" smtClean="0"/>
              <a:t>elektroaktív komponens eltávolodik az elektródfelülettől</a:t>
            </a:r>
          </a:p>
          <a:p>
            <a:pPr>
              <a:lnSpc>
                <a:spcPct val="80000"/>
              </a:lnSpc>
            </a:pPr>
            <a:r>
              <a:rPr lang="en-US" sz="800" smtClean="0"/>
              <a:t>ami az elektrokémiai jel (áramerősség) csökkenését</a:t>
            </a:r>
          </a:p>
          <a:p>
            <a:pPr>
              <a:lnSpc>
                <a:spcPct val="80000"/>
              </a:lnSpc>
            </a:pPr>
            <a:r>
              <a:rPr lang="en-US" sz="800" smtClean="0"/>
              <a:t>eredményezi.</a:t>
            </a:r>
          </a:p>
          <a:p>
            <a:pPr>
              <a:lnSpc>
                <a:spcPct val="80000"/>
              </a:lnSpc>
            </a:pPr>
            <a:r>
              <a:rPr lang="en-US" sz="800" smtClean="0"/>
              <a:t>Ferrocén</a:t>
            </a:r>
          </a:p>
          <a:p>
            <a:pPr>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marL="342900" indent="-342900" algn="ctr" eaLnBrk="1" hangingPunct="1">
              <a:defRPr/>
            </a:pPr>
            <a:endParaRPr lang="en-GB" sz="1600" b="1" dirty="0" smtClean="0">
              <a:solidFill>
                <a:srgbClr val="A50021"/>
              </a:solidFill>
            </a:endParaRPr>
          </a:p>
          <a:p>
            <a:pPr eaLnBrk="1" hangingPunct="1">
              <a:defRPr/>
            </a:pPr>
            <a:endParaRPr lang="hu-H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Jegyzetek hely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A másik technika a </a:t>
            </a:r>
            <a:r>
              <a:rPr lang="en-US" sz="1000" b="1" smtClean="0"/>
              <a:t>FRET</a:t>
            </a:r>
            <a:r>
              <a:rPr lang="en-US" sz="1000" smtClean="0"/>
              <a:t>, amely </a:t>
            </a:r>
            <a:r>
              <a:rPr lang="en-US" sz="1000" b="1" smtClean="0"/>
              <a:t>hibridizációs próbákat </a:t>
            </a:r>
            <a:r>
              <a:rPr lang="en-US" sz="1000" smtClean="0"/>
              <a:t>használ. A normál PCR</a:t>
            </a:r>
          </a:p>
          <a:p>
            <a:r>
              <a:rPr lang="en-US" sz="1000" smtClean="0"/>
              <a:t>primerek mellett a PCR mix-hez két az amplifikátumra specifikusan bekötõdõ,</a:t>
            </a:r>
          </a:p>
          <a:p>
            <a:r>
              <a:rPr lang="en-US" sz="1000" smtClean="0"/>
              <a:t>festékkel jelölt oligonukleotid próbát adnak, melyek az amplifikált fragmentum egy</a:t>
            </a:r>
          </a:p>
          <a:p>
            <a:r>
              <a:rPr lang="en-US" sz="1000" smtClean="0"/>
              <a:t>belsõ rövidebb szakaszának komplementerei. Az egyik próba 5' vége LightCycler™</a:t>
            </a:r>
          </a:p>
          <a:p>
            <a:r>
              <a:rPr lang="en-US" sz="1000" smtClean="0"/>
              <a:t>Red fluorofór csoporttal jelölt, míg a másik próba 3' végén fluoreszcein jelölésû. A két</a:t>
            </a:r>
          </a:p>
          <a:p>
            <a:r>
              <a:rPr lang="en-US" sz="1000" smtClean="0"/>
              <a:t>próba a targethez hibridizálódva olyan közel kerül egymáshoz, hogy fluorofórjaik</a:t>
            </a:r>
          </a:p>
          <a:p>
            <a:r>
              <a:rPr lang="en-US" sz="1000" smtClean="0"/>
              <a:t>között létrejön a FRET (Fluorescence Resonance Eneregy Transfer) folyamata. A</a:t>
            </a:r>
          </a:p>
          <a:p>
            <a:r>
              <a:rPr lang="en-US" sz="1000" smtClean="0"/>
              <a:t>FRET közben a donor-fluorofórt (a fluoreszceint) a LightCycler™ fényforrása</a:t>
            </a:r>
          </a:p>
          <a:p>
            <a:r>
              <a:rPr lang="en-US" sz="1000" smtClean="0"/>
              <a:t>gerjeszti. A gerjesztési energia egy része átadódik a LightCycler™ akceptor</a:t>
            </a:r>
          </a:p>
          <a:p>
            <a:r>
              <a:rPr lang="en-US" sz="1000" smtClean="0"/>
              <a:t>fluorofórjánanak, ami kétféle lehet: LightCycler™ Red 640 vagy LightCycler™ Red</a:t>
            </a:r>
          </a:p>
          <a:p>
            <a:r>
              <a:rPr lang="en-US" sz="1000" smtClean="0"/>
              <a:t>700, melyekbõl az emittált fluoreszcencia megfelelõ hullámhosszon mérhetõ és</a:t>
            </a:r>
          </a:p>
          <a:p>
            <a:r>
              <a:rPr lang="en-US" sz="1000" smtClean="0"/>
              <a:t>arányos a reakcióelegyben lévõ specifikus targetszekvencia aktuális mennyiségével. A</a:t>
            </a:r>
          </a:p>
          <a:p>
            <a:r>
              <a:rPr lang="en-US" sz="1000" smtClean="0"/>
              <a:t>próbák specifikussága miatt tökéletesen alkalmas genotipizálásra, mivel pedig minden</a:t>
            </a:r>
          </a:p>
          <a:p>
            <a:r>
              <a:rPr lang="en-US" sz="1000" smtClean="0"/>
              <a:t>amplifikátumhoz csak egy próbapár kötõdik, ezért pontos mennyiségi meghatározás</a:t>
            </a:r>
          </a:p>
          <a:p>
            <a:r>
              <a:rPr lang="en-US" sz="1000" smtClean="0"/>
              <a:t>végezhetõ vele.</a:t>
            </a:r>
          </a:p>
          <a:p>
            <a:r>
              <a:rPr lang="en-US" sz="1000" b="1" smtClean="0"/>
              <a:t>Alkalmazások:</a:t>
            </a:r>
          </a:p>
          <a:p>
            <a:r>
              <a:rPr lang="en-US" sz="1000" smtClean="0"/>
              <a:t>A </a:t>
            </a:r>
            <a:r>
              <a:rPr lang="en-US" sz="1000" b="1" smtClean="0"/>
              <a:t>LightCycler™ </a:t>
            </a:r>
            <a:r>
              <a:rPr lang="en-US" sz="1000" smtClean="0"/>
              <a:t>készülék felhasználási területei:</a:t>
            </a:r>
          </a:p>
          <a:p>
            <a:r>
              <a:rPr lang="en-US" sz="100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FF7624E1-04FA-40B0-B848-4419E38124E5}" type="datetimeFigureOut">
              <a:rPr lang="hu-HU"/>
              <a:pPr>
                <a:defRPr/>
              </a:pPr>
              <a:t>2012.10.02.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CA15917-EC4B-4462-8714-5031FFDE1C86}" type="slidenum">
              <a:rPr lang="hu-HU"/>
              <a:pPr>
                <a:defRPr/>
              </a:pPr>
              <a:t>‹#›</a:t>
            </a:fld>
            <a:endParaRPr lang="hu-HU"/>
          </a:p>
        </p:txBody>
      </p:sp>
    </p:spTree>
    <p:extLst>
      <p:ext uri="{BB962C8B-B14F-4D97-AF65-F5344CB8AC3E}">
        <p14:creationId xmlns="" xmlns:p14="http://schemas.microsoft.com/office/powerpoint/2010/main" val="370561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39F07CBA-02FE-4C6E-86B9-B0A64011B5D0}" type="datetimeFigureOut">
              <a:rPr lang="hu-HU"/>
              <a:pPr>
                <a:defRPr/>
              </a:pPr>
              <a:t>2012.10.02.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1E375D6-26DC-4CC8-ABE1-807C8E304839}" type="slidenum">
              <a:rPr lang="hu-HU"/>
              <a:pPr>
                <a:defRPr/>
              </a:pPr>
              <a:t>‹#›</a:t>
            </a:fld>
            <a:endParaRPr lang="hu-HU"/>
          </a:p>
        </p:txBody>
      </p:sp>
    </p:spTree>
    <p:extLst>
      <p:ext uri="{BB962C8B-B14F-4D97-AF65-F5344CB8AC3E}">
        <p14:creationId xmlns="" xmlns:p14="http://schemas.microsoft.com/office/powerpoint/2010/main" val="414859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B5CA19C8-7837-45FD-9128-2F5BC76B03E6}" type="datetimeFigureOut">
              <a:rPr lang="hu-HU"/>
              <a:pPr>
                <a:defRPr/>
              </a:pPr>
              <a:t>2012.10.02.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5C36EEE-B2C4-4E25-84D0-8E60BF2C5B09}" type="slidenum">
              <a:rPr lang="hu-HU"/>
              <a:pPr>
                <a:defRPr/>
              </a:pPr>
              <a:t>‹#›</a:t>
            </a:fld>
            <a:endParaRPr lang="hu-HU"/>
          </a:p>
        </p:txBody>
      </p:sp>
    </p:spTree>
    <p:extLst>
      <p:ext uri="{BB962C8B-B14F-4D97-AF65-F5344CB8AC3E}">
        <p14:creationId xmlns="" xmlns:p14="http://schemas.microsoft.com/office/powerpoint/2010/main" val="355182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D3F62060-F2A2-4CE3-B040-4024A93375FD}" type="datetimeFigureOut">
              <a:rPr lang="hu-HU"/>
              <a:pPr>
                <a:defRPr/>
              </a:pPr>
              <a:t>2012.10.02.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011A50F-08F0-4985-AC88-BC6D9B180D34}" type="slidenum">
              <a:rPr lang="hu-HU"/>
              <a:pPr>
                <a:defRPr/>
              </a:pPr>
              <a:t>‹#›</a:t>
            </a:fld>
            <a:endParaRPr lang="hu-HU"/>
          </a:p>
        </p:txBody>
      </p:sp>
    </p:spTree>
    <p:extLst>
      <p:ext uri="{BB962C8B-B14F-4D97-AF65-F5344CB8AC3E}">
        <p14:creationId xmlns="" xmlns:p14="http://schemas.microsoft.com/office/powerpoint/2010/main" val="29066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5EB1B59B-E1B5-4085-A890-24B38093BD06}" type="datetimeFigureOut">
              <a:rPr lang="hu-HU"/>
              <a:pPr>
                <a:defRPr/>
              </a:pPr>
              <a:t>2012.10.02.</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A6DF1B6-1768-42C3-A4F1-6E2E843E6E0A}" type="slidenum">
              <a:rPr lang="hu-HU"/>
              <a:pPr>
                <a:defRPr/>
              </a:pPr>
              <a:t>‹#›</a:t>
            </a:fld>
            <a:endParaRPr lang="hu-HU"/>
          </a:p>
        </p:txBody>
      </p:sp>
    </p:spTree>
    <p:extLst>
      <p:ext uri="{BB962C8B-B14F-4D97-AF65-F5344CB8AC3E}">
        <p14:creationId xmlns="" xmlns:p14="http://schemas.microsoft.com/office/powerpoint/2010/main" val="212194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8D28EAE5-406E-4AD6-8E94-5611EF1F7AE6}" type="datetimeFigureOut">
              <a:rPr lang="hu-HU"/>
              <a:pPr>
                <a:defRPr/>
              </a:pPr>
              <a:t>2012.10.02.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8B94E8C4-E177-4C73-BEB4-F9457B908047}" type="slidenum">
              <a:rPr lang="hu-HU"/>
              <a:pPr>
                <a:defRPr/>
              </a:pPr>
              <a:t>‹#›</a:t>
            </a:fld>
            <a:endParaRPr lang="hu-HU"/>
          </a:p>
        </p:txBody>
      </p:sp>
    </p:spTree>
    <p:extLst>
      <p:ext uri="{BB962C8B-B14F-4D97-AF65-F5344CB8AC3E}">
        <p14:creationId xmlns="" xmlns:p14="http://schemas.microsoft.com/office/powerpoint/2010/main" val="324014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7D225596-BBDC-4276-BD41-6AB48730012A}" type="datetimeFigureOut">
              <a:rPr lang="hu-HU"/>
              <a:pPr>
                <a:defRPr/>
              </a:pPr>
              <a:t>2012.10.02.</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F791EF70-967B-4E66-9A74-BA4CD50FA19A}" type="slidenum">
              <a:rPr lang="hu-HU"/>
              <a:pPr>
                <a:defRPr/>
              </a:pPr>
              <a:t>‹#›</a:t>
            </a:fld>
            <a:endParaRPr lang="hu-HU"/>
          </a:p>
        </p:txBody>
      </p:sp>
    </p:spTree>
    <p:extLst>
      <p:ext uri="{BB962C8B-B14F-4D97-AF65-F5344CB8AC3E}">
        <p14:creationId xmlns="" xmlns:p14="http://schemas.microsoft.com/office/powerpoint/2010/main" val="426398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CE9ED56C-57C0-49F5-AF4B-F39FCED9FF15}" type="datetimeFigureOut">
              <a:rPr lang="hu-HU"/>
              <a:pPr>
                <a:defRPr/>
              </a:pPr>
              <a:t>2012.10.02.</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8090834C-B5BB-4669-A110-29A43DA94EA0}" type="slidenum">
              <a:rPr lang="hu-HU"/>
              <a:pPr>
                <a:defRPr/>
              </a:pPr>
              <a:t>‹#›</a:t>
            </a:fld>
            <a:endParaRPr lang="hu-HU"/>
          </a:p>
        </p:txBody>
      </p:sp>
    </p:spTree>
    <p:extLst>
      <p:ext uri="{BB962C8B-B14F-4D97-AF65-F5344CB8AC3E}">
        <p14:creationId xmlns="" xmlns:p14="http://schemas.microsoft.com/office/powerpoint/2010/main" val="423616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5F21514F-A1C5-4D50-B85B-D55B8BC6AA4A}" type="datetimeFigureOut">
              <a:rPr lang="hu-HU"/>
              <a:pPr>
                <a:defRPr/>
              </a:pPr>
              <a:t>2012.10.02.</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DD20B456-48ED-497E-873E-FD7E5B2DE475}" type="slidenum">
              <a:rPr lang="hu-HU"/>
              <a:pPr>
                <a:defRPr/>
              </a:pPr>
              <a:t>‹#›</a:t>
            </a:fld>
            <a:endParaRPr lang="hu-HU"/>
          </a:p>
        </p:txBody>
      </p:sp>
    </p:spTree>
    <p:extLst>
      <p:ext uri="{BB962C8B-B14F-4D97-AF65-F5344CB8AC3E}">
        <p14:creationId xmlns="" xmlns:p14="http://schemas.microsoft.com/office/powerpoint/2010/main" val="278531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8775E0C-FDE8-4701-A791-7B3A638DCED1}" type="datetimeFigureOut">
              <a:rPr lang="hu-HU"/>
              <a:pPr>
                <a:defRPr/>
              </a:pPr>
              <a:t>2012.10.02.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D2C05DD-919B-4F59-BC06-20DCE575CBD1}" type="slidenum">
              <a:rPr lang="hu-HU"/>
              <a:pPr>
                <a:defRPr/>
              </a:pPr>
              <a:t>‹#›</a:t>
            </a:fld>
            <a:endParaRPr lang="hu-HU"/>
          </a:p>
        </p:txBody>
      </p:sp>
    </p:spTree>
    <p:extLst>
      <p:ext uri="{BB962C8B-B14F-4D97-AF65-F5344CB8AC3E}">
        <p14:creationId xmlns="" xmlns:p14="http://schemas.microsoft.com/office/powerpoint/2010/main" val="120575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9AE2052C-7893-477E-B00F-847725348167}" type="datetimeFigureOut">
              <a:rPr lang="hu-HU"/>
              <a:pPr>
                <a:defRPr/>
              </a:pPr>
              <a:t>2012.10.02.</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FBB33C3-B24B-4D0D-AAA0-A030EFFA3838}" type="slidenum">
              <a:rPr lang="hu-HU"/>
              <a:pPr>
                <a:defRPr/>
              </a:pPr>
              <a:t>‹#›</a:t>
            </a:fld>
            <a:endParaRPr lang="hu-HU"/>
          </a:p>
        </p:txBody>
      </p:sp>
    </p:spTree>
    <p:extLst>
      <p:ext uri="{BB962C8B-B14F-4D97-AF65-F5344CB8AC3E}">
        <p14:creationId xmlns="" xmlns:p14="http://schemas.microsoft.com/office/powerpoint/2010/main" val="14805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80F58A-AA4B-4F2A-969D-B6E41333EEA2}" type="datetimeFigureOut">
              <a:rPr lang="hu-HU"/>
              <a:pPr>
                <a:defRPr/>
              </a:pPr>
              <a:t>2012.10.02.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EED60B1-C7CA-4A6D-AF91-620D501B804D}"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biocompare.com/pcr/tutorial/qpcr/static/images/sybr_green.jpg&amp;imgrefurl=http://www.biocompare.com/pcr/tutorial/qpcr/static/sybr.asp&amp;h=200&amp;w=250&amp;sz=10&amp;hl=hu&amp;start=49&amp;um=1&amp;usg=__6uJD5Ayn2NSu-OxRLb3W3JN4wz8=&amp;tbnid=_OcZPsqgkda_rM:&amp;tbnh=89&amp;tbnw=111&amp;prev=/images?q=sybr+green&amp;start=40&amp;ndsp=20&amp;um=1&amp;hl=hu&amp;rls=com.microsoft:en-US&amp;sa=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20775" y="1628775"/>
            <a:ext cx="7772400"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hu-HU" sz="4400" b="1">
                <a:latin typeface="Garamond" pitchFamily="18" charset="0"/>
                <a:cs typeface="Tahoma" pitchFamily="34" charset="0"/>
              </a:rPr>
              <a:t>“Valós idej</a:t>
            </a:r>
            <a:r>
              <a:rPr lang="hu-HU" sz="4400" b="1">
                <a:latin typeface="Garamond" pitchFamily="18" charset="0"/>
              </a:rPr>
              <a:t>ű</a:t>
            </a:r>
            <a:r>
              <a:rPr lang="hu-HU" sz="4400" b="1">
                <a:latin typeface="Garamond" pitchFamily="18" charset="0"/>
                <a:cs typeface="Tahoma" pitchFamily="34" charset="0"/>
              </a:rPr>
              <a:t>” polimeráz láncreakció (RT-PCR)</a:t>
            </a:r>
          </a:p>
        </p:txBody>
      </p:sp>
      <p:sp>
        <p:nvSpPr>
          <p:cNvPr id="2051" name="Text Box 3"/>
          <p:cNvSpPr txBox="1">
            <a:spLocks noChangeArrowheads="1"/>
          </p:cNvSpPr>
          <p:nvPr/>
        </p:nvSpPr>
        <p:spPr bwMode="auto">
          <a:xfrm>
            <a:off x="1763713" y="5486400"/>
            <a:ext cx="60134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400" b="1" i="1">
              <a:latin typeface="Times New Roman" pitchFamily="18" charset="0"/>
            </a:endParaRPr>
          </a:p>
          <a:p>
            <a:pPr algn="ctr" eaLnBrk="1" hangingPunct="1"/>
            <a:r>
              <a:rPr lang="en-US" sz="2400" b="1" i="1">
                <a:latin typeface="Garamond" pitchFamily="18" charset="0"/>
              </a:rPr>
              <a:t>SZTE,</a:t>
            </a:r>
            <a:r>
              <a:rPr lang="hu-HU" sz="2400" b="1" i="1">
                <a:latin typeface="Garamond" pitchFamily="18" charset="0"/>
              </a:rPr>
              <a:t> Biotechnológiai Tanszék</a:t>
            </a:r>
            <a:endParaRPr lang="en-US" sz="2400" b="1" i="1">
              <a:latin typeface="Garamond" pitchFamily="18" charset="0"/>
            </a:endParaRPr>
          </a:p>
        </p:txBody>
      </p:sp>
      <p:sp>
        <p:nvSpPr>
          <p:cNvPr id="2052" name="Text Box 4"/>
          <p:cNvSpPr txBox="1">
            <a:spLocks noChangeArrowheads="1"/>
          </p:cNvSpPr>
          <p:nvPr/>
        </p:nvSpPr>
        <p:spPr bwMode="auto">
          <a:xfrm>
            <a:off x="1547813" y="4038600"/>
            <a:ext cx="655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hu-HU" sz="2400" b="1" i="1" dirty="0">
                <a:latin typeface="Garamond" pitchFamily="18" charset="0"/>
                <a:cs typeface="Tahoma" pitchFamily="34" charset="0"/>
              </a:rPr>
              <a:t>Balogh </a:t>
            </a:r>
            <a:r>
              <a:rPr lang="hu-HU" sz="2400" b="1" i="1" dirty="0" smtClean="0">
                <a:latin typeface="Garamond" pitchFamily="18" charset="0"/>
                <a:cs typeface="Tahoma" pitchFamily="34" charset="0"/>
              </a:rPr>
              <a:t>Tímea</a:t>
            </a:r>
            <a:endParaRPr lang="en-US" sz="2400" b="1" i="1" dirty="0">
              <a:latin typeface="Garamond" pitchFamily="18"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idx="4294967295"/>
          </p:nvPr>
        </p:nvSpPr>
        <p:spPr>
          <a:xfrm>
            <a:off x="557213" y="0"/>
            <a:ext cx="8229600" cy="1143000"/>
          </a:xfrm>
        </p:spPr>
        <p:txBody>
          <a:bodyPr/>
          <a:lstStyle/>
          <a:p>
            <a:r>
              <a:rPr lang="hu-HU" sz="4000" smtClean="0">
                <a:latin typeface="Garamond" pitchFamily="18" charset="0"/>
              </a:rPr>
              <a:t>A valós idejű PCR amplifikációs görbéje</a:t>
            </a:r>
          </a:p>
        </p:txBody>
      </p:sp>
      <p:sp>
        <p:nvSpPr>
          <p:cNvPr id="11267" name="Rectangle 7"/>
          <p:cNvSpPr txBox="1">
            <a:spLocks noChangeArrowheads="1"/>
          </p:cNvSpPr>
          <p:nvPr/>
        </p:nvSpPr>
        <p:spPr bwMode="auto">
          <a:xfrm>
            <a:off x="1547813" y="1125538"/>
            <a:ext cx="7596187"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63525" indent="-2635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hu-HU" b="1">
              <a:solidFill>
                <a:srgbClr val="292929"/>
              </a:solidFill>
              <a:latin typeface="Garamond" pitchFamily="18" charset="0"/>
            </a:endParaRPr>
          </a:p>
          <a:p>
            <a:pPr eaLnBrk="1" hangingPunct="1">
              <a:lnSpc>
                <a:spcPct val="80000"/>
              </a:lnSpc>
              <a:spcBef>
                <a:spcPct val="20000"/>
              </a:spcBef>
            </a:pPr>
            <a:r>
              <a:rPr lang="hu-HU" b="1">
                <a:solidFill>
                  <a:srgbClr val="292929"/>
                </a:solidFill>
                <a:latin typeface="Garamond" pitchFamily="18" charset="0"/>
              </a:rPr>
              <a:t>Alapvonal </a:t>
            </a:r>
            <a:r>
              <a:rPr lang="en-US">
                <a:solidFill>
                  <a:srgbClr val="292929"/>
                </a:solidFill>
                <a:latin typeface="Garamond" pitchFamily="18" charset="0"/>
              </a:rPr>
              <a:t>– </a:t>
            </a:r>
            <a:r>
              <a:rPr lang="hu-HU">
                <a:solidFill>
                  <a:srgbClr val="292929"/>
                </a:solidFill>
                <a:latin typeface="Garamond" pitchFamily="18" charset="0"/>
              </a:rPr>
              <a:t>A PCR kezdeti ciklusaiban jellemző, ekkor még nem </a:t>
            </a:r>
            <a:br>
              <a:rPr lang="hu-HU">
                <a:solidFill>
                  <a:srgbClr val="292929"/>
                </a:solidFill>
                <a:latin typeface="Garamond" pitchFamily="18" charset="0"/>
              </a:rPr>
            </a:br>
            <a:r>
              <a:rPr lang="hu-HU">
                <a:solidFill>
                  <a:srgbClr val="292929"/>
                </a:solidFill>
                <a:latin typeface="Garamond" pitchFamily="18" charset="0"/>
              </a:rPr>
              <a:t>        tapasztalható jelentős fluoreszcencia változás</a:t>
            </a:r>
            <a:endParaRPr lang="en-US">
              <a:solidFill>
                <a:srgbClr val="292929"/>
              </a:solidFill>
              <a:latin typeface="Garamond" pitchFamily="18" charset="0"/>
            </a:endParaRPr>
          </a:p>
          <a:p>
            <a:pPr eaLnBrk="1" hangingPunct="1">
              <a:lnSpc>
                <a:spcPct val="80000"/>
              </a:lnSpc>
              <a:spcBef>
                <a:spcPct val="20000"/>
              </a:spcBef>
            </a:pPr>
            <a:r>
              <a:rPr lang="en-US" b="1">
                <a:solidFill>
                  <a:srgbClr val="292929"/>
                </a:solidFill>
                <a:latin typeface="Garamond" pitchFamily="18" charset="0"/>
              </a:rPr>
              <a:t>Threshold</a:t>
            </a:r>
            <a:r>
              <a:rPr lang="hu-HU" b="1">
                <a:solidFill>
                  <a:srgbClr val="292929"/>
                </a:solidFill>
                <a:latin typeface="Garamond" pitchFamily="18" charset="0"/>
              </a:rPr>
              <a:t> (küszöbérték)</a:t>
            </a:r>
            <a:r>
              <a:rPr lang="en-US">
                <a:solidFill>
                  <a:srgbClr val="292929"/>
                </a:solidFill>
                <a:latin typeface="Garamond" pitchFamily="18" charset="0"/>
              </a:rPr>
              <a:t> – </a:t>
            </a:r>
            <a:r>
              <a:rPr lang="hu-HU">
                <a:solidFill>
                  <a:srgbClr val="292929"/>
                </a:solidFill>
                <a:latin typeface="Garamond" pitchFamily="18" charset="0"/>
              </a:rPr>
              <a:t>manuálisan vagy automatikusan </a:t>
            </a:r>
            <a:br>
              <a:rPr lang="hu-HU">
                <a:solidFill>
                  <a:srgbClr val="292929"/>
                </a:solidFill>
                <a:latin typeface="Garamond" pitchFamily="18" charset="0"/>
              </a:rPr>
            </a:br>
            <a:r>
              <a:rPr lang="hu-HU">
                <a:solidFill>
                  <a:srgbClr val="292929"/>
                </a:solidFill>
                <a:latin typeface="Garamond" pitchFamily="18" charset="0"/>
              </a:rPr>
              <a:t>        beállítható fluoreszcencia érték, az a fluoreszcencia mennyiség, </a:t>
            </a:r>
            <a:br>
              <a:rPr lang="hu-HU">
                <a:solidFill>
                  <a:srgbClr val="292929"/>
                </a:solidFill>
                <a:latin typeface="Garamond" pitchFamily="18" charset="0"/>
              </a:rPr>
            </a:br>
            <a:r>
              <a:rPr lang="hu-HU">
                <a:solidFill>
                  <a:srgbClr val="292929"/>
                </a:solidFill>
                <a:latin typeface="Garamond" pitchFamily="18" charset="0"/>
              </a:rPr>
              <a:t>        melyet már jelentős változásnak tekintünk</a:t>
            </a:r>
          </a:p>
          <a:p>
            <a:pPr eaLnBrk="1" hangingPunct="1">
              <a:lnSpc>
                <a:spcPct val="80000"/>
              </a:lnSpc>
              <a:spcBef>
                <a:spcPct val="20000"/>
              </a:spcBef>
            </a:pPr>
            <a:r>
              <a:rPr lang="en-US" b="1">
                <a:solidFill>
                  <a:srgbClr val="292929"/>
                </a:solidFill>
                <a:latin typeface="Garamond" pitchFamily="18" charset="0"/>
              </a:rPr>
              <a:t>C</a:t>
            </a:r>
            <a:r>
              <a:rPr lang="en-US" b="1" baseline="-25000">
                <a:solidFill>
                  <a:srgbClr val="292929"/>
                </a:solidFill>
                <a:latin typeface="Garamond" pitchFamily="18" charset="0"/>
              </a:rPr>
              <a:t>T</a:t>
            </a:r>
            <a:r>
              <a:rPr lang="en-US">
                <a:solidFill>
                  <a:srgbClr val="292929"/>
                </a:solidFill>
                <a:latin typeface="Garamond" pitchFamily="18" charset="0"/>
              </a:rPr>
              <a:t> – (</a:t>
            </a:r>
            <a:r>
              <a:rPr lang="hu-HU">
                <a:solidFill>
                  <a:srgbClr val="292929"/>
                </a:solidFill>
                <a:latin typeface="Garamond" pitchFamily="18" charset="0"/>
              </a:rPr>
              <a:t>küszöb ciklus</a:t>
            </a:r>
            <a:r>
              <a:rPr lang="en-US">
                <a:solidFill>
                  <a:srgbClr val="292929"/>
                </a:solidFill>
                <a:latin typeface="Garamond" pitchFamily="18" charset="0"/>
              </a:rPr>
              <a:t>) </a:t>
            </a:r>
            <a:r>
              <a:rPr lang="hu-HU">
                <a:solidFill>
                  <a:srgbClr val="292929"/>
                </a:solidFill>
                <a:latin typeface="Garamond" pitchFamily="18" charset="0"/>
              </a:rPr>
              <a:t>az a ciklus, amelynél a mérhető fluoreszcencia </a:t>
            </a:r>
            <a:br>
              <a:rPr lang="hu-HU">
                <a:solidFill>
                  <a:srgbClr val="292929"/>
                </a:solidFill>
                <a:latin typeface="Garamond" pitchFamily="18" charset="0"/>
              </a:rPr>
            </a:br>
            <a:r>
              <a:rPr lang="hu-HU">
                <a:solidFill>
                  <a:srgbClr val="292929"/>
                </a:solidFill>
                <a:latin typeface="Garamond" pitchFamily="18" charset="0"/>
              </a:rPr>
              <a:t>       mértéke először változik meg jelentős mértékben </a:t>
            </a:r>
          </a:p>
          <a:p>
            <a:pPr eaLnBrk="1" hangingPunct="1">
              <a:lnSpc>
                <a:spcPct val="80000"/>
              </a:lnSpc>
              <a:spcBef>
                <a:spcPct val="20000"/>
              </a:spcBef>
            </a:pPr>
            <a:r>
              <a:rPr lang="hu-HU" b="1">
                <a:solidFill>
                  <a:srgbClr val="292929"/>
                </a:solidFill>
                <a:latin typeface="Garamond" pitchFamily="18" charset="0"/>
              </a:rPr>
              <a:t>R</a:t>
            </a:r>
            <a:r>
              <a:rPr lang="hu-HU" b="1" baseline="-25000">
                <a:solidFill>
                  <a:srgbClr val="292929"/>
                </a:solidFill>
                <a:latin typeface="Garamond" pitchFamily="18" charset="0"/>
              </a:rPr>
              <a:t>n</a:t>
            </a:r>
            <a:r>
              <a:rPr lang="hu-HU">
                <a:solidFill>
                  <a:srgbClr val="292929"/>
                </a:solidFill>
                <a:latin typeface="Garamond" pitchFamily="18" charset="0"/>
              </a:rPr>
              <a:t> – a riporter festék által kibocsátott fluoreszcenciának a passzív </a:t>
            </a:r>
            <a:br>
              <a:rPr lang="hu-HU">
                <a:solidFill>
                  <a:srgbClr val="292929"/>
                </a:solidFill>
                <a:latin typeface="Garamond" pitchFamily="18" charset="0"/>
              </a:rPr>
            </a:br>
            <a:r>
              <a:rPr lang="hu-HU">
                <a:solidFill>
                  <a:srgbClr val="292929"/>
                </a:solidFill>
                <a:latin typeface="Garamond" pitchFamily="18" charset="0"/>
              </a:rPr>
              <a:t>       referencia festékéhez viszonyított aránya</a:t>
            </a:r>
          </a:p>
          <a:p>
            <a:pPr eaLnBrk="1" hangingPunct="1">
              <a:lnSpc>
                <a:spcPct val="80000"/>
              </a:lnSpc>
            </a:pPr>
            <a:r>
              <a:rPr lang="hu-HU" b="1">
                <a:solidFill>
                  <a:srgbClr val="292929"/>
                </a:solidFill>
                <a:latin typeface="Garamond" pitchFamily="18" charset="0"/>
                <a:cs typeface="Arial" charset="0"/>
              </a:rPr>
              <a:t>∆R</a:t>
            </a:r>
            <a:r>
              <a:rPr lang="hu-HU" b="1" baseline="-25000">
                <a:solidFill>
                  <a:srgbClr val="292929"/>
                </a:solidFill>
                <a:latin typeface="Garamond" pitchFamily="18" charset="0"/>
                <a:cs typeface="Arial" charset="0"/>
              </a:rPr>
              <a:t>n</a:t>
            </a:r>
            <a:r>
              <a:rPr lang="hu-HU">
                <a:solidFill>
                  <a:srgbClr val="292929"/>
                </a:solidFill>
                <a:latin typeface="Garamond" pitchFamily="18" charset="0"/>
                <a:cs typeface="Arial" charset="0"/>
              </a:rPr>
              <a:t> – a specifikus termék által generált jel nagysága (</a:t>
            </a:r>
            <a:r>
              <a:rPr lang="hu-HU">
                <a:solidFill>
                  <a:srgbClr val="292929"/>
                </a:solidFill>
                <a:latin typeface="Garamond" pitchFamily="18" charset="0"/>
              </a:rPr>
              <a:t>∆R</a:t>
            </a:r>
            <a:r>
              <a:rPr lang="hu-HU" baseline="-25000">
                <a:solidFill>
                  <a:srgbClr val="292929"/>
                </a:solidFill>
                <a:latin typeface="Garamond" pitchFamily="18" charset="0"/>
              </a:rPr>
              <a:t>n</a:t>
            </a:r>
            <a:r>
              <a:rPr lang="hu-HU">
                <a:solidFill>
                  <a:srgbClr val="292929"/>
                </a:solidFill>
                <a:latin typeface="Garamond" pitchFamily="18" charset="0"/>
              </a:rPr>
              <a:t> = R</a:t>
            </a:r>
            <a:r>
              <a:rPr lang="hu-HU" baseline="-25000">
                <a:solidFill>
                  <a:srgbClr val="292929"/>
                </a:solidFill>
                <a:latin typeface="Garamond" pitchFamily="18" charset="0"/>
              </a:rPr>
              <a:t>n</a:t>
            </a:r>
            <a:r>
              <a:rPr lang="hu-HU">
                <a:solidFill>
                  <a:srgbClr val="292929"/>
                </a:solidFill>
                <a:latin typeface="Garamond" pitchFamily="18" charset="0"/>
              </a:rPr>
              <a:t> – alapvonal)</a:t>
            </a:r>
            <a:r>
              <a:rPr lang="hu-HU" sz="2800">
                <a:solidFill>
                  <a:srgbClr val="333333"/>
                </a:solidFill>
                <a:latin typeface="Garamond" pitchFamily="18" charset="0"/>
              </a:rPr>
              <a:t> </a:t>
            </a:r>
          </a:p>
        </p:txBody>
      </p:sp>
      <p:pic>
        <p:nvPicPr>
          <p:cNvPr id="1126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2684"/>
          <a:stretch>
            <a:fillRect/>
          </a:stretch>
        </p:blipFill>
        <p:spPr bwMode="auto">
          <a:xfrm>
            <a:off x="3060700" y="3984625"/>
            <a:ext cx="5688013" cy="282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Szövegdoboz 5"/>
          <p:cNvSpPr txBox="1">
            <a:spLocks noChangeArrowheads="1"/>
          </p:cNvSpPr>
          <p:nvPr/>
        </p:nvSpPr>
        <p:spPr bwMode="auto">
          <a:xfrm>
            <a:off x="3429000" y="6019800"/>
            <a:ext cx="2286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sz="800">
                <a:latin typeface="Century Gothic" pitchFamily="34" charset="0"/>
              </a:rPr>
              <a:t>Exponenciális fázis, </a:t>
            </a:r>
            <a:br>
              <a:rPr lang="hu-HU" sz="800">
                <a:latin typeface="Century Gothic" pitchFamily="34" charset="0"/>
              </a:rPr>
            </a:br>
            <a:r>
              <a:rPr lang="hu-HU" sz="800">
                <a:latin typeface="Century Gothic" pitchFamily="34" charset="0"/>
              </a:rPr>
              <a:t>de nem detektálható jelintenzitás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idx="4294967295"/>
          </p:nvPr>
        </p:nvSpPr>
        <p:spPr>
          <a:xfrm>
            <a:off x="457200" y="0"/>
            <a:ext cx="8229600" cy="1143000"/>
          </a:xfrm>
        </p:spPr>
        <p:txBody>
          <a:bodyPr/>
          <a:lstStyle/>
          <a:p>
            <a:pPr eaLnBrk="1" hangingPunct="1"/>
            <a:r>
              <a:rPr lang="hu-HU" sz="4000" smtClean="0">
                <a:latin typeface="Garamond" pitchFamily="18" charset="0"/>
              </a:rPr>
              <a:t>Fluoreszcens detektálási technikák</a:t>
            </a:r>
          </a:p>
        </p:txBody>
      </p:sp>
      <p:sp>
        <p:nvSpPr>
          <p:cNvPr id="12291" name="Szövegdoboz 3"/>
          <p:cNvSpPr txBox="1">
            <a:spLocks noChangeArrowheads="1"/>
          </p:cNvSpPr>
          <p:nvPr/>
        </p:nvSpPr>
        <p:spPr bwMode="auto">
          <a:xfrm>
            <a:off x="1619250" y="2155825"/>
            <a:ext cx="4357688"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3200">
                <a:latin typeface="Garamond" pitchFamily="18" charset="0"/>
              </a:rPr>
              <a:t>Hidrolizációs próbák </a:t>
            </a:r>
          </a:p>
          <a:p>
            <a:pPr lvl="1" eaLnBrk="1" hangingPunct="1">
              <a:buFont typeface="Arial" charset="0"/>
              <a:buChar char="•"/>
            </a:pPr>
            <a:r>
              <a:rPr lang="hu-HU" sz="3200">
                <a:latin typeface="Garamond" pitchFamily="18" charset="0"/>
              </a:rPr>
              <a:t> </a:t>
            </a:r>
            <a:r>
              <a:rPr lang="hu-HU" sz="2800">
                <a:latin typeface="Garamond" pitchFamily="18" charset="0"/>
              </a:rPr>
              <a:t>TaqMan® próba</a:t>
            </a:r>
          </a:p>
          <a:p>
            <a:pPr lvl="1" eaLnBrk="1" hangingPunct="1">
              <a:buFont typeface="Arial" charset="0"/>
              <a:buChar char="•"/>
            </a:pPr>
            <a:r>
              <a:rPr lang="hu-HU" sz="2800">
                <a:latin typeface="Garamond" pitchFamily="18" charset="0"/>
              </a:rPr>
              <a:t> Scorpion</a:t>
            </a:r>
          </a:p>
          <a:p>
            <a:pPr eaLnBrk="1" hangingPunct="1"/>
            <a:r>
              <a:rPr lang="hu-HU" sz="3200">
                <a:latin typeface="Garamond" pitchFamily="18" charset="0"/>
              </a:rPr>
              <a:t>Hibridizációs próbák</a:t>
            </a:r>
          </a:p>
          <a:p>
            <a:pPr eaLnBrk="1" hangingPunct="1"/>
            <a:r>
              <a:rPr lang="hu-HU" sz="3200">
                <a:latin typeface="Garamond" pitchFamily="18" charset="0"/>
              </a:rPr>
              <a:t>      </a:t>
            </a:r>
            <a:r>
              <a:rPr lang="hu-HU" sz="2800">
                <a:latin typeface="Garamond" pitchFamily="18" charset="0"/>
              </a:rPr>
              <a:t> Molecular beacon</a:t>
            </a:r>
          </a:p>
          <a:p>
            <a:pPr eaLnBrk="1" hangingPunct="1"/>
            <a:r>
              <a:rPr lang="hu-HU" sz="3200">
                <a:latin typeface="Garamond" pitchFamily="18" charset="0"/>
              </a:rPr>
              <a:t>DNS kötő festékek</a:t>
            </a:r>
          </a:p>
          <a:p>
            <a:pPr lvl="1" eaLnBrk="1" hangingPunct="1"/>
            <a:r>
              <a:rPr lang="hu-HU" sz="2800">
                <a:latin typeface="Garamond" pitchFamily="18" charset="0"/>
              </a:rPr>
              <a:t>   SYBR® Green</a:t>
            </a:r>
          </a:p>
        </p:txBody>
      </p:sp>
      <p:pic>
        <p:nvPicPr>
          <p:cNvPr id="12292" name="Picture 2" descr="http://tbn0.google.com/images?q=tbn:_OcZPsqgkda_rM:http://www.biocompare.com/pcr/tutorial/qpcr/static/images/sybr_green.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0688" y="2428875"/>
            <a:ext cx="3305175" cy="305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07950" y="71438"/>
            <a:ext cx="9036050" cy="1143000"/>
          </a:xfrm>
        </p:spPr>
        <p:txBody>
          <a:bodyPr/>
          <a:lstStyle/>
          <a:p>
            <a:r>
              <a:rPr lang="hu-HU" sz="4000" smtClean="0">
                <a:latin typeface="Garamond" pitchFamily="18" charset="0"/>
              </a:rPr>
              <a:t>FRET </a:t>
            </a:r>
            <a:br>
              <a:rPr lang="hu-HU" sz="4000" smtClean="0">
                <a:latin typeface="Garamond" pitchFamily="18" charset="0"/>
              </a:rPr>
            </a:br>
            <a:r>
              <a:rPr lang="hu-HU" sz="4000" smtClean="0">
                <a:solidFill>
                  <a:srgbClr val="292929"/>
                </a:solidFill>
                <a:latin typeface="Garamond" pitchFamily="18" charset="0"/>
              </a:rPr>
              <a:t>(Förster Resonance Energy Transfer)</a:t>
            </a:r>
            <a:endParaRPr lang="en-US" sz="4000" smtClean="0">
              <a:latin typeface="Garamond" pitchFamily="18" charset="0"/>
            </a:endParaRPr>
          </a:p>
        </p:txBody>
      </p:sp>
      <p:sp>
        <p:nvSpPr>
          <p:cNvPr id="13315" name="Rectangle 3"/>
          <p:cNvSpPr>
            <a:spLocks noGrp="1"/>
          </p:cNvSpPr>
          <p:nvPr>
            <p:ph type="body" idx="4294967295"/>
          </p:nvPr>
        </p:nvSpPr>
        <p:spPr>
          <a:xfrm>
            <a:off x="1116013" y="1341438"/>
            <a:ext cx="7777162" cy="4525962"/>
          </a:xfrm>
        </p:spPr>
        <p:txBody>
          <a:bodyPr/>
          <a:lstStyle/>
          <a:p>
            <a:r>
              <a:rPr lang="hu-HU" sz="2400" smtClean="0">
                <a:solidFill>
                  <a:srgbClr val="292929"/>
                </a:solidFill>
                <a:latin typeface="Garamond" pitchFamily="18" charset="0"/>
              </a:rPr>
              <a:t>FRET:</a:t>
            </a:r>
          </a:p>
          <a:p>
            <a:r>
              <a:rPr lang="hu-HU" sz="2000" smtClean="0">
                <a:solidFill>
                  <a:srgbClr val="292929"/>
                </a:solidFill>
                <a:latin typeface="Garamond" pitchFamily="18" charset="0"/>
              </a:rPr>
              <a:t>a normál PCR primerek mellett </a:t>
            </a:r>
            <a:br>
              <a:rPr lang="hu-HU" sz="2000" smtClean="0">
                <a:solidFill>
                  <a:srgbClr val="292929"/>
                </a:solidFill>
                <a:latin typeface="Garamond" pitchFamily="18" charset="0"/>
              </a:rPr>
            </a:br>
            <a:r>
              <a:rPr lang="hu-HU" sz="2000" smtClean="0">
                <a:solidFill>
                  <a:srgbClr val="292929"/>
                </a:solidFill>
                <a:latin typeface="Garamond" pitchFamily="18" charset="0"/>
              </a:rPr>
              <a:t>további két, specifikusan kötődő, </a:t>
            </a:r>
            <a:br>
              <a:rPr lang="hu-HU" sz="2000" smtClean="0">
                <a:solidFill>
                  <a:srgbClr val="292929"/>
                </a:solidFill>
                <a:latin typeface="Garamond" pitchFamily="18" charset="0"/>
              </a:rPr>
            </a:br>
            <a:r>
              <a:rPr lang="hu-HU" sz="2000" smtClean="0">
                <a:solidFill>
                  <a:srgbClr val="292929"/>
                </a:solidFill>
                <a:latin typeface="Garamond" pitchFamily="18" charset="0"/>
              </a:rPr>
              <a:t>jelölt próba </a:t>
            </a:r>
            <a:endParaRPr lang="en-US" sz="2000" smtClean="0">
              <a:solidFill>
                <a:srgbClr val="292929"/>
              </a:solidFill>
              <a:latin typeface="Garamond" pitchFamily="18" charset="0"/>
            </a:endParaRPr>
          </a:p>
          <a:p>
            <a:pPr lvl="1"/>
            <a:r>
              <a:rPr lang="hu-HU" sz="2000" b="1" smtClean="0">
                <a:solidFill>
                  <a:srgbClr val="292929"/>
                </a:solidFill>
                <a:latin typeface="Garamond" pitchFamily="18" charset="0"/>
              </a:rPr>
              <a:t>Riporter</a:t>
            </a:r>
            <a:r>
              <a:rPr lang="hu-HU" sz="2000" smtClean="0">
                <a:solidFill>
                  <a:srgbClr val="292929"/>
                </a:solidFill>
                <a:latin typeface="Garamond" pitchFamily="18" charset="0"/>
              </a:rPr>
              <a:t> (</a:t>
            </a:r>
            <a:r>
              <a:rPr lang="hu-HU" sz="2000" smtClean="0">
                <a:latin typeface="Garamond" pitchFamily="18" charset="0"/>
              </a:rPr>
              <a:t>rövid </a:t>
            </a:r>
            <a:r>
              <a:rPr lang="el-GR" sz="2000" smtClean="0">
                <a:latin typeface="Garamond" pitchFamily="18" charset="0"/>
                <a:cs typeface="Times New Roman" pitchFamily="18" charset="0"/>
              </a:rPr>
              <a:t>λ</a:t>
            </a:r>
            <a:r>
              <a:rPr lang="hu-HU" sz="2000" smtClean="0">
                <a:latin typeface="Garamond" pitchFamily="18" charset="0"/>
                <a:cs typeface="Times New Roman" pitchFamily="18" charset="0"/>
              </a:rPr>
              <a:t>)</a:t>
            </a:r>
            <a:r>
              <a:rPr lang="hu-HU" sz="2000" smtClean="0">
                <a:latin typeface="Garamond" pitchFamily="18" charset="0"/>
              </a:rPr>
              <a:t> </a:t>
            </a:r>
            <a:br>
              <a:rPr lang="hu-HU" sz="2000" smtClean="0">
                <a:latin typeface="Garamond" pitchFamily="18" charset="0"/>
              </a:rPr>
            </a:br>
            <a:r>
              <a:rPr lang="hu-HU" sz="2000" smtClean="0">
                <a:latin typeface="Garamond" pitchFamily="18" charset="0"/>
              </a:rPr>
              <a:t>nagy</a:t>
            </a:r>
            <a:r>
              <a:rPr lang="hu-HU" sz="2000" smtClean="0">
                <a:solidFill>
                  <a:srgbClr val="292929"/>
                </a:solidFill>
                <a:latin typeface="Garamond" pitchFamily="18" charset="0"/>
              </a:rPr>
              <a:t> energiájú (donor) fluorofór</a:t>
            </a:r>
            <a:endParaRPr lang="en-US" sz="2000" smtClean="0">
              <a:solidFill>
                <a:srgbClr val="292929"/>
              </a:solidFill>
              <a:latin typeface="Garamond" pitchFamily="18" charset="0"/>
            </a:endParaRPr>
          </a:p>
          <a:p>
            <a:pPr lvl="1"/>
            <a:r>
              <a:rPr lang="en-US" sz="2000" b="1" smtClean="0">
                <a:solidFill>
                  <a:srgbClr val="292929"/>
                </a:solidFill>
                <a:latin typeface="Garamond" pitchFamily="18" charset="0"/>
              </a:rPr>
              <a:t>Quencher</a:t>
            </a:r>
            <a:r>
              <a:rPr lang="hu-HU" sz="2000" b="1" smtClean="0">
                <a:solidFill>
                  <a:srgbClr val="292929"/>
                </a:solidFill>
                <a:latin typeface="Garamond" pitchFamily="18" charset="0"/>
              </a:rPr>
              <a:t> (kioltó)</a:t>
            </a:r>
            <a:r>
              <a:rPr lang="hu-HU" sz="2000" smtClean="0">
                <a:solidFill>
                  <a:srgbClr val="292929"/>
                </a:solidFill>
                <a:latin typeface="Garamond" pitchFamily="18" charset="0"/>
              </a:rPr>
              <a:t> </a:t>
            </a:r>
            <a:r>
              <a:rPr lang="hu-HU" sz="2000" smtClean="0">
                <a:latin typeface="Garamond" pitchFamily="18" charset="0"/>
              </a:rPr>
              <a:t>(hosszú </a:t>
            </a:r>
            <a:r>
              <a:rPr lang="el-GR" sz="2000" smtClean="0">
                <a:latin typeface="Garamond" pitchFamily="18" charset="0"/>
                <a:cs typeface="Times New Roman" pitchFamily="18" charset="0"/>
              </a:rPr>
              <a:t>λ</a:t>
            </a:r>
            <a:r>
              <a:rPr lang="hu-HU" sz="2000" smtClean="0">
                <a:latin typeface="Garamond" pitchFamily="18" charset="0"/>
                <a:cs typeface="Times New Roman" pitchFamily="18" charset="0"/>
              </a:rPr>
              <a:t>)</a:t>
            </a:r>
            <a:r>
              <a:rPr lang="hu-HU" sz="2000" smtClean="0">
                <a:solidFill>
                  <a:srgbClr val="292929"/>
                </a:solidFill>
                <a:latin typeface="Garamond" pitchFamily="18" charset="0"/>
              </a:rPr>
              <a:t> </a:t>
            </a:r>
            <a:br>
              <a:rPr lang="hu-HU" sz="2000" smtClean="0">
                <a:solidFill>
                  <a:srgbClr val="292929"/>
                </a:solidFill>
                <a:latin typeface="Garamond" pitchFamily="18" charset="0"/>
              </a:rPr>
            </a:br>
            <a:r>
              <a:rPr lang="hu-HU" sz="2000" smtClean="0">
                <a:solidFill>
                  <a:srgbClr val="292929"/>
                </a:solidFill>
                <a:latin typeface="Garamond" pitchFamily="18" charset="0"/>
              </a:rPr>
              <a:t>kis energiájú (akceptor) fluorofór</a:t>
            </a:r>
            <a:endParaRPr lang="en-US" sz="2000" smtClean="0">
              <a:solidFill>
                <a:srgbClr val="292929"/>
              </a:solidFill>
              <a:latin typeface="Garamond" pitchFamily="18" charset="0"/>
            </a:endParaRPr>
          </a:p>
          <a:p>
            <a:endParaRPr lang="en-US" sz="2000" smtClean="0">
              <a:latin typeface="Garamond" pitchFamily="18" charset="0"/>
            </a:endParaRPr>
          </a:p>
        </p:txBody>
      </p:sp>
      <p:pic>
        <p:nvPicPr>
          <p:cNvPr id="13316"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50" r="2882"/>
          <a:stretch>
            <a:fillRect/>
          </a:stretch>
        </p:blipFill>
        <p:spPr bwMode="auto">
          <a:xfrm>
            <a:off x="5568950" y="2143125"/>
            <a:ext cx="3503613" cy="418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Rectangle 13"/>
          <p:cNvSpPr>
            <a:spLocks noChangeArrowheads="1"/>
          </p:cNvSpPr>
          <p:nvPr/>
        </p:nvSpPr>
        <p:spPr bwMode="auto">
          <a:xfrm>
            <a:off x="1584325" y="4379913"/>
            <a:ext cx="4130675"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dirty="0">
                <a:latin typeface="Garamond" pitchFamily="18" charset="0"/>
              </a:rPr>
              <a:t>A </a:t>
            </a:r>
            <a:r>
              <a:rPr lang="en-US" dirty="0" err="1">
                <a:latin typeface="Garamond" pitchFamily="18" charset="0"/>
              </a:rPr>
              <a:t>két</a:t>
            </a:r>
            <a:r>
              <a:rPr lang="hu-HU" dirty="0">
                <a:latin typeface="Garamond" pitchFamily="18" charset="0"/>
              </a:rPr>
              <a:t> </a:t>
            </a:r>
            <a:r>
              <a:rPr lang="en-US" dirty="0" err="1">
                <a:latin typeface="Garamond" pitchFamily="18" charset="0"/>
              </a:rPr>
              <a:t>próba</a:t>
            </a:r>
            <a:r>
              <a:rPr lang="en-US" dirty="0">
                <a:latin typeface="Garamond" pitchFamily="18" charset="0"/>
              </a:rPr>
              <a:t> a </a:t>
            </a:r>
            <a:r>
              <a:rPr lang="en-US" dirty="0" err="1">
                <a:latin typeface="Garamond" pitchFamily="18" charset="0"/>
              </a:rPr>
              <a:t>targethez</a:t>
            </a:r>
            <a:r>
              <a:rPr lang="en-US" dirty="0">
                <a:latin typeface="Garamond" pitchFamily="18" charset="0"/>
              </a:rPr>
              <a:t> </a:t>
            </a:r>
            <a:r>
              <a:rPr lang="en-US" dirty="0" err="1">
                <a:latin typeface="Garamond" pitchFamily="18" charset="0"/>
              </a:rPr>
              <a:t>hibridizálódva</a:t>
            </a:r>
            <a:r>
              <a:rPr lang="en-US" dirty="0">
                <a:latin typeface="Garamond" pitchFamily="18" charset="0"/>
              </a:rPr>
              <a:t> </a:t>
            </a:r>
            <a:r>
              <a:rPr lang="en-US" dirty="0" err="1">
                <a:latin typeface="Garamond" pitchFamily="18" charset="0"/>
              </a:rPr>
              <a:t>olyan</a:t>
            </a:r>
            <a:r>
              <a:rPr lang="en-US" dirty="0">
                <a:latin typeface="Garamond" pitchFamily="18" charset="0"/>
              </a:rPr>
              <a:t> </a:t>
            </a:r>
            <a:r>
              <a:rPr lang="en-US" dirty="0" err="1">
                <a:latin typeface="Garamond" pitchFamily="18" charset="0"/>
              </a:rPr>
              <a:t>közel</a:t>
            </a:r>
            <a:r>
              <a:rPr lang="en-US" dirty="0">
                <a:latin typeface="Garamond" pitchFamily="18" charset="0"/>
              </a:rPr>
              <a:t> </a:t>
            </a:r>
            <a:r>
              <a:rPr lang="en-US" dirty="0" err="1">
                <a:latin typeface="Garamond" pitchFamily="18" charset="0"/>
              </a:rPr>
              <a:t>kerül</a:t>
            </a:r>
            <a:r>
              <a:rPr lang="en-US" dirty="0">
                <a:latin typeface="Garamond" pitchFamily="18" charset="0"/>
              </a:rPr>
              <a:t> </a:t>
            </a:r>
            <a:r>
              <a:rPr lang="en-US" dirty="0" err="1">
                <a:latin typeface="Garamond" pitchFamily="18" charset="0"/>
              </a:rPr>
              <a:t>egymáshoz</a:t>
            </a:r>
            <a:r>
              <a:rPr lang="en-US" dirty="0">
                <a:latin typeface="Garamond" pitchFamily="18" charset="0"/>
              </a:rPr>
              <a:t>, </a:t>
            </a:r>
            <a:r>
              <a:rPr lang="en-US" dirty="0" err="1">
                <a:latin typeface="Garamond" pitchFamily="18" charset="0"/>
              </a:rPr>
              <a:t>hogy</a:t>
            </a:r>
            <a:r>
              <a:rPr lang="en-US" dirty="0">
                <a:latin typeface="Garamond" pitchFamily="18" charset="0"/>
              </a:rPr>
              <a:t> </a:t>
            </a:r>
            <a:r>
              <a:rPr lang="en-US" dirty="0" err="1">
                <a:latin typeface="Garamond" pitchFamily="18" charset="0"/>
              </a:rPr>
              <a:t>fluorofórjaik</a:t>
            </a:r>
            <a:r>
              <a:rPr lang="hu-HU" dirty="0">
                <a:latin typeface="Garamond" pitchFamily="18" charset="0"/>
              </a:rPr>
              <a:t> </a:t>
            </a:r>
            <a:r>
              <a:rPr lang="en-US" dirty="0" err="1">
                <a:latin typeface="Garamond" pitchFamily="18" charset="0"/>
              </a:rPr>
              <a:t>között</a:t>
            </a:r>
            <a:r>
              <a:rPr lang="en-US" dirty="0">
                <a:latin typeface="Garamond" pitchFamily="18" charset="0"/>
              </a:rPr>
              <a:t> </a:t>
            </a:r>
            <a:r>
              <a:rPr lang="en-US" dirty="0" err="1">
                <a:latin typeface="Garamond" pitchFamily="18" charset="0"/>
              </a:rPr>
              <a:t>létrejön</a:t>
            </a:r>
            <a:r>
              <a:rPr lang="en-US" dirty="0">
                <a:latin typeface="Garamond" pitchFamily="18" charset="0"/>
              </a:rPr>
              <a:t> a FRET </a:t>
            </a:r>
            <a:r>
              <a:rPr lang="en-US" dirty="0" err="1">
                <a:latin typeface="Garamond" pitchFamily="18" charset="0"/>
              </a:rPr>
              <a:t>folyamata</a:t>
            </a:r>
            <a:r>
              <a:rPr lang="hu-HU" dirty="0">
                <a:latin typeface="Garamond" pitchFamily="18" charset="0"/>
              </a:rPr>
              <a:t>, majd a </a:t>
            </a:r>
            <a:r>
              <a:rPr lang="hu-HU" dirty="0" err="1">
                <a:latin typeface="Garamond" pitchFamily="18" charset="0"/>
              </a:rPr>
              <a:t>polimeráz</a:t>
            </a:r>
            <a:r>
              <a:rPr lang="hu-HU" dirty="0">
                <a:latin typeface="Garamond" pitchFamily="18" charset="0"/>
              </a:rPr>
              <a:t> eltávolítja, </a:t>
            </a:r>
            <a:br>
              <a:rPr lang="hu-HU" dirty="0">
                <a:latin typeface="Garamond" pitchFamily="18" charset="0"/>
              </a:rPr>
            </a:br>
            <a:r>
              <a:rPr lang="hu-HU" dirty="0">
                <a:latin typeface="Garamond" pitchFamily="18" charset="0"/>
              </a:rPr>
              <a:t>így megszűnik </a:t>
            </a:r>
            <a:r>
              <a:rPr lang="hu-HU">
                <a:latin typeface="Garamond" pitchFamily="18" charset="0"/>
              </a:rPr>
              <a:t>a </a:t>
            </a:r>
            <a:r>
              <a:rPr lang="hu-HU" smtClean="0">
                <a:latin typeface="Garamond" pitchFamily="18" charset="0"/>
              </a:rPr>
              <a:t>kioltás.</a:t>
            </a:r>
            <a:endParaRPr lang="hu-HU" dirty="0">
              <a:latin typeface="Garamond" pitchFamily="18" charset="0"/>
            </a:endParaRPr>
          </a:p>
          <a:p>
            <a:r>
              <a:rPr lang="hu-HU" dirty="0">
                <a:latin typeface="Garamond" pitchFamily="18" charset="0"/>
              </a:rPr>
              <a:t>A</a:t>
            </a:r>
            <a:r>
              <a:rPr lang="en-US" dirty="0">
                <a:latin typeface="Garamond" pitchFamily="18" charset="0"/>
              </a:rPr>
              <a:t>z </a:t>
            </a:r>
            <a:r>
              <a:rPr lang="en-US" dirty="0" err="1">
                <a:latin typeface="Garamond" pitchFamily="18" charset="0"/>
              </a:rPr>
              <a:t>emittált</a:t>
            </a:r>
            <a:r>
              <a:rPr lang="en-US" dirty="0">
                <a:latin typeface="Garamond" pitchFamily="18" charset="0"/>
              </a:rPr>
              <a:t> </a:t>
            </a:r>
            <a:r>
              <a:rPr lang="en-US" dirty="0" err="1">
                <a:latin typeface="Garamond" pitchFamily="18" charset="0"/>
              </a:rPr>
              <a:t>fluoreszcencia</a:t>
            </a:r>
            <a:r>
              <a:rPr lang="en-US" dirty="0">
                <a:latin typeface="Garamond" pitchFamily="18" charset="0"/>
              </a:rPr>
              <a:t> </a:t>
            </a:r>
            <a:r>
              <a:rPr lang="en-US" dirty="0" err="1">
                <a:latin typeface="Garamond" pitchFamily="18" charset="0"/>
              </a:rPr>
              <a:t>arányos</a:t>
            </a:r>
            <a:r>
              <a:rPr lang="en-US" dirty="0">
                <a:latin typeface="Garamond" pitchFamily="18" charset="0"/>
              </a:rPr>
              <a:t> a </a:t>
            </a:r>
            <a:r>
              <a:rPr lang="en-US" dirty="0" err="1">
                <a:latin typeface="Garamond" pitchFamily="18" charset="0"/>
              </a:rPr>
              <a:t>reakcióelegyben</a:t>
            </a:r>
            <a:r>
              <a:rPr lang="en-US" dirty="0">
                <a:latin typeface="Garamond" pitchFamily="18" charset="0"/>
              </a:rPr>
              <a:t> </a:t>
            </a:r>
            <a:r>
              <a:rPr lang="en-US" dirty="0" err="1">
                <a:latin typeface="Garamond" pitchFamily="18" charset="0"/>
              </a:rPr>
              <a:t>lévõ</a:t>
            </a:r>
            <a:r>
              <a:rPr lang="en-US" dirty="0">
                <a:latin typeface="Garamond" pitchFamily="18" charset="0"/>
              </a:rPr>
              <a:t> </a:t>
            </a:r>
            <a:r>
              <a:rPr lang="en-US" dirty="0" err="1">
                <a:latin typeface="Garamond" pitchFamily="18" charset="0"/>
              </a:rPr>
              <a:t>specifikus</a:t>
            </a:r>
            <a:r>
              <a:rPr lang="en-US" dirty="0">
                <a:latin typeface="Garamond" pitchFamily="18" charset="0"/>
              </a:rPr>
              <a:t> </a:t>
            </a:r>
            <a:r>
              <a:rPr lang="en-US" dirty="0" err="1">
                <a:latin typeface="Garamond" pitchFamily="18" charset="0"/>
              </a:rPr>
              <a:t>targetszekvencia</a:t>
            </a:r>
            <a:r>
              <a:rPr lang="en-US" dirty="0">
                <a:latin typeface="Garamond" pitchFamily="18" charset="0"/>
              </a:rPr>
              <a:t> </a:t>
            </a:r>
            <a:r>
              <a:rPr lang="en-US" dirty="0" err="1">
                <a:latin typeface="Garamond" pitchFamily="18" charset="0"/>
              </a:rPr>
              <a:t>aktuális</a:t>
            </a:r>
            <a:r>
              <a:rPr lang="en-US" dirty="0">
                <a:latin typeface="Garamond" pitchFamily="18" charset="0"/>
              </a:rPr>
              <a:t> </a:t>
            </a:r>
            <a:r>
              <a:rPr lang="en-US" dirty="0" err="1">
                <a:latin typeface="Garamond" pitchFamily="18" charset="0"/>
              </a:rPr>
              <a:t>mennyiségével</a:t>
            </a:r>
            <a:r>
              <a:rPr lang="en-US" dirty="0">
                <a:latin typeface="Garamond"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ChangeArrowheads="1"/>
          </p:cNvSpPr>
          <p:nvPr/>
        </p:nvSpPr>
        <p:spPr bwMode="auto">
          <a:xfrm>
            <a:off x="1285875" y="1000125"/>
            <a:ext cx="4754563" cy="3306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endParaRPr lang="en-US" sz="2000">
              <a:solidFill>
                <a:srgbClr val="292929"/>
              </a:solidFill>
              <a:latin typeface="Calibri" pitchFamily="34" charset="0"/>
            </a:endParaRPr>
          </a:p>
        </p:txBody>
      </p:sp>
      <p:sp>
        <p:nvSpPr>
          <p:cNvPr id="14339" name="Téglalap 9"/>
          <p:cNvSpPr>
            <a:spLocks noChangeArrowheads="1"/>
          </p:cNvSpPr>
          <p:nvPr/>
        </p:nvSpPr>
        <p:spPr bwMode="auto">
          <a:xfrm>
            <a:off x="2882900" y="285750"/>
            <a:ext cx="39036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hu-HU" sz="4000">
                <a:solidFill>
                  <a:srgbClr val="000000"/>
                </a:solidFill>
                <a:latin typeface="Garamond" pitchFamily="18" charset="0"/>
              </a:rPr>
              <a:t>TaqMan® próba</a:t>
            </a:r>
          </a:p>
        </p:txBody>
      </p:sp>
      <p:pic>
        <p:nvPicPr>
          <p:cNvPr id="1434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l="5640" t="42271" r="22911" b="25887"/>
          <a:stretch>
            <a:fillRect/>
          </a:stretch>
        </p:blipFill>
        <p:spPr bwMode="auto">
          <a:xfrm>
            <a:off x="6143625" y="4357688"/>
            <a:ext cx="28575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l="4839" t="28242" r="24760" b="26189"/>
          <a:stretch>
            <a:fillRect/>
          </a:stretch>
        </p:blipFill>
        <p:spPr bwMode="auto">
          <a:xfrm>
            <a:off x="6143625" y="5400675"/>
            <a:ext cx="2857500"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3" descr="http://www.biosearchtech.com/images/graphics/valuprobe-sid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t="9894" b="27914"/>
          <a:stretch>
            <a:fillRect/>
          </a:stretch>
        </p:blipFill>
        <p:spPr bwMode="auto">
          <a:xfrm>
            <a:off x="4143375" y="4578350"/>
            <a:ext cx="1643063" cy="206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t="5103" b="8163"/>
          <a:stretch>
            <a:fillRect/>
          </a:stretch>
        </p:blipFill>
        <p:spPr bwMode="auto">
          <a:xfrm>
            <a:off x="6143625" y="1285875"/>
            <a:ext cx="2786063" cy="121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l="3900" t="42380" r="24760"/>
          <a:stretch>
            <a:fillRect/>
          </a:stretch>
        </p:blipFill>
        <p:spPr bwMode="auto">
          <a:xfrm>
            <a:off x="6143625" y="2660650"/>
            <a:ext cx="2857500" cy="155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7" name="Rectangle 11"/>
          <p:cNvSpPr>
            <a:spLocks noChangeArrowheads="1"/>
          </p:cNvSpPr>
          <p:nvPr/>
        </p:nvSpPr>
        <p:spPr bwMode="auto">
          <a:xfrm>
            <a:off x="-120650" y="1071563"/>
            <a:ext cx="6192838" cy="3478212"/>
          </a:xfrm>
          <a:prstGeom prst="rect">
            <a:avLst/>
          </a:prstGeom>
          <a:noFill/>
          <a:ln w="9525">
            <a:noFill/>
            <a:miter lim="800000"/>
            <a:headEnd/>
            <a:tailEnd/>
          </a:ln>
          <a:effectLst/>
        </p:spPr>
        <p:txBody>
          <a:bodyPr>
            <a:spAutoFit/>
          </a:bodyPr>
          <a:lstStyle/>
          <a:p>
            <a:pPr lvl="4">
              <a:buFontTx/>
              <a:buChar char="•"/>
              <a:defRPr/>
            </a:pPr>
            <a:r>
              <a:rPr lang="hu-HU" sz="2000" dirty="0">
                <a:effectLst>
                  <a:outerShdw blurRad="38100" dist="38100" dir="2700000" algn="tl">
                    <a:srgbClr val="C0C0C0"/>
                  </a:outerShdw>
                </a:effectLst>
                <a:latin typeface="Garamond" pitchFamily="18" charset="0"/>
              </a:rPr>
              <a:t>  </a:t>
            </a:r>
            <a:r>
              <a:rPr lang="hu-HU" sz="2000" dirty="0">
                <a:latin typeface="Garamond" pitchFamily="18" charset="0"/>
              </a:rPr>
              <a:t>a hibridizáló próba egy </a:t>
            </a:r>
            <a:r>
              <a:rPr lang="hu-HU" sz="2000" dirty="0" err="1">
                <a:latin typeface="Garamond" pitchFamily="18" charset="0"/>
              </a:rPr>
              <a:t>fluorofórt</a:t>
            </a:r>
            <a:r>
              <a:rPr lang="hu-HU" sz="2000" dirty="0">
                <a:latin typeface="Garamond" pitchFamily="18" charset="0"/>
              </a:rPr>
              <a:t> </a:t>
            </a:r>
            <a:br>
              <a:rPr lang="hu-HU" sz="2000" dirty="0">
                <a:latin typeface="Garamond" pitchFamily="18" charset="0"/>
              </a:rPr>
            </a:br>
            <a:r>
              <a:rPr lang="hu-HU" sz="2000" dirty="0">
                <a:latin typeface="Garamond" pitchFamily="18" charset="0"/>
              </a:rPr>
              <a:t>    (riporter) és egy </a:t>
            </a:r>
            <a:r>
              <a:rPr lang="hu-HU" sz="2000" dirty="0" err="1">
                <a:latin typeface="Garamond" pitchFamily="18" charset="0"/>
              </a:rPr>
              <a:t>quencher-t</a:t>
            </a:r>
            <a:r>
              <a:rPr lang="hu-HU" sz="2000" dirty="0">
                <a:latin typeface="Garamond" pitchFamily="18" charset="0"/>
              </a:rPr>
              <a:t> (kioltó) </a:t>
            </a:r>
            <a:br>
              <a:rPr lang="hu-HU" sz="2000" dirty="0">
                <a:latin typeface="Garamond" pitchFamily="18" charset="0"/>
              </a:rPr>
            </a:br>
            <a:r>
              <a:rPr lang="hu-HU" sz="2000" dirty="0">
                <a:latin typeface="Garamond" pitchFamily="18" charset="0"/>
              </a:rPr>
              <a:t>    tartalmaz</a:t>
            </a:r>
          </a:p>
          <a:p>
            <a:pPr lvl="4">
              <a:buFontTx/>
              <a:buChar char="•"/>
              <a:defRPr/>
            </a:pPr>
            <a:r>
              <a:rPr lang="hu-HU" sz="2000" dirty="0">
                <a:latin typeface="Garamond" pitchFamily="18" charset="0"/>
              </a:rPr>
              <a:t>  a PCR reakcióban a hibridizáló próba </a:t>
            </a:r>
            <a:br>
              <a:rPr lang="hu-HU" sz="2000" dirty="0">
                <a:latin typeface="Garamond" pitchFamily="18" charset="0"/>
              </a:rPr>
            </a:br>
            <a:r>
              <a:rPr lang="hu-HU" sz="2000" dirty="0">
                <a:latin typeface="Garamond" pitchFamily="18" charset="0"/>
              </a:rPr>
              <a:t>    hozzátapad az </a:t>
            </a:r>
            <a:r>
              <a:rPr lang="hu-HU" sz="2000" dirty="0" err="1">
                <a:latin typeface="Garamond" pitchFamily="18" charset="0"/>
              </a:rPr>
              <a:t>egyesszálú</a:t>
            </a:r>
            <a:r>
              <a:rPr lang="hu-HU" sz="2000" dirty="0">
                <a:latin typeface="Garamond" pitchFamily="18" charset="0"/>
              </a:rPr>
              <a:t> DNS-hez</a:t>
            </a:r>
          </a:p>
          <a:p>
            <a:pPr lvl="4">
              <a:buFontTx/>
              <a:buChar char="•"/>
              <a:defRPr/>
            </a:pPr>
            <a:r>
              <a:rPr lang="hu-HU" sz="2000" dirty="0">
                <a:latin typeface="Garamond" pitchFamily="18" charset="0"/>
              </a:rPr>
              <a:t>  a </a:t>
            </a:r>
            <a:r>
              <a:rPr lang="hu-HU" sz="2000" dirty="0" err="1">
                <a:latin typeface="Garamond" pitchFamily="18" charset="0"/>
              </a:rPr>
              <a:t>polimeráz</a:t>
            </a:r>
            <a:r>
              <a:rPr lang="hu-HU" sz="2000" dirty="0">
                <a:latin typeface="Garamond" pitchFamily="18" charset="0"/>
              </a:rPr>
              <a:t> 5’-&gt;3’ </a:t>
            </a:r>
            <a:r>
              <a:rPr lang="hu-HU" sz="2000" dirty="0" err="1">
                <a:latin typeface="Garamond" pitchFamily="18" charset="0"/>
              </a:rPr>
              <a:t>exonukleáz</a:t>
            </a:r>
            <a:r>
              <a:rPr lang="hu-HU" sz="2000" dirty="0">
                <a:latin typeface="Garamond" pitchFamily="18" charset="0"/>
              </a:rPr>
              <a:t>   </a:t>
            </a:r>
            <a:br>
              <a:rPr lang="hu-HU" sz="2000" dirty="0">
                <a:latin typeface="Garamond" pitchFamily="18" charset="0"/>
              </a:rPr>
            </a:br>
            <a:r>
              <a:rPr lang="hu-HU" sz="2000" dirty="0">
                <a:latin typeface="Garamond" pitchFamily="18" charset="0"/>
              </a:rPr>
              <a:t>    aktivitásával  </a:t>
            </a:r>
            <a:r>
              <a:rPr lang="hu-HU" sz="2000" dirty="0" err="1">
                <a:latin typeface="Garamond" pitchFamily="18" charset="0"/>
              </a:rPr>
              <a:t>nukleotidokra</a:t>
            </a:r>
            <a:r>
              <a:rPr lang="hu-HU" sz="2000" dirty="0">
                <a:latin typeface="Garamond" pitchFamily="18" charset="0"/>
              </a:rPr>
              <a:t> bontja</a:t>
            </a:r>
          </a:p>
          <a:p>
            <a:pPr lvl="4">
              <a:defRPr/>
            </a:pPr>
            <a:r>
              <a:rPr lang="hu-HU" sz="2000" dirty="0">
                <a:latin typeface="Garamond" pitchFamily="18" charset="0"/>
              </a:rPr>
              <a:t>  </a:t>
            </a:r>
          </a:p>
          <a:p>
            <a:pPr lvl="4">
              <a:defRPr/>
            </a:pPr>
            <a:endParaRPr lang="hu-HU" sz="2000" dirty="0">
              <a:latin typeface="Garamond" pitchFamily="18" charset="0"/>
            </a:endParaRPr>
          </a:p>
          <a:p>
            <a:pPr lvl="4">
              <a:defRPr/>
            </a:pPr>
            <a:r>
              <a:rPr lang="hu-HU" sz="2000" dirty="0">
                <a:latin typeface="Garamond" pitchFamily="18" charset="0"/>
              </a:rPr>
              <a:t>    a hidrolízis révén megszűnik a </a:t>
            </a:r>
            <a:br>
              <a:rPr lang="hu-HU" sz="2000" dirty="0">
                <a:latin typeface="Garamond" pitchFamily="18" charset="0"/>
              </a:rPr>
            </a:br>
            <a:r>
              <a:rPr lang="hu-HU" sz="2000" dirty="0">
                <a:latin typeface="Garamond" pitchFamily="18" charset="0"/>
              </a:rPr>
              <a:t>         </a:t>
            </a:r>
            <a:r>
              <a:rPr lang="hu-HU" sz="2000" dirty="0" err="1">
                <a:latin typeface="Garamond" pitchFamily="18" charset="0"/>
              </a:rPr>
              <a:t>fluorofór</a:t>
            </a:r>
            <a:r>
              <a:rPr lang="hu-HU" sz="2000" dirty="0">
                <a:latin typeface="Garamond" pitchFamily="18" charset="0"/>
              </a:rPr>
              <a:t> gátló szerepe</a:t>
            </a:r>
          </a:p>
        </p:txBody>
      </p:sp>
      <p:sp>
        <p:nvSpPr>
          <p:cNvPr id="14346" name="Line 13"/>
          <p:cNvSpPr>
            <a:spLocks noChangeShapeType="1"/>
          </p:cNvSpPr>
          <p:nvPr/>
        </p:nvSpPr>
        <p:spPr bwMode="auto">
          <a:xfrm>
            <a:off x="3563938" y="3357563"/>
            <a:ext cx="0" cy="360362"/>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u-H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idx="4294967295"/>
          </p:nvPr>
        </p:nvSpPr>
        <p:spPr>
          <a:xfrm>
            <a:off x="468313" y="0"/>
            <a:ext cx="8229600" cy="1143000"/>
          </a:xfrm>
        </p:spPr>
        <p:txBody>
          <a:bodyPr/>
          <a:lstStyle/>
          <a:p>
            <a:pPr eaLnBrk="1" hangingPunct="1"/>
            <a:r>
              <a:rPr lang="hu-HU" sz="4000" smtClean="0">
                <a:latin typeface="Garamond" pitchFamily="18" charset="0"/>
              </a:rPr>
              <a:t>Molecular beacon </a:t>
            </a:r>
            <a:br>
              <a:rPr lang="hu-HU" sz="4000" smtClean="0">
                <a:latin typeface="Garamond" pitchFamily="18" charset="0"/>
              </a:rPr>
            </a:br>
            <a:r>
              <a:rPr lang="hu-HU" sz="4000" smtClean="0">
                <a:latin typeface="Garamond" pitchFamily="18" charset="0"/>
              </a:rPr>
              <a:t>(molekuláris villogó)</a:t>
            </a:r>
          </a:p>
        </p:txBody>
      </p:sp>
      <p:pic>
        <p:nvPicPr>
          <p:cNvPr id="15363" name="Picture 4" descr="http://www.oligos.com/MCRCServlets/images/MolecularBea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00750" y="1236663"/>
            <a:ext cx="2928938" cy="376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6" descr="http://www.primerdesign.co.uk/images/products/technology/perfec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t="34239" b="33151"/>
          <a:stretch>
            <a:fillRect/>
          </a:stretch>
        </p:blipFill>
        <p:spPr bwMode="auto">
          <a:xfrm>
            <a:off x="3857625" y="5143500"/>
            <a:ext cx="5072063"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5" name="Szövegdoboz 4"/>
          <p:cNvSpPr txBox="1">
            <a:spLocks noChangeArrowheads="1"/>
          </p:cNvSpPr>
          <p:nvPr/>
        </p:nvSpPr>
        <p:spPr bwMode="auto">
          <a:xfrm>
            <a:off x="1476375" y="1268413"/>
            <a:ext cx="4608513"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buFont typeface="Arial" charset="0"/>
              <a:buChar char="•"/>
            </a:pPr>
            <a:r>
              <a:rPr lang="hu-HU" sz="2400">
                <a:solidFill>
                  <a:srgbClr val="333333"/>
                </a:solidFill>
                <a:latin typeface="Garamond" pitchFamily="18" charset="0"/>
              </a:rPr>
              <a:t>  szabad, intakt állapotában </a:t>
            </a:r>
            <a:br>
              <a:rPr lang="hu-HU" sz="2400">
                <a:solidFill>
                  <a:srgbClr val="333333"/>
                </a:solidFill>
                <a:latin typeface="Garamond" pitchFamily="18" charset="0"/>
              </a:rPr>
            </a:br>
            <a:r>
              <a:rPr lang="hu-HU" sz="2400">
                <a:solidFill>
                  <a:srgbClr val="333333"/>
                </a:solidFill>
                <a:latin typeface="Garamond" pitchFamily="18" charset="0"/>
              </a:rPr>
              <a:t>   önmagához hibridizáló </a:t>
            </a:r>
            <a:br>
              <a:rPr lang="hu-HU" sz="2400">
                <a:solidFill>
                  <a:srgbClr val="333333"/>
                </a:solidFill>
                <a:latin typeface="Garamond" pitchFamily="18" charset="0"/>
              </a:rPr>
            </a:br>
            <a:r>
              <a:rPr lang="hu-HU" sz="2400">
                <a:solidFill>
                  <a:srgbClr val="333333"/>
                </a:solidFill>
                <a:latin typeface="Garamond" pitchFamily="18" charset="0"/>
              </a:rPr>
              <a:t>   oligonukleotid (ilyenkor nincs </a:t>
            </a:r>
            <a:br>
              <a:rPr lang="hu-HU" sz="2400">
                <a:solidFill>
                  <a:srgbClr val="333333"/>
                </a:solidFill>
                <a:latin typeface="Garamond" pitchFamily="18" charset="0"/>
              </a:rPr>
            </a:br>
            <a:r>
              <a:rPr lang="hu-HU" sz="2400">
                <a:solidFill>
                  <a:srgbClr val="333333"/>
                </a:solidFill>
                <a:latin typeface="Garamond" pitchFamily="18" charset="0"/>
              </a:rPr>
              <a:t>   fluoreszcencia kibocsátás)</a:t>
            </a:r>
          </a:p>
          <a:p>
            <a:pPr eaLnBrk="1" hangingPunct="1">
              <a:spcAft>
                <a:spcPts val="600"/>
              </a:spcAft>
              <a:buFont typeface="Arial" charset="0"/>
              <a:buChar char="•"/>
            </a:pPr>
            <a:r>
              <a:rPr lang="hu-HU" sz="2400">
                <a:solidFill>
                  <a:srgbClr val="333333"/>
                </a:solidFill>
                <a:latin typeface="Garamond" pitchFamily="18" charset="0"/>
              </a:rPr>
              <a:t>  5’ végén riporter molekulával, </a:t>
            </a:r>
            <a:br>
              <a:rPr lang="hu-HU" sz="2400">
                <a:solidFill>
                  <a:srgbClr val="333333"/>
                </a:solidFill>
                <a:latin typeface="Garamond" pitchFamily="18" charset="0"/>
              </a:rPr>
            </a:br>
            <a:r>
              <a:rPr lang="hu-HU" sz="2400">
                <a:solidFill>
                  <a:srgbClr val="333333"/>
                </a:solidFill>
                <a:latin typeface="Garamond" pitchFamily="18" charset="0"/>
              </a:rPr>
              <a:t>   3’ végén pedig egy kioltó </a:t>
            </a:r>
            <a:br>
              <a:rPr lang="hu-HU" sz="2400">
                <a:solidFill>
                  <a:srgbClr val="333333"/>
                </a:solidFill>
                <a:latin typeface="Garamond" pitchFamily="18" charset="0"/>
              </a:rPr>
            </a:br>
            <a:r>
              <a:rPr lang="hu-HU" sz="2400">
                <a:solidFill>
                  <a:srgbClr val="333333"/>
                </a:solidFill>
                <a:latin typeface="Garamond" pitchFamily="18" charset="0"/>
              </a:rPr>
              <a:t>   molekulával módosított </a:t>
            </a:r>
            <a:br>
              <a:rPr lang="hu-HU" sz="2400">
                <a:solidFill>
                  <a:srgbClr val="333333"/>
                </a:solidFill>
                <a:latin typeface="Garamond" pitchFamily="18" charset="0"/>
              </a:rPr>
            </a:br>
            <a:r>
              <a:rPr lang="hu-HU" sz="2400">
                <a:solidFill>
                  <a:srgbClr val="333333"/>
                </a:solidFill>
                <a:latin typeface="Garamond" pitchFamily="18" charset="0"/>
              </a:rPr>
              <a:t>   szekvencia </a:t>
            </a:r>
          </a:p>
          <a:p>
            <a:pPr eaLnBrk="1" hangingPunct="1">
              <a:spcAft>
                <a:spcPts val="600"/>
              </a:spcAft>
              <a:buFont typeface="Arial" charset="0"/>
              <a:buChar char="•"/>
            </a:pPr>
            <a:r>
              <a:rPr lang="hu-HU" sz="2400">
                <a:solidFill>
                  <a:srgbClr val="333333"/>
                </a:solidFill>
                <a:latin typeface="Garamond" pitchFamily="18" charset="0"/>
              </a:rPr>
              <a:t>  a target szekvenciához </a:t>
            </a:r>
            <a:br>
              <a:rPr lang="hu-HU" sz="2400">
                <a:solidFill>
                  <a:srgbClr val="333333"/>
                </a:solidFill>
                <a:latin typeface="Garamond" pitchFamily="18" charset="0"/>
              </a:rPr>
            </a:br>
            <a:r>
              <a:rPr lang="hu-HU" sz="2400">
                <a:solidFill>
                  <a:srgbClr val="333333"/>
                </a:solidFill>
                <a:latin typeface="Garamond" pitchFamily="18" charset="0"/>
              </a:rPr>
              <a:t>   hibridizálva konformáció-</a:t>
            </a:r>
            <a:br>
              <a:rPr lang="hu-HU" sz="2400">
                <a:solidFill>
                  <a:srgbClr val="333333"/>
                </a:solidFill>
                <a:latin typeface="Garamond" pitchFamily="18" charset="0"/>
              </a:rPr>
            </a:br>
            <a:r>
              <a:rPr lang="hu-HU" sz="2400">
                <a:solidFill>
                  <a:srgbClr val="333333"/>
                </a:solidFill>
                <a:latin typeface="Garamond" pitchFamily="18" charset="0"/>
              </a:rPr>
              <a:t>   változás </a:t>
            </a:r>
          </a:p>
          <a:p>
            <a:pPr eaLnBrk="1" hangingPunct="1"/>
            <a:endParaRPr lang="hu-HU" sz="2400">
              <a:solidFill>
                <a:srgbClr val="333333"/>
              </a:solidFill>
              <a:latin typeface="Garamond" pitchFamily="18" charset="0"/>
            </a:endParaRPr>
          </a:p>
          <a:p>
            <a:pPr eaLnBrk="1" hangingPunct="1">
              <a:buFont typeface="Arial" charset="0"/>
              <a:buChar char="•"/>
            </a:pPr>
            <a:endParaRPr lang="hu-HU">
              <a:solidFill>
                <a:srgbClr val="333333"/>
              </a:solidFill>
              <a:latin typeface="Garamond" pitchFamily="18" charset="0"/>
            </a:endParaRPr>
          </a:p>
          <a:p>
            <a:pPr eaLnBrk="1" hangingPunct="1">
              <a:buFont typeface="Arial" charset="0"/>
              <a:buChar char="•"/>
            </a:pPr>
            <a:endParaRPr lang="hu-HU">
              <a:solidFill>
                <a:srgbClr val="333333"/>
              </a:solidFill>
              <a:latin typeface="Garamond" pitchFamily="18" charset="0"/>
            </a:endParaRPr>
          </a:p>
        </p:txBody>
      </p:sp>
      <p:sp>
        <p:nvSpPr>
          <p:cNvPr id="15366" name="Line 8"/>
          <p:cNvSpPr>
            <a:spLocks noChangeShapeType="1"/>
          </p:cNvSpPr>
          <p:nvPr/>
        </p:nvSpPr>
        <p:spPr bwMode="auto">
          <a:xfrm>
            <a:off x="2700338" y="5589588"/>
            <a:ext cx="0" cy="360362"/>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u-HU"/>
          </a:p>
        </p:txBody>
      </p:sp>
      <p:sp>
        <p:nvSpPr>
          <p:cNvPr id="15367" name="Text Box 9"/>
          <p:cNvSpPr txBox="1">
            <a:spLocks noChangeArrowheads="1"/>
          </p:cNvSpPr>
          <p:nvPr/>
        </p:nvSpPr>
        <p:spPr bwMode="auto">
          <a:xfrm>
            <a:off x="1693863" y="5949950"/>
            <a:ext cx="22304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hu-HU" sz="2400">
                <a:solidFill>
                  <a:srgbClr val="333333"/>
                </a:solidFill>
                <a:latin typeface="Garamond" pitchFamily="18" charset="0"/>
              </a:rPr>
              <a:t>fluoreszcencia kibocsátás</a:t>
            </a:r>
            <a:endParaRPr lang="en-US" sz="2400">
              <a:solidFill>
                <a:srgbClr val="333333"/>
              </a:solidFill>
              <a:latin typeface="Garamond"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285875" y="428625"/>
            <a:ext cx="6781800" cy="960438"/>
          </a:xfrm>
        </p:spPr>
        <p:txBody>
          <a:bodyPr/>
          <a:lstStyle/>
          <a:p>
            <a:pPr eaLnBrk="1" hangingPunct="1"/>
            <a:r>
              <a:rPr lang="sv-SE" sz="4000" smtClean="0">
                <a:solidFill>
                  <a:srgbClr val="111111"/>
                </a:solidFill>
                <a:latin typeface="Garamond" pitchFamily="18" charset="0"/>
              </a:rPr>
              <a:t>SYBR</a:t>
            </a:r>
            <a:r>
              <a:rPr lang="sv-SE" sz="4000" baseline="30000" smtClean="0">
                <a:solidFill>
                  <a:srgbClr val="111111"/>
                </a:solidFill>
                <a:latin typeface="Garamond" pitchFamily="18" charset="0"/>
              </a:rPr>
              <a:t>®</a:t>
            </a:r>
            <a:r>
              <a:rPr lang="sv-SE" sz="4000" smtClean="0">
                <a:solidFill>
                  <a:srgbClr val="111111"/>
                </a:solidFill>
                <a:latin typeface="Garamond" pitchFamily="18" charset="0"/>
              </a:rPr>
              <a:t> green</a:t>
            </a:r>
          </a:p>
        </p:txBody>
      </p:sp>
      <p:sp>
        <p:nvSpPr>
          <p:cNvPr id="16387" name="Rectangle 6"/>
          <p:cNvSpPr txBox="1">
            <a:spLocks noChangeArrowheads="1"/>
          </p:cNvSpPr>
          <p:nvPr/>
        </p:nvSpPr>
        <p:spPr bwMode="auto">
          <a:xfrm>
            <a:off x="1500188" y="1922463"/>
            <a:ext cx="4511675" cy="330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hu-HU" sz="2400">
                <a:solidFill>
                  <a:srgbClr val="292929"/>
                </a:solidFill>
                <a:latin typeface="Garamond" pitchFamily="18" charset="0"/>
              </a:rPr>
              <a:t>interkalálódó, a kettősszálú DNS kis árkába kötődő fluoreszcens festék</a:t>
            </a:r>
            <a:endParaRPr lang="en-US" sz="2400">
              <a:solidFill>
                <a:srgbClr val="292929"/>
              </a:solidFill>
              <a:latin typeface="Garamond" pitchFamily="18" charset="0"/>
            </a:endParaRPr>
          </a:p>
          <a:p>
            <a:pPr eaLnBrk="1" hangingPunct="1">
              <a:spcBef>
                <a:spcPct val="20000"/>
              </a:spcBef>
              <a:buFont typeface="Arial" charset="0"/>
              <a:buChar char="•"/>
            </a:pPr>
            <a:r>
              <a:rPr lang="hu-HU" sz="2400">
                <a:solidFill>
                  <a:srgbClr val="292929"/>
                </a:solidFill>
                <a:latin typeface="Garamond" pitchFamily="18" charset="0"/>
              </a:rPr>
              <a:t>NEM szekvencia specifikus</a:t>
            </a:r>
            <a:endParaRPr lang="en-US" sz="2400">
              <a:solidFill>
                <a:srgbClr val="292929"/>
              </a:solidFill>
              <a:latin typeface="Garamond" pitchFamily="18" charset="0"/>
            </a:endParaRPr>
          </a:p>
          <a:p>
            <a:pPr lvl="1" eaLnBrk="1" hangingPunct="1">
              <a:spcBef>
                <a:spcPct val="20000"/>
              </a:spcBef>
              <a:buFont typeface="Arial" charset="0"/>
              <a:buChar char="–"/>
            </a:pPr>
            <a:r>
              <a:rPr lang="hu-HU" sz="2000">
                <a:solidFill>
                  <a:srgbClr val="292929"/>
                </a:solidFill>
                <a:latin typeface="Garamond" pitchFamily="18" charset="0"/>
              </a:rPr>
              <a:t>a kiakuló primer dimerekhez is kötődik</a:t>
            </a:r>
          </a:p>
          <a:p>
            <a:pPr lvl="1" eaLnBrk="1" hangingPunct="1">
              <a:spcBef>
                <a:spcPct val="20000"/>
              </a:spcBef>
              <a:buFont typeface="Arial" charset="0"/>
              <a:buChar char="–"/>
            </a:pPr>
            <a:r>
              <a:rPr lang="hu-HU" sz="2000">
                <a:solidFill>
                  <a:srgbClr val="292929"/>
                </a:solidFill>
                <a:latin typeface="Garamond" pitchFamily="18" charset="0"/>
              </a:rPr>
              <a:t>hibás primer kötődés mellett kialakuló kettősszálú DNS lánchoz is kötődik</a:t>
            </a:r>
          </a:p>
          <a:p>
            <a:pPr eaLnBrk="1" hangingPunct="1">
              <a:spcBef>
                <a:spcPct val="20000"/>
              </a:spcBef>
              <a:buFont typeface="Arial" charset="0"/>
              <a:buNone/>
            </a:pPr>
            <a:endParaRPr lang="en-US" sz="2000">
              <a:solidFill>
                <a:srgbClr val="292929"/>
              </a:solidFill>
              <a:latin typeface="Garamond" pitchFamily="18" charset="0"/>
            </a:endParaRPr>
          </a:p>
        </p:txBody>
      </p:sp>
      <p:pic>
        <p:nvPicPr>
          <p:cNvPr id="16388" name="Picture 9" descr="SYBR green small"/>
          <p:cNvPicPr>
            <a:picLocks noGrp="1" noChangeAspect="1" noChangeArrowheads="1"/>
          </p:cNvPicPr>
          <p:nvPr>
            <p:ph sz="half"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5929313" y="1878013"/>
            <a:ext cx="3000375" cy="412273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hu-HU" sz="4000" smtClean="0">
                <a:latin typeface="Garamond" pitchFamily="18" charset="0"/>
              </a:rPr>
              <a:t>Kvantifikációs módszerek</a:t>
            </a:r>
            <a:endParaRPr lang="en-US" sz="4000" smtClean="0">
              <a:latin typeface="Garamond" pitchFamily="18" charset="0"/>
            </a:endParaRPr>
          </a:p>
        </p:txBody>
      </p:sp>
      <p:sp>
        <p:nvSpPr>
          <p:cNvPr id="17411" name="Rectangle 3"/>
          <p:cNvSpPr>
            <a:spLocks noGrp="1"/>
          </p:cNvSpPr>
          <p:nvPr>
            <p:ph type="body" idx="1"/>
          </p:nvPr>
        </p:nvSpPr>
        <p:spPr>
          <a:xfrm>
            <a:off x="1763713" y="1484313"/>
            <a:ext cx="4392612" cy="4525962"/>
          </a:xfrm>
        </p:spPr>
        <p:txBody>
          <a:bodyPr/>
          <a:lstStyle/>
          <a:p>
            <a:r>
              <a:rPr lang="hu-HU" sz="2800" smtClean="0">
                <a:latin typeface="Garamond" pitchFamily="18" charset="0"/>
              </a:rPr>
              <a:t>abszolút kvantifikáció</a:t>
            </a:r>
          </a:p>
          <a:p>
            <a:r>
              <a:rPr lang="hu-HU" sz="2800" smtClean="0">
                <a:latin typeface="Garamond" pitchFamily="18" charset="0"/>
              </a:rPr>
              <a:t>relatív kvantifikáció</a:t>
            </a:r>
            <a:endParaRPr lang="en-US" sz="2800" smtClean="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idx="4294967295"/>
          </p:nvPr>
        </p:nvSpPr>
        <p:spPr>
          <a:xfrm>
            <a:off x="557213" y="142875"/>
            <a:ext cx="8229600" cy="1143000"/>
          </a:xfrm>
        </p:spPr>
        <p:txBody>
          <a:bodyPr/>
          <a:lstStyle/>
          <a:p>
            <a:r>
              <a:rPr lang="hu-HU" sz="4000" smtClean="0">
                <a:latin typeface="Garamond" pitchFamily="18" charset="0"/>
              </a:rPr>
              <a:t>Abszolút kvantifikáció</a:t>
            </a:r>
          </a:p>
        </p:txBody>
      </p:sp>
      <p:pic>
        <p:nvPicPr>
          <p:cNvPr id="18435" name="Picture 2" descr="http://media.biocompare.com/bcimages/techart/sskits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250" y="1557338"/>
            <a:ext cx="4002088"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5724525" y="1916113"/>
            <a:ext cx="3419475" cy="430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hu-HU">
                <a:latin typeface="Garamond" pitchFamily="18" charset="0"/>
              </a:rPr>
              <a:t> </a:t>
            </a:r>
            <a:r>
              <a:rPr lang="hu-HU" sz="2000">
                <a:latin typeface="Garamond" pitchFamily="18" charset="0"/>
              </a:rPr>
              <a:t>meghatározható egy </a:t>
            </a:r>
            <a:br>
              <a:rPr lang="hu-HU" sz="2000">
                <a:latin typeface="Garamond" pitchFamily="18" charset="0"/>
              </a:rPr>
            </a:br>
            <a:r>
              <a:rPr lang="hu-HU" sz="2000">
                <a:latin typeface="Garamond" pitchFamily="18" charset="0"/>
              </a:rPr>
              <a:t>  adott, ismeretlen mintában </a:t>
            </a:r>
            <a:br>
              <a:rPr lang="hu-HU" sz="2000">
                <a:latin typeface="Garamond" pitchFamily="18" charset="0"/>
              </a:rPr>
            </a:br>
            <a:r>
              <a:rPr lang="hu-HU" sz="2000">
                <a:latin typeface="Garamond" pitchFamily="18" charset="0"/>
              </a:rPr>
              <a:t>  lévő célszekvencia pontos </a:t>
            </a:r>
            <a:br>
              <a:rPr lang="hu-HU" sz="2000">
                <a:latin typeface="Garamond" pitchFamily="18" charset="0"/>
              </a:rPr>
            </a:br>
            <a:r>
              <a:rPr lang="hu-HU" sz="2000">
                <a:latin typeface="Garamond" pitchFamily="18" charset="0"/>
              </a:rPr>
              <a:t>  mennyisége </a:t>
            </a:r>
          </a:p>
          <a:p>
            <a:pPr eaLnBrk="1" hangingPunct="1">
              <a:spcBef>
                <a:spcPct val="50000"/>
              </a:spcBef>
              <a:buFontTx/>
              <a:buChar char="•"/>
            </a:pPr>
            <a:r>
              <a:rPr lang="hu-HU" sz="2000">
                <a:latin typeface="Garamond" pitchFamily="18" charset="0"/>
              </a:rPr>
              <a:t> kalibrációs egyenes,  </a:t>
            </a:r>
            <a:br>
              <a:rPr lang="hu-HU" sz="2000">
                <a:latin typeface="Garamond" pitchFamily="18" charset="0"/>
              </a:rPr>
            </a:br>
            <a:r>
              <a:rPr lang="hu-HU" sz="2000">
                <a:latin typeface="Garamond" pitchFamily="18" charset="0"/>
              </a:rPr>
              <a:t>  standard sor alkalmazása </a:t>
            </a:r>
            <a:br>
              <a:rPr lang="hu-HU" sz="2000">
                <a:latin typeface="Garamond" pitchFamily="18" charset="0"/>
              </a:rPr>
            </a:br>
            <a:r>
              <a:rPr lang="hu-HU" sz="2000">
                <a:latin typeface="Garamond" pitchFamily="18" charset="0"/>
              </a:rPr>
              <a:t>  szükséges, ami lehet: </a:t>
            </a:r>
          </a:p>
          <a:p>
            <a:pPr lvl="1" eaLnBrk="1" hangingPunct="1">
              <a:spcBef>
                <a:spcPct val="50000"/>
              </a:spcBef>
              <a:buFontTx/>
              <a:buChar char="•"/>
            </a:pPr>
            <a:r>
              <a:rPr lang="hu-HU">
                <a:latin typeface="Garamond" pitchFamily="18" charset="0"/>
              </a:rPr>
              <a:t> plazmid DNS </a:t>
            </a:r>
          </a:p>
          <a:p>
            <a:pPr lvl="1" eaLnBrk="1" hangingPunct="1">
              <a:spcBef>
                <a:spcPct val="50000"/>
              </a:spcBef>
              <a:buFontTx/>
              <a:buChar char="•"/>
            </a:pPr>
            <a:r>
              <a:rPr lang="hu-HU">
                <a:latin typeface="Garamond" pitchFamily="18" charset="0"/>
              </a:rPr>
              <a:t> (genomi DNS)</a:t>
            </a:r>
          </a:p>
          <a:p>
            <a:pPr eaLnBrk="1" hangingPunct="1">
              <a:spcBef>
                <a:spcPct val="50000"/>
              </a:spcBef>
              <a:buFontTx/>
              <a:buChar char="•"/>
            </a:pPr>
            <a:r>
              <a:rPr lang="hu-HU">
                <a:latin typeface="Garamond" pitchFamily="18" charset="0"/>
              </a:rPr>
              <a:t> fontos, hogy a standard sor </a:t>
            </a:r>
            <a:br>
              <a:rPr lang="hu-HU">
                <a:latin typeface="Garamond" pitchFamily="18" charset="0"/>
              </a:rPr>
            </a:br>
            <a:r>
              <a:rPr lang="hu-HU">
                <a:latin typeface="Garamond" pitchFamily="18" charset="0"/>
              </a:rPr>
              <a:t>  koncentrációja pontos legyen</a:t>
            </a:r>
          </a:p>
          <a:p>
            <a:pPr lvl="1" eaLnBrk="1" hangingPunct="1">
              <a:spcBef>
                <a:spcPct val="50000"/>
              </a:spcBef>
              <a:buFontTx/>
              <a:buChar char="•"/>
            </a:pPr>
            <a:endParaRPr lang="en-US">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p:cNvSpPr>
          <p:nvPr/>
        </p:nvSpPr>
        <p:spPr bwMode="auto">
          <a:xfrm>
            <a:off x="557213" y="14287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hu-HU" sz="4000">
                <a:latin typeface="Garamond" pitchFamily="18" charset="0"/>
              </a:rPr>
              <a:t>Relatív kvantifikáció</a:t>
            </a:r>
            <a:endParaRPr lang="hu-HU" sz="4000" b="1">
              <a:latin typeface="Garamond" pitchFamily="18" charset="0"/>
            </a:endParaRPr>
          </a:p>
        </p:txBody>
      </p:sp>
      <p:sp>
        <p:nvSpPr>
          <p:cNvPr id="19459" name="Rectangle 3"/>
          <p:cNvSpPr txBox="1">
            <a:spLocks noChangeArrowheads="1"/>
          </p:cNvSpPr>
          <p:nvPr/>
        </p:nvSpPr>
        <p:spPr bwMode="auto">
          <a:xfrm>
            <a:off x="5076825" y="2060575"/>
            <a:ext cx="4105275" cy="374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 typeface="Arial" charset="0"/>
              <a:buChar char="•"/>
            </a:pPr>
            <a:r>
              <a:rPr lang="hu-HU" sz="2000">
                <a:solidFill>
                  <a:srgbClr val="292929"/>
                </a:solidFill>
                <a:latin typeface="Garamond" pitchFamily="18" charset="0"/>
                <a:sym typeface="Symbol" pitchFamily="18" charset="2"/>
              </a:rPr>
              <a:t>Standard sor elkészítését nem igénylő módszer</a:t>
            </a:r>
            <a:endParaRPr lang="en-US" sz="2000">
              <a:solidFill>
                <a:srgbClr val="292929"/>
              </a:solidFill>
              <a:latin typeface="Garamond" pitchFamily="18" charset="0"/>
              <a:sym typeface="Symbol" pitchFamily="18" charset="2"/>
            </a:endParaRPr>
          </a:p>
          <a:p>
            <a:pPr eaLnBrk="1" hangingPunct="1">
              <a:lnSpc>
                <a:spcPct val="80000"/>
              </a:lnSpc>
              <a:spcBef>
                <a:spcPct val="20000"/>
              </a:spcBef>
              <a:buFont typeface="Arial" charset="0"/>
              <a:buChar char="•"/>
            </a:pPr>
            <a:r>
              <a:rPr lang="hu-HU" sz="2000">
                <a:solidFill>
                  <a:srgbClr val="292929"/>
                </a:solidFill>
                <a:latin typeface="Garamond" pitchFamily="18" charset="0"/>
                <a:sym typeface="Symbol" pitchFamily="18" charset="2"/>
              </a:rPr>
              <a:t>nem az abszolút mennyiség a fontos, hanem a különböző target szekvenciák egymáshoz viszonyított aránya</a:t>
            </a:r>
            <a:endParaRPr lang="en-US" sz="2000">
              <a:solidFill>
                <a:srgbClr val="292929"/>
              </a:solidFill>
              <a:latin typeface="Garamond" pitchFamily="18" charset="0"/>
              <a:sym typeface="Symbol" pitchFamily="18" charset="2"/>
            </a:endParaRPr>
          </a:p>
          <a:p>
            <a:pPr eaLnBrk="1" hangingPunct="1">
              <a:lnSpc>
                <a:spcPct val="80000"/>
              </a:lnSpc>
              <a:spcBef>
                <a:spcPct val="20000"/>
              </a:spcBef>
              <a:buFont typeface="Arial" charset="0"/>
              <a:buChar char="•"/>
            </a:pPr>
            <a:r>
              <a:rPr lang="hu-HU" sz="2000">
                <a:solidFill>
                  <a:srgbClr val="292929"/>
                </a:solidFill>
                <a:latin typeface="Garamond" pitchFamily="18" charset="0"/>
                <a:sym typeface="Symbol" pitchFamily="18" charset="2"/>
              </a:rPr>
              <a:t>belső referencia génhez viszonyítunk:</a:t>
            </a:r>
          </a:p>
          <a:p>
            <a:pPr lvl="1" eaLnBrk="1" hangingPunct="1">
              <a:lnSpc>
                <a:spcPct val="80000"/>
              </a:lnSpc>
              <a:spcBef>
                <a:spcPct val="20000"/>
              </a:spcBef>
              <a:buFont typeface="Arial" charset="0"/>
              <a:buChar char="•"/>
            </a:pPr>
            <a:r>
              <a:rPr lang="hu-HU">
                <a:solidFill>
                  <a:srgbClr val="292929"/>
                </a:solidFill>
                <a:latin typeface="Garamond" pitchFamily="18" charset="0"/>
                <a:sym typeface="Symbol" pitchFamily="18" charset="2"/>
              </a:rPr>
              <a:t>konstans expressziós szint jellemezze</a:t>
            </a:r>
            <a:endParaRPr lang="en-US">
              <a:solidFill>
                <a:srgbClr val="292929"/>
              </a:solidFill>
              <a:latin typeface="Garamond" pitchFamily="18" charset="0"/>
              <a:sym typeface="Symbol" pitchFamily="18" charset="2"/>
            </a:endParaRPr>
          </a:p>
          <a:p>
            <a:pPr lvl="1" eaLnBrk="1" hangingPunct="1">
              <a:lnSpc>
                <a:spcPct val="80000"/>
              </a:lnSpc>
              <a:spcBef>
                <a:spcPct val="20000"/>
              </a:spcBef>
              <a:buFontTx/>
              <a:buChar char="•"/>
            </a:pPr>
            <a:r>
              <a:rPr lang="hu-HU">
                <a:solidFill>
                  <a:srgbClr val="292929"/>
                </a:solidFill>
                <a:latin typeface="Garamond" pitchFamily="18" charset="0"/>
                <a:sym typeface="Symbol" pitchFamily="18" charset="2"/>
              </a:rPr>
              <a:t>Pl: </a:t>
            </a:r>
            <a:r>
              <a:rPr lang="en-US">
                <a:solidFill>
                  <a:srgbClr val="292929"/>
                </a:solidFill>
                <a:latin typeface="Garamond" pitchFamily="18" charset="0"/>
                <a:sym typeface="Symbol" pitchFamily="18" charset="2"/>
              </a:rPr>
              <a:t>16S rRN</a:t>
            </a:r>
            <a:r>
              <a:rPr lang="hu-HU">
                <a:solidFill>
                  <a:srgbClr val="292929"/>
                </a:solidFill>
                <a:latin typeface="Garamond" pitchFamily="18" charset="0"/>
                <a:sym typeface="Symbol" pitchFamily="18" charset="2"/>
              </a:rPr>
              <a:t>S</a:t>
            </a:r>
            <a:r>
              <a:rPr lang="en-US">
                <a:solidFill>
                  <a:srgbClr val="292929"/>
                </a:solidFill>
                <a:latin typeface="Garamond" pitchFamily="18" charset="0"/>
                <a:sym typeface="Symbol" pitchFamily="18" charset="2"/>
              </a:rPr>
              <a:t>, GAPDH (Gl</a:t>
            </a:r>
            <a:r>
              <a:rPr lang="hu-HU">
                <a:solidFill>
                  <a:srgbClr val="292929"/>
                </a:solidFill>
                <a:latin typeface="Garamond" pitchFamily="18" charset="0"/>
                <a:sym typeface="Symbol" pitchFamily="18" charset="2"/>
              </a:rPr>
              <a:t>ic</a:t>
            </a:r>
            <a:r>
              <a:rPr lang="en-US">
                <a:solidFill>
                  <a:srgbClr val="292929"/>
                </a:solidFill>
                <a:latin typeface="Garamond" pitchFamily="18" charset="0"/>
                <a:sym typeface="Symbol" pitchFamily="18" charset="2"/>
              </a:rPr>
              <a:t>er</a:t>
            </a:r>
            <a:r>
              <a:rPr lang="hu-HU">
                <a:solidFill>
                  <a:srgbClr val="292929"/>
                </a:solidFill>
                <a:latin typeface="Garamond" pitchFamily="18" charset="0"/>
                <a:sym typeface="Symbol" pitchFamily="18" charset="2"/>
              </a:rPr>
              <a:t>inaldehid</a:t>
            </a:r>
            <a:r>
              <a:rPr lang="en-US">
                <a:solidFill>
                  <a:srgbClr val="292929"/>
                </a:solidFill>
                <a:latin typeface="Garamond" pitchFamily="18" charset="0"/>
                <a:sym typeface="Symbol" pitchFamily="18" charset="2"/>
              </a:rPr>
              <a:t>-3-</a:t>
            </a:r>
            <a:r>
              <a:rPr lang="hu-HU">
                <a:solidFill>
                  <a:srgbClr val="292929"/>
                </a:solidFill>
                <a:latin typeface="Garamond" pitchFamily="18" charset="0"/>
                <a:sym typeface="Symbol" pitchFamily="18" charset="2"/>
              </a:rPr>
              <a:t>f</a:t>
            </a:r>
            <a:r>
              <a:rPr lang="en-US">
                <a:solidFill>
                  <a:srgbClr val="292929"/>
                </a:solidFill>
                <a:latin typeface="Garamond" pitchFamily="18" charset="0"/>
                <a:sym typeface="Symbol" pitchFamily="18" charset="2"/>
              </a:rPr>
              <a:t>os</a:t>
            </a:r>
            <a:r>
              <a:rPr lang="hu-HU">
                <a:solidFill>
                  <a:srgbClr val="292929"/>
                </a:solidFill>
                <a:latin typeface="Garamond" pitchFamily="18" charset="0"/>
                <a:sym typeface="Symbol" pitchFamily="18" charset="2"/>
              </a:rPr>
              <a:t>zfát</a:t>
            </a:r>
            <a:r>
              <a:rPr lang="en-US">
                <a:solidFill>
                  <a:srgbClr val="292929"/>
                </a:solidFill>
                <a:latin typeface="Garamond" pitchFamily="18" charset="0"/>
                <a:sym typeface="Symbol" pitchFamily="18" charset="2"/>
              </a:rPr>
              <a:t> deh</a:t>
            </a:r>
            <a:r>
              <a:rPr lang="hu-HU">
                <a:solidFill>
                  <a:srgbClr val="292929"/>
                </a:solidFill>
                <a:latin typeface="Garamond" pitchFamily="18" charset="0"/>
                <a:sym typeface="Symbol" pitchFamily="18" charset="2"/>
              </a:rPr>
              <a:t>i</a:t>
            </a:r>
            <a:r>
              <a:rPr lang="en-US">
                <a:solidFill>
                  <a:srgbClr val="292929"/>
                </a:solidFill>
                <a:latin typeface="Garamond" pitchFamily="18" charset="0"/>
                <a:sym typeface="Symbol" pitchFamily="18" charset="2"/>
              </a:rPr>
              <a:t>drogen</a:t>
            </a:r>
            <a:r>
              <a:rPr lang="hu-HU">
                <a:solidFill>
                  <a:srgbClr val="292929"/>
                </a:solidFill>
                <a:latin typeface="Garamond" pitchFamily="18" charset="0"/>
                <a:sym typeface="Symbol" pitchFamily="18" charset="2"/>
              </a:rPr>
              <a:t>áz</a:t>
            </a:r>
            <a:r>
              <a:rPr lang="en-US">
                <a:solidFill>
                  <a:srgbClr val="292929"/>
                </a:solidFill>
                <a:latin typeface="Garamond" pitchFamily="18" charset="0"/>
                <a:sym typeface="Symbol" pitchFamily="18" charset="2"/>
              </a:rPr>
              <a:t>) </a:t>
            </a:r>
            <a:endParaRPr lang="hu-HU">
              <a:solidFill>
                <a:srgbClr val="292929"/>
              </a:solidFill>
              <a:latin typeface="Garamond" pitchFamily="18" charset="0"/>
              <a:sym typeface="Symbol" pitchFamily="18" charset="2"/>
            </a:endParaRPr>
          </a:p>
        </p:txBody>
      </p:sp>
      <p:pic>
        <p:nvPicPr>
          <p:cNvPr id="19460"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l="31932" t="3633" r="2258" b="22415"/>
          <a:stretch>
            <a:fillRect/>
          </a:stretch>
        </p:blipFill>
        <p:spPr bwMode="auto">
          <a:xfrm>
            <a:off x="1619250" y="2060575"/>
            <a:ext cx="3529013"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857375" y="2214563"/>
            <a:ext cx="7107238" cy="384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eaLnBrk="0" hangingPunct="0"/>
            <a:r>
              <a:rPr lang="hu-HU" sz="2400">
                <a:latin typeface="Garamond" pitchFamily="18" charset="0"/>
                <a:cs typeface="Times New Roman" pitchFamily="18" charset="0"/>
              </a:rPr>
              <a:t>1 </a:t>
            </a:r>
            <a:r>
              <a:rPr lang="hu-HU" sz="2800">
                <a:latin typeface="Garamond" pitchFamily="18" charset="0"/>
                <a:cs typeface="Times New Roman" pitchFamily="18" charset="0"/>
              </a:rPr>
              <a:t>. </a:t>
            </a:r>
            <a:r>
              <a:rPr lang="hu-HU" sz="2400">
                <a:latin typeface="Garamond" pitchFamily="18" charset="0"/>
                <a:cs typeface="Times New Roman" pitchFamily="18" charset="0"/>
              </a:rPr>
              <a:t>Génexpresszió vizsgálata</a:t>
            </a:r>
          </a:p>
          <a:p>
            <a:pPr eaLnBrk="0" hangingPunct="0"/>
            <a:r>
              <a:rPr lang="hu-HU" sz="2400">
                <a:latin typeface="Garamond" pitchFamily="18" charset="0"/>
                <a:cs typeface="Times New Roman" pitchFamily="18" charset="0"/>
              </a:rPr>
              <a:t>2 . Mikroorganizmusok kvantitatív kimutatása </a:t>
            </a:r>
          </a:p>
          <a:p>
            <a:pPr eaLnBrk="0" hangingPunct="0"/>
            <a:r>
              <a:rPr lang="hu-HU" sz="2400">
                <a:latin typeface="Garamond" pitchFamily="18" charset="0"/>
                <a:cs typeface="Times New Roman" pitchFamily="18" charset="0"/>
              </a:rPr>
              <a:t>3 . Allélikus diszkrimináció vizsgálata, SNP </a:t>
            </a:r>
            <a:br>
              <a:rPr lang="hu-HU" sz="2400">
                <a:latin typeface="Garamond" pitchFamily="18" charset="0"/>
                <a:cs typeface="Times New Roman" pitchFamily="18" charset="0"/>
              </a:rPr>
            </a:br>
            <a:r>
              <a:rPr lang="hu-HU" sz="2400">
                <a:latin typeface="Garamond" pitchFamily="18" charset="0"/>
                <a:cs typeface="Times New Roman" pitchFamily="18" charset="0"/>
              </a:rPr>
              <a:t>     (</a:t>
            </a:r>
            <a:r>
              <a:rPr lang="en-US" sz="2400">
                <a:latin typeface="Garamond" pitchFamily="18" charset="0"/>
              </a:rPr>
              <a:t>Single Nucleotide Polymorphisms</a:t>
            </a:r>
            <a:r>
              <a:rPr lang="hu-HU" sz="2400">
                <a:latin typeface="Garamond" pitchFamily="18" charset="0"/>
              </a:rPr>
              <a:t>)</a:t>
            </a:r>
            <a:r>
              <a:rPr lang="hu-HU" sz="2400">
                <a:latin typeface="Garamond" pitchFamily="18" charset="0"/>
                <a:cs typeface="Times New Roman" pitchFamily="18" charset="0"/>
              </a:rPr>
              <a:t>   </a:t>
            </a:r>
            <a:br>
              <a:rPr lang="hu-HU" sz="2400">
                <a:latin typeface="Garamond" pitchFamily="18" charset="0"/>
                <a:cs typeface="Times New Roman" pitchFamily="18" charset="0"/>
              </a:rPr>
            </a:br>
            <a:r>
              <a:rPr lang="hu-HU" sz="2400">
                <a:latin typeface="Garamond" pitchFamily="18" charset="0"/>
                <a:cs typeface="Times New Roman" pitchFamily="18" charset="0"/>
              </a:rPr>
              <a:t>     genotipizálás </a:t>
            </a:r>
          </a:p>
          <a:p>
            <a:pPr eaLnBrk="0" hangingPunct="0"/>
            <a:r>
              <a:rPr lang="hu-HU" sz="2400">
                <a:latin typeface="Garamond" pitchFamily="18" charset="0"/>
                <a:cs typeface="Times New Roman" pitchFamily="18" charset="0"/>
              </a:rPr>
              <a:t>4 . </a:t>
            </a:r>
            <a:r>
              <a:rPr lang="hu-HU" sz="2400">
                <a:latin typeface="Garamond" pitchFamily="18" charset="0"/>
              </a:rPr>
              <a:t>Olvadáspont-analízis a PCR termékek elemzésére</a:t>
            </a:r>
          </a:p>
          <a:p>
            <a:pPr eaLnBrk="0" hangingPunct="0"/>
            <a:r>
              <a:rPr lang="hu-HU" sz="2400">
                <a:latin typeface="Garamond" pitchFamily="18" charset="0"/>
                <a:cs typeface="Times New Roman" pitchFamily="18" charset="0"/>
              </a:rPr>
              <a:t>5 . Gyógyszeres kezelés hatékonyságának vizsgálata </a:t>
            </a:r>
          </a:p>
          <a:p>
            <a:pPr eaLnBrk="0" hangingPunct="0"/>
            <a:r>
              <a:rPr lang="hu-HU" sz="2400">
                <a:latin typeface="Garamond" pitchFamily="18" charset="0"/>
                <a:cs typeface="Times New Roman" pitchFamily="18" charset="0"/>
              </a:rPr>
              <a:t>6 . Genetikai betegségek kimutatása</a:t>
            </a:r>
          </a:p>
          <a:p>
            <a:pPr eaLnBrk="0" hangingPunct="0"/>
            <a:r>
              <a:rPr lang="hu-HU" sz="2400">
                <a:latin typeface="Garamond" pitchFamily="18" charset="0"/>
                <a:cs typeface="Times New Roman" pitchFamily="18" charset="0"/>
              </a:rPr>
              <a:t>7 . Mikroarray kísérletek eredményének ellenőrzése, </a:t>
            </a:r>
            <a:br>
              <a:rPr lang="hu-HU" sz="2400">
                <a:latin typeface="Garamond" pitchFamily="18" charset="0"/>
                <a:cs typeface="Times New Roman" pitchFamily="18" charset="0"/>
              </a:rPr>
            </a:br>
            <a:r>
              <a:rPr lang="hu-HU" sz="2400">
                <a:latin typeface="Garamond" pitchFamily="18" charset="0"/>
                <a:cs typeface="Times New Roman" pitchFamily="18" charset="0"/>
              </a:rPr>
              <a:t>     pontosítása</a:t>
            </a:r>
          </a:p>
        </p:txBody>
      </p:sp>
      <p:sp>
        <p:nvSpPr>
          <p:cNvPr id="20483" name="Téglalap 4"/>
          <p:cNvSpPr>
            <a:spLocks noChangeArrowheads="1"/>
          </p:cNvSpPr>
          <p:nvPr/>
        </p:nvSpPr>
        <p:spPr bwMode="auto">
          <a:xfrm>
            <a:off x="1143000" y="142875"/>
            <a:ext cx="7786688"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hu-HU" sz="4000">
                <a:latin typeface="Garamond" pitchFamily="18" charset="0"/>
                <a:cs typeface="Times New Roman" pitchFamily="18" charset="0"/>
              </a:rPr>
              <a:t>A valós idejű PCR alkalmazási területei</a:t>
            </a:r>
            <a:endParaRPr lang="hu-HU" sz="400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714375" y="214313"/>
            <a:ext cx="7772400" cy="1143000"/>
          </a:xfrm>
        </p:spPr>
        <p:txBody>
          <a:bodyPr/>
          <a:lstStyle/>
          <a:p>
            <a:r>
              <a:rPr lang="hu-HU" sz="4000" smtClean="0">
                <a:latin typeface="Garamond" pitchFamily="18" charset="0"/>
              </a:rPr>
              <a:t>PCR (Polymerase Chain Reaction)</a:t>
            </a:r>
          </a:p>
        </p:txBody>
      </p:sp>
      <p:sp>
        <p:nvSpPr>
          <p:cNvPr id="3075" name="Rectangle 3"/>
          <p:cNvSpPr>
            <a:spLocks noGrp="1"/>
          </p:cNvSpPr>
          <p:nvPr>
            <p:ph type="body" idx="1"/>
          </p:nvPr>
        </p:nvSpPr>
        <p:spPr>
          <a:xfrm>
            <a:off x="1643063" y="1857375"/>
            <a:ext cx="7556500" cy="4286250"/>
          </a:xfrm>
        </p:spPr>
        <p:txBody>
          <a:bodyPr/>
          <a:lstStyle/>
          <a:p>
            <a:pPr>
              <a:lnSpc>
                <a:spcPct val="90000"/>
              </a:lnSpc>
            </a:pPr>
            <a:r>
              <a:rPr lang="hu-HU" sz="2400" smtClean="0">
                <a:latin typeface="Garamond" pitchFamily="18" charset="0"/>
              </a:rPr>
              <a:t>A speciális, kiválasztott DNS szekvencia amplifikációja enzimes reakciók ismétlődésével </a:t>
            </a:r>
            <a:r>
              <a:rPr lang="hu-HU" sz="2400" i="1" smtClean="0">
                <a:latin typeface="Garamond" pitchFamily="18" charset="0"/>
              </a:rPr>
              <a:t>in vitro </a:t>
            </a:r>
            <a:r>
              <a:rPr lang="hu-HU" sz="2400" smtClean="0">
                <a:latin typeface="Garamond" pitchFamily="18" charset="0"/>
              </a:rPr>
              <a:t>körülmények között.</a:t>
            </a:r>
          </a:p>
          <a:p>
            <a:pPr>
              <a:lnSpc>
                <a:spcPct val="90000"/>
              </a:lnSpc>
            </a:pPr>
            <a:r>
              <a:rPr lang="hu-HU" sz="2400" smtClean="0">
                <a:latin typeface="Garamond" pitchFamily="18" charset="0"/>
              </a:rPr>
              <a:t>Szelektív módszer, előnye a hagyományos technikákkal szemben, hogy egyedi DNS fragment vizsgálatát teszi lehetővé. </a:t>
            </a:r>
          </a:p>
          <a:p>
            <a:pPr>
              <a:lnSpc>
                <a:spcPct val="90000"/>
              </a:lnSpc>
            </a:pPr>
            <a:r>
              <a:rPr lang="hu-HU" sz="2400" u="sng" smtClean="0">
                <a:latin typeface="Garamond" pitchFamily="18" charset="0"/>
              </a:rPr>
              <a:t>Elvileg</a:t>
            </a:r>
            <a:r>
              <a:rPr lang="hu-HU" sz="2400" smtClean="0">
                <a:latin typeface="Garamond" pitchFamily="18" charset="0"/>
              </a:rPr>
              <a:t> minden egyes PCR ciklusban megduplázódik a DNS mennyisége a reakcióelegyben, azaz 30 ciklus után 10</a:t>
            </a:r>
            <a:r>
              <a:rPr lang="hu-HU" sz="2400" baseline="30000" smtClean="0">
                <a:latin typeface="Garamond" pitchFamily="18" charset="0"/>
              </a:rPr>
              <a:t>9</a:t>
            </a:r>
            <a:r>
              <a:rPr lang="hu-HU" sz="2400" smtClean="0">
                <a:latin typeface="Garamond" pitchFamily="18" charset="0"/>
              </a:rPr>
              <a:t>-szerese a kezdeti DNS mennyiségnek. </a:t>
            </a:r>
          </a:p>
          <a:p>
            <a:pPr>
              <a:lnSpc>
                <a:spcPct val="90000"/>
              </a:lnSpc>
            </a:pPr>
            <a:r>
              <a:rPr lang="hu-HU" sz="2400" smtClean="0">
                <a:latin typeface="Garamond" pitchFamily="18" charset="0"/>
              </a:rPr>
              <a:t>A reakció végterméke gélelektroforézissel vizsgálható.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57224" y="714356"/>
          <a:ext cx="821537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507" name="Csoportba foglalás 19"/>
          <p:cNvGrpSpPr>
            <a:grpSpLocks/>
          </p:cNvGrpSpPr>
          <p:nvPr/>
        </p:nvGrpSpPr>
        <p:grpSpPr bwMode="auto">
          <a:xfrm>
            <a:off x="4000500" y="1714500"/>
            <a:ext cx="2071688" cy="1928813"/>
            <a:chOff x="3428992" y="214290"/>
            <a:chExt cx="5117510" cy="3929090"/>
          </a:xfrm>
        </p:grpSpPr>
        <p:pic>
          <p:nvPicPr>
            <p:cNvPr id="64514" name="Picture 2"/>
            <p:cNvPicPr>
              <a:picLocks noChangeAspect="1" noChangeArrowheads="1"/>
            </p:cNvPicPr>
            <p:nvPr/>
          </p:nvPicPr>
          <p:blipFill>
            <a:blip r:embed="rId7" cstate="print"/>
            <a:srcRect/>
            <a:stretch>
              <a:fillRect/>
            </a:stretch>
          </p:blipFill>
          <p:spPr bwMode="auto">
            <a:xfrm>
              <a:off x="3428992" y="214290"/>
              <a:ext cx="5117510" cy="3929090"/>
            </a:xfrm>
            <a:prstGeom prst="roundRect">
              <a:avLst/>
            </a:prstGeom>
            <a:noFill/>
            <a:ln w="12700">
              <a:solidFill>
                <a:schemeClr val="accent1">
                  <a:lumMod val="40000"/>
                  <a:lumOff val="60000"/>
                </a:schemeClr>
              </a:solidFill>
              <a:miter lim="800000"/>
              <a:headEnd/>
              <a:tailEnd/>
            </a:ln>
            <a:effectLst/>
          </p:spPr>
        </p:pic>
        <p:sp>
          <p:nvSpPr>
            <p:cNvPr id="12" name="Téglalap 11"/>
            <p:cNvSpPr/>
            <p:nvPr/>
          </p:nvSpPr>
          <p:spPr>
            <a:xfrm>
              <a:off x="3487815" y="3302587"/>
              <a:ext cx="517633" cy="22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Téglalap 12"/>
            <p:cNvSpPr/>
            <p:nvPr/>
          </p:nvSpPr>
          <p:spPr>
            <a:xfrm>
              <a:off x="4252499" y="608816"/>
              <a:ext cx="517633" cy="223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Téglalap 13"/>
            <p:cNvSpPr/>
            <p:nvPr/>
          </p:nvSpPr>
          <p:spPr>
            <a:xfrm>
              <a:off x="7072032" y="3470746"/>
              <a:ext cx="517633" cy="22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Téglalap 14"/>
            <p:cNvSpPr/>
            <p:nvPr/>
          </p:nvSpPr>
          <p:spPr>
            <a:xfrm>
              <a:off x="5746578" y="327475"/>
              <a:ext cx="517633" cy="22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 name="Téglalap 15"/>
            <p:cNvSpPr/>
            <p:nvPr/>
          </p:nvSpPr>
          <p:spPr>
            <a:xfrm>
              <a:off x="3428992" y="1970254"/>
              <a:ext cx="301954" cy="171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grpSp>
      <p:sp>
        <p:nvSpPr>
          <p:cNvPr id="21508" name="Szövegdoboz 20"/>
          <p:cNvSpPr txBox="1">
            <a:spLocks noChangeArrowheads="1"/>
          </p:cNvSpPr>
          <p:nvPr/>
        </p:nvSpPr>
        <p:spPr bwMode="auto">
          <a:xfrm>
            <a:off x="1285875" y="142875"/>
            <a:ext cx="74295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sz="3200">
                <a:latin typeface="Garamond" pitchFamily="18" charset="0"/>
              </a:rPr>
              <a:t>Génexpresszió vizsgálata reverz transzkripció kapcsolt real-time PCR-rel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idx="4294967295"/>
          </p:nvPr>
        </p:nvSpPr>
        <p:spPr>
          <a:xfrm>
            <a:off x="485775" y="214313"/>
            <a:ext cx="8229600" cy="1143000"/>
          </a:xfrm>
        </p:spPr>
        <p:txBody>
          <a:bodyPr/>
          <a:lstStyle/>
          <a:p>
            <a:r>
              <a:rPr lang="hu-HU" sz="4000" smtClean="0">
                <a:latin typeface="Garamond" pitchFamily="18" charset="0"/>
              </a:rPr>
              <a:t>Allélikus diszkrimináció vizsgálata</a:t>
            </a:r>
          </a:p>
        </p:txBody>
      </p:sp>
      <p:sp>
        <p:nvSpPr>
          <p:cNvPr id="22531" name="Téglalap 3"/>
          <p:cNvSpPr>
            <a:spLocks noChangeArrowheads="1"/>
          </p:cNvSpPr>
          <p:nvPr/>
        </p:nvSpPr>
        <p:spPr bwMode="auto">
          <a:xfrm>
            <a:off x="1643063" y="4751388"/>
            <a:ext cx="7215187"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hu-HU" sz="2400">
                <a:latin typeface="Garamond" pitchFamily="18" charset="0"/>
              </a:rPr>
              <a:t>Kétféle, eltérő hullámhosszon emittáló fluorofórral jelölt próba alkalmazása a reakcióban. </a:t>
            </a:r>
          </a:p>
          <a:p>
            <a:pPr algn="just"/>
            <a:r>
              <a:rPr lang="hu-HU" sz="2400">
                <a:latin typeface="Garamond" pitchFamily="18" charset="0"/>
              </a:rPr>
              <a:t>A fluoreszcencia mérése két eltérő hullámhosszon. </a:t>
            </a:r>
          </a:p>
          <a:p>
            <a:pPr algn="just"/>
            <a:r>
              <a:rPr lang="hu-HU" sz="2400">
                <a:latin typeface="Garamond" pitchFamily="18" charset="0"/>
              </a:rPr>
              <a:t>A két próba alkalmazásával könnyen elkülöníthető a kétféle homozigóta és a heterozigóta allél.</a:t>
            </a:r>
          </a:p>
        </p:txBody>
      </p:sp>
      <p:pic>
        <p:nvPicPr>
          <p:cNvPr id="22532" name="Picture 8" descr="SNP"/>
          <p:cNvPicPr>
            <a:picLocks noGrp="1" noChangeAspect="1" noChangeArrowheads="1"/>
          </p:cNvPicPr>
          <p:nvPr>
            <p:ph idx="4294967295"/>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1643063" y="1196975"/>
            <a:ext cx="6985000" cy="2571750"/>
          </a:xfrm>
          <a:noFill/>
        </p:spPr>
      </p:pic>
      <p:grpSp>
        <p:nvGrpSpPr>
          <p:cNvPr id="22533" name="Group 13"/>
          <p:cNvGrpSpPr>
            <a:grpSpLocks/>
          </p:cNvGrpSpPr>
          <p:nvPr/>
        </p:nvGrpSpPr>
        <p:grpSpPr bwMode="auto">
          <a:xfrm>
            <a:off x="1785938" y="3716338"/>
            <a:ext cx="7072312" cy="893762"/>
            <a:chOff x="1125" y="2619"/>
            <a:chExt cx="4455" cy="563"/>
          </a:xfrm>
        </p:grpSpPr>
        <p:pic>
          <p:nvPicPr>
            <p:cNvPr id="22534" name="Kép 7"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r="77850" b="77130"/>
            <a:stretch>
              <a:fillRect/>
            </a:stretch>
          </p:blipFill>
          <p:spPr bwMode="auto">
            <a:xfrm>
              <a:off x="1170" y="2619"/>
              <a:ext cx="204"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Kép 8"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r="77850" b="77130"/>
            <a:stretch>
              <a:fillRect/>
            </a:stretch>
          </p:blipFill>
          <p:spPr bwMode="auto">
            <a:xfrm>
              <a:off x="1395" y="2619"/>
              <a:ext cx="204"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Kép 9"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r="77850" b="77130"/>
            <a:stretch>
              <a:fillRect/>
            </a:stretch>
          </p:blipFill>
          <p:spPr bwMode="auto">
            <a:xfrm>
              <a:off x="2610" y="2619"/>
              <a:ext cx="204" cy="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7" name="Kép 10"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t="56055" r="77272" b="23767"/>
            <a:stretch>
              <a:fillRect/>
            </a:stretch>
          </p:blipFill>
          <p:spPr bwMode="auto">
            <a:xfrm>
              <a:off x="2835" y="2700"/>
              <a:ext cx="225"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8" name="Kép 11"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t="56055" r="77850" b="23767"/>
            <a:stretch>
              <a:fillRect/>
            </a:stretch>
          </p:blipFill>
          <p:spPr bwMode="auto">
            <a:xfrm>
              <a:off x="4275" y="2700"/>
              <a:ext cx="204"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9" name="Kép 12" descr="SN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528" t="56055" r="77850" b="23767"/>
            <a:stretch>
              <a:fillRect/>
            </a:stretch>
          </p:blipFill>
          <p:spPr bwMode="auto">
            <a:xfrm>
              <a:off x="4050" y="2700"/>
              <a:ext cx="204"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40" name="Szövegdoboz 13"/>
            <p:cNvSpPr txBox="1">
              <a:spLocks noChangeArrowheads="1"/>
            </p:cNvSpPr>
            <p:nvPr/>
          </p:nvSpPr>
          <p:spPr bwMode="auto">
            <a:xfrm>
              <a:off x="1125" y="2970"/>
              <a:ext cx="4455"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600">
                  <a:latin typeface="Garamond" pitchFamily="18" charset="0"/>
                </a:rPr>
                <a:t>Homozigóta allél 1        Heterozigóta allél         Homozigóta allél 2     </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457200" y="274638"/>
            <a:ext cx="8229600" cy="993775"/>
          </a:xfrm>
        </p:spPr>
        <p:txBody>
          <a:bodyPr/>
          <a:lstStyle/>
          <a:p>
            <a:r>
              <a:rPr lang="hu-HU" sz="4000" smtClean="0">
                <a:latin typeface="Garamond" pitchFamily="18" charset="0"/>
              </a:rPr>
              <a:t>Olvadáspont analízis</a:t>
            </a:r>
            <a:endParaRPr lang="en-US" sz="4000" smtClean="0">
              <a:latin typeface="Garamond" pitchFamily="18" charset="0"/>
            </a:endParaRPr>
          </a:p>
        </p:txBody>
      </p:sp>
      <p:sp>
        <p:nvSpPr>
          <p:cNvPr id="23555" name="Rectangle 3"/>
          <p:cNvSpPr>
            <a:spLocks noGrp="1"/>
          </p:cNvSpPr>
          <p:nvPr>
            <p:ph type="body" idx="4294967295"/>
          </p:nvPr>
        </p:nvSpPr>
        <p:spPr>
          <a:xfrm>
            <a:off x="1514475" y="1285875"/>
            <a:ext cx="7272338" cy="4957763"/>
          </a:xfrm>
        </p:spPr>
        <p:txBody>
          <a:bodyPr/>
          <a:lstStyle/>
          <a:p>
            <a:pPr>
              <a:lnSpc>
                <a:spcPct val="80000"/>
              </a:lnSpc>
            </a:pPr>
            <a:r>
              <a:rPr lang="en-US" sz="2000" smtClean="0">
                <a:latin typeface="Garamond" pitchFamily="18" charset="0"/>
              </a:rPr>
              <a:t>Minden DNS fragmentumra jellemzõ az olvadáspontja (Tm</a:t>
            </a:r>
            <a:r>
              <a:rPr lang="hu-HU" sz="2000" smtClean="0">
                <a:latin typeface="Garamond" pitchFamily="18" charset="0"/>
              </a:rPr>
              <a:t>, </a:t>
            </a:r>
            <a:r>
              <a:rPr lang="en-US" sz="2000" smtClean="0">
                <a:latin typeface="Garamond" pitchFamily="18" charset="0"/>
              </a:rPr>
              <a:t>az a</a:t>
            </a:r>
            <a:r>
              <a:rPr lang="hu-HU" sz="2000" smtClean="0">
                <a:latin typeface="Garamond" pitchFamily="18" charset="0"/>
              </a:rPr>
              <a:t> </a:t>
            </a:r>
            <a:r>
              <a:rPr lang="en-US" sz="2000" smtClean="0">
                <a:latin typeface="Garamond" pitchFamily="18" charset="0"/>
              </a:rPr>
              <a:t>hõmérséklet, melyen az adott DNS fragmens 50%-a egyszálú)</a:t>
            </a:r>
            <a:endParaRPr lang="hu-HU" sz="2000" smtClean="0">
              <a:latin typeface="Garamond" pitchFamily="18" charset="0"/>
            </a:endParaRPr>
          </a:p>
          <a:p>
            <a:pPr>
              <a:lnSpc>
                <a:spcPct val="80000"/>
              </a:lnSpc>
            </a:pPr>
            <a:r>
              <a:rPr lang="hu-HU" sz="2000" smtClean="0">
                <a:latin typeface="Garamond" pitchFamily="18" charset="0"/>
              </a:rPr>
              <a:t>A Tm-et </a:t>
            </a:r>
            <a:r>
              <a:rPr lang="en-US" sz="2000" smtClean="0">
                <a:latin typeface="Garamond" pitchFamily="18" charset="0"/>
              </a:rPr>
              <a:t>befolyásoló tényezõk: </a:t>
            </a:r>
            <a:endParaRPr lang="hu-HU" sz="2000" smtClean="0">
              <a:latin typeface="Garamond" pitchFamily="18" charset="0"/>
            </a:endParaRPr>
          </a:p>
          <a:p>
            <a:pPr lvl="1">
              <a:lnSpc>
                <a:spcPct val="80000"/>
              </a:lnSpc>
            </a:pPr>
            <a:r>
              <a:rPr lang="en-US" sz="1800" smtClean="0">
                <a:latin typeface="Garamond" pitchFamily="18" charset="0"/>
              </a:rPr>
              <a:t>a fragmens G+C tartalma, </a:t>
            </a:r>
            <a:endParaRPr lang="hu-HU" sz="1800" smtClean="0">
              <a:latin typeface="Garamond" pitchFamily="18" charset="0"/>
            </a:endParaRPr>
          </a:p>
          <a:p>
            <a:pPr lvl="1">
              <a:lnSpc>
                <a:spcPct val="80000"/>
              </a:lnSpc>
            </a:pPr>
            <a:r>
              <a:rPr lang="hu-HU" sz="1800" smtClean="0">
                <a:latin typeface="Garamond" pitchFamily="18" charset="0"/>
              </a:rPr>
              <a:t>a fragmens </a:t>
            </a:r>
            <a:r>
              <a:rPr lang="en-US" sz="1800" smtClean="0">
                <a:latin typeface="Garamond" pitchFamily="18" charset="0"/>
              </a:rPr>
              <a:t>hossza. </a:t>
            </a:r>
            <a:endParaRPr lang="hu-HU" sz="1800" smtClean="0">
              <a:latin typeface="Garamond" pitchFamily="18" charset="0"/>
            </a:endParaRPr>
          </a:p>
          <a:p>
            <a:pPr>
              <a:lnSpc>
                <a:spcPct val="80000"/>
              </a:lnSpc>
            </a:pPr>
            <a:endParaRPr lang="hu-HU" sz="2000" smtClean="0">
              <a:latin typeface="Garamond" pitchFamily="18" charset="0"/>
            </a:endParaRPr>
          </a:p>
          <a:p>
            <a:pPr>
              <a:lnSpc>
                <a:spcPct val="80000"/>
              </a:lnSpc>
            </a:pPr>
            <a:r>
              <a:rPr lang="hu-HU" sz="2000" smtClean="0">
                <a:latin typeface="Garamond" pitchFamily="18" charset="0"/>
              </a:rPr>
              <a:t>Az olvadáspont analízis </a:t>
            </a:r>
            <a:br>
              <a:rPr lang="hu-HU" sz="2000" smtClean="0">
                <a:latin typeface="Garamond" pitchFamily="18" charset="0"/>
              </a:rPr>
            </a:br>
            <a:r>
              <a:rPr lang="hu-HU" sz="2000" smtClean="0">
                <a:latin typeface="Garamond" pitchFamily="18" charset="0"/>
              </a:rPr>
              <a:t>alkalmazása </a:t>
            </a:r>
          </a:p>
          <a:p>
            <a:pPr lvl="1">
              <a:lnSpc>
                <a:spcPct val="80000"/>
              </a:lnSpc>
            </a:pPr>
            <a:r>
              <a:rPr lang="en-US" sz="1800" smtClean="0">
                <a:latin typeface="Garamond" pitchFamily="18" charset="0"/>
              </a:rPr>
              <a:t>genotipizálásra vagy </a:t>
            </a:r>
            <a:r>
              <a:rPr lang="hu-HU" sz="1800" smtClean="0">
                <a:latin typeface="Garamond" pitchFamily="18" charset="0"/>
              </a:rPr>
              <a:t/>
            </a:r>
            <a:br>
              <a:rPr lang="hu-HU" sz="1800" smtClean="0">
                <a:latin typeface="Garamond" pitchFamily="18" charset="0"/>
              </a:rPr>
            </a:br>
            <a:r>
              <a:rPr lang="en-US" sz="1800" smtClean="0">
                <a:latin typeface="Garamond" pitchFamily="18" charset="0"/>
              </a:rPr>
              <a:t>mutáció detektálására, </a:t>
            </a:r>
            <a:endParaRPr lang="hu-HU" sz="1800" smtClean="0">
              <a:latin typeface="Garamond" pitchFamily="18" charset="0"/>
            </a:endParaRPr>
          </a:p>
          <a:p>
            <a:pPr lvl="1">
              <a:lnSpc>
                <a:spcPct val="80000"/>
              </a:lnSpc>
            </a:pPr>
            <a:r>
              <a:rPr lang="en-US" sz="1800" smtClean="0">
                <a:latin typeface="Garamond" pitchFamily="18" charset="0"/>
              </a:rPr>
              <a:t>termékek megkülönbözteté</a:t>
            </a:r>
            <a:r>
              <a:rPr lang="hu-HU" sz="1800" smtClean="0">
                <a:latin typeface="Garamond" pitchFamily="18" charset="0"/>
              </a:rPr>
              <a:t>-</a:t>
            </a:r>
            <a:br>
              <a:rPr lang="hu-HU" sz="1800" smtClean="0">
                <a:latin typeface="Garamond" pitchFamily="18" charset="0"/>
              </a:rPr>
            </a:br>
            <a:r>
              <a:rPr lang="en-US" sz="1800" smtClean="0">
                <a:latin typeface="Garamond" pitchFamily="18" charset="0"/>
              </a:rPr>
              <a:t>sére</a:t>
            </a:r>
            <a:r>
              <a:rPr lang="hu-HU" sz="1800" smtClean="0">
                <a:latin typeface="Garamond" pitchFamily="18" charset="0"/>
              </a:rPr>
              <a:t> (</a:t>
            </a:r>
            <a:r>
              <a:rPr lang="en-US" sz="1800" smtClean="0">
                <a:latin typeface="Garamond" pitchFamily="18" charset="0"/>
              </a:rPr>
              <a:t>a rövidebb termékek </a:t>
            </a:r>
            <a:r>
              <a:rPr lang="hu-HU" sz="1800" smtClean="0">
                <a:latin typeface="Garamond" pitchFamily="18" charset="0"/>
              </a:rPr>
              <a:t/>
            </a:r>
            <a:br>
              <a:rPr lang="hu-HU" sz="1800" smtClean="0">
                <a:latin typeface="Garamond" pitchFamily="18" charset="0"/>
              </a:rPr>
            </a:br>
            <a:r>
              <a:rPr lang="en-US" sz="1800" smtClean="0">
                <a:latin typeface="Garamond" pitchFamily="18" charset="0"/>
              </a:rPr>
              <a:t>(pl. primer-dimerek) Tm értéke</a:t>
            </a:r>
            <a:r>
              <a:rPr lang="hu-HU" sz="1800" smtClean="0">
                <a:latin typeface="Garamond" pitchFamily="18" charset="0"/>
              </a:rPr>
              <a:t/>
            </a:r>
            <a:br>
              <a:rPr lang="hu-HU" sz="1800" smtClean="0">
                <a:latin typeface="Garamond" pitchFamily="18" charset="0"/>
              </a:rPr>
            </a:br>
            <a:r>
              <a:rPr lang="en-US" sz="1800" smtClean="0">
                <a:latin typeface="Garamond" pitchFamily="18" charset="0"/>
              </a:rPr>
              <a:t>alacsonyabb</a:t>
            </a:r>
            <a:r>
              <a:rPr lang="hu-HU" sz="1800" smtClean="0">
                <a:latin typeface="Garamond" pitchFamily="18" charset="0"/>
              </a:rPr>
              <a:t>)</a:t>
            </a:r>
            <a:r>
              <a:rPr lang="en-US" sz="1800" smtClean="0">
                <a:latin typeface="Garamond" pitchFamily="18" charset="0"/>
              </a:rPr>
              <a:t> </a:t>
            </a:r>
            <a:endParaRPr lang="hu-HU" sz="1800" smtClean="0">
              <a:latin typeface="Garamond" pitchFamily="18" charset="0"/>
            </a:endParaRPr>
          </a:p>
          <a:p>
            <a:pPr lvl="1">
              <a:lnSpc>
                <a:spcPct val="80000"/>
              </a:lnSpc>
            </a:pPr>
            <a:r>
              <a:rPr lang="en-US" sz="1800" smtClean="0">
                <a:latin typeface="Garamond" pitchFamily="18" charset="0"/>
              </a:rPr>
              <a:t>a termék azonosítására, </a:t>
            </a:r>
            <a:r>
              <a:rPr lang="hu-HU" sz="1800" smtClean="0">
                <a:latin typeface="Garamond" pitchFamily="18" charset="0"/>
              </a:rPr>
              <a:t/>
            </a:r>
            <a:br>
              <a:rPr lang="hu-HU" sz="1800" smtClean="0">
                <a:latin typeface="Garamond" pitchFamily="18" charset="0"/>
              </a:rPr>
            </a:br>
            <a:r>
              <a:rPr lang="en-US" sz="1800" smtClean="0">
                <a:latin typeface="Garamond" pitchFamily="18" charset="0"/>
              </a:rPr>
              <a:t>a termékspecifikus Tm érték </a:t>
            </a:r>
            <a:r>
              <a:rPr lang="hu-HU" sz="1800" smtClean="0">
                <a:latin typeface="Garamond" pitchFamily="18" charset="0"/>
              </a:rPr>
              <a:t/>
            </a:r>
            <a:br>
              <a:rPr lang="hu-HU" sz="1800" smtClean="0">
                <a:latin typeface="Garamond" pitchFamily="18" charset="0"/>
              </a:rPr>
            </a:br>
            <a:r>
              <a:rPr lang="en-US" sz="1800" smtClean="0">
                <a:latin typeface="Garamond" pitchFamily="18" charset="0"/>
              </a:rPr>
              <a:t>kimérésével.</a:t>
            </a:r>
          </a:p>
        </p:txBody>
      </p:sp>
      <p:pic>
        <p:nvPicPr>
          <p:cNvPr id="23556" name="Picture 5" descr="Big HFE meltcurve run f2 on f1"/>
          <p:cNvPicPr>
            <a:picLocks noChangeAspect="1" noChangeArrowheads="1"/>
          </p:cNvPicPr>
          <p:nvPr/>
        </p:nvPicPr>
        <p:blipFill>
          <a:blip r:embed="rId2" cstate="print">
            <a:extLst>
              <a:ext uri="{28A0092B-C50C-407E-A947-70E740481C1C}">
                <a14:useLocalDpi xmlns="" xmlns:a14="http://schemas.microsoft.com/office/drawing/2010/main" val="0"/>
              </a:ext>
            </a:extLst>
          </a:blip>
          <a:srcRect l="39008" t="58282"/>
          <a:stretch>
            <a:fillRect/>
          </a:stretch>
        </p:blipFill>
        <p:spPr bwMode="auto">
          <a:xfrm>
            <a:off x="5214938" y="4710113"/>
            <a:ext cx="3894137" cy="21478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3557" name="Rectangle 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hu-HU"/>
          </a:p>
        </p:txBody>
      </p:sp>
      <p:pic>
        <p:nvPicPr>
          <p:cNvPr id="23558" name="Picture 6"/>
          <p:cNvPicPr>
            <a:picLocks noChangeAspect="1" noChangeArrowheads="1"/>
          </p:cNvPicPr>
          <p:nvPr/>
        </p:nvPicPr>
        <p:blipFill>
          <a:blip r:embed="rId3" cstate="print">
            <a:lum bright="-6000" contrast="18000"/>
            <a:extLst>
              <a:ext uri="{28A0092B-C50C-407E-A947-70E740481C1C}">
                <a14:useLocalDpi xmlns="" xmlns:a14="http://schemas.microsoft.com/office/drawing/2010/main" val="0"/>
              </a:ext>
            </a:extLst>
          </a:blip>
          <a:srcRect r="1031" b="-717"/>
          <a:stretch>
            <a:fillRect/>
          </a:stretch>
        </p:blipFill>
        <p:spPr bwMode="auto">
          <a:xfrm>
            <a:off x="5214938" y="2000250"/>
            <a:ext cx="3897312" cy="250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idx="4294967295"/>
          </p:nvPr>
        </p:nvSpPr>
        <p:spPr>
          <a:xfrm>
            <a:off x="1187450" y="260350"/>
            <a:ext cx="7777163" cy="1143000"/>
          </a:xfrm>
        </p:spPr>
        <p:txBody>
          <a:bodyPr/>
          <a:lstStyle/>
          <a:p>
            <a:r>
              <a:rPr lang="hu-HU" smtClean="0">
                <a:latin typeface="Arial" charset="0"/>
              </a:rPr>
              <a:t>Köszönjük a figyelmet!</a:t>
            </a:r>
          </a:p>
        </p:txBody>
      </p:sp>
      <p:pic>
        <p:nvPicPr>
          <p:cNvPr id="24579" name="Picture 7" descr="RNaseA"/>
          <p:cNvPicPr>
            <a:picLocks noGrp="1" noChangeAspect="1" noChangeArrowheads="1"/>
          </p:cNvPicPr>
          <p:nvPr>
            <p:ph sz="half" idx="4294967295"/>
          </p:nvPr>
        </p:nvPicPr>
        <p:blipFill>
          <a:blip r:embed="rId2" cstate="print">
            <a:clrChange>
              <a:clrFrom>
                <a:srgbClr val="FCFCFC"/>
              </a:clrFrom>
              <a:clrTo>
                <a:srgbClr val="FCFCFC">
                  <a:alpha val="0"/>
                </a:srgbClr>
              </a:clrTo>
            </a:clrChange>
            <a:extLst>
              <a:ext uri="{28A0092B-C50C-407E-A947-70E740481C1C}">
                <a14:useLocalDpi xmlns="" xmlns:a14="http://schemas.microsoft.com/office/drawing/2010/main" val="0"/>
              </a:ext>
            </a:extLst>
          </a:blip>
          <a:srcRect/>
          <a:stretch>
            <a:fillRect/>
          </a:stretch>
        </p:blipFill>
        <p:spPr>
          <a:xfrm>
            <a:off x="2268538" y="2387600"/>
            <a:ext cx="5284787" cy="3201988"/>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728663" y="228600"/>
            <a:ext cx="7772400" cy="1143000"/>
          </a:xfrm>
        </p:spPr>
        <p:txBody>
          <a:bodyPr/>
          <a:lstStyle/>
          <a:p>
            <a:r>
              <a:rPr lang="hu-HU" sz="4000" smtClean="0">
                <a:latin typeface="Garamond" pitchFamily="18" charset="0"/>
              </a:rPr>
              <a:t>A PCR reakció komponensei</a:t>
            </a:r>
          </a:p>
        </p:txBody>
      </p:sp>
      <p:sp>
        <p:nvSpPr>
          <p:cNvPr id="4099" name="Rectangle 3"/>
          <p:cNvSpPr>
            <a:spLocks noGrp="1"/>
          </p:cNvSpPr>
          <p:nvPr>
            <p:ph type="body" idx="4294967295"/>
          </p:nvPr>
        </p:nvSpPr>
        <p:spPr>
          <a:xfrm>
            <a:off x="1500188" y="1857375"/>
            <a:ext cx="7664450" cy="4537075"/>
          </a:xfrm>
        </p:spPr>
        <p:txBody>
          <a:bodyPr/>
          <a:lstStyle/>
          <a:p>
            <a:pPr>
              <a:lnSpc>
                <a:spcPct val="90000"/>
              </a:lnSpc>
            </a:pPr>
            <a:r>
              <a:rPr lang="hu-HU" sz="2400" b="1" smtClean="0">
                <a:latin typeface="Garamond" pitchFamily="18" charset="0"/>
              </a:rPr>
              <a:t>DNS-templát</a:t>
            </a:r>
            <a:r>
              <a:rPr lang="hu-HU" sz="2400" smtClean="0">
                <a:latin typeface="Garamond" pitchFamily="18" charset="0"/>
              </a:rPr>
              <a:t> vagy </a:t>
            </a:r>
            <a:r>
              <a:rPr lang="hu-HU" sz="2400" b="1" smtClean="0">
                <a:latin typeface="Garamond" pitchFamily="18" charset="0"/>
              </a:rPr>
              <a:t>cDNS </a:t>
            </a:r>
            <a:r>
              <a:rPr lang="hu-HU" sz="2400" smtClean="0">
                <a:latin typeface="Garamond" pitchFamily="18" charset="0"/>
              </a:rPr>
              <a:t>– ez tartalmazza a DNS-szakasz amplifikálandó régióját</a:t>
            </a:r>
          </a:p>
          <a:p>
            <a:pPr>
              <a:lnSpc>
                <a:spcPct val="90000"/>
              </a:lnSpc>
            </a:pPr>
            <a:r>
              <a:rPr lang="hu-HU" sz="2400" smtClean="0">
                <a:latin typeface="Garamond" pitchFamily="18" charset="0"/>
              </a:rPr>
              <a:t>Két </a:t>
            </a:r>
            <a:r>
              <a:rPr lang="hu-HU" sz="2400" b="1" smtClean="0">
                <a:latin typeface="Garamond" pitchFamily="18" charset="0"/>
              </a:rPr>
              <a:t>primer </a:t>
            </a:r>
            <a:r>
              <a:rPr lang="hu-HU" sz="2400" smtClean="0">
                <a:latin typeface="Garamond" pitchFamily="18" charset="0"/>
              </a:rPr>
              <a:t>– amely meghatározza az amplifikálandó szakasz elejét és végét</a:t>
            </a:r>
            <a:r>
              <a:rPr lang="hu-HU" sz="2400" smtClean="0">
                <a:solidFill>
                  <a:schemeClr val="bg1"/>
                </a:solidFill>
                <a:latin typeface="Garamond" pitchFamily="18" charset="0"/>
              </a:rPr>
              <a:t> </a:t>
            </a:r>
          </a:p>
          <a:p>
            <a:pPr>
              <a:lnSpc>
                <a:spcPct val="90000"/>
              </a:lnSpc>
            </a:pPr>
            <a:r>
              <a:rPr lang="hu-HU" sz="2400" b="1" smtClean="0">
                <a:latin typeface="Garamond" pitchFamily="18" charset="0"/>
              </a:rPr>
              <a:t>DNS-függő DNS polimeráz</a:t>
            </a:r>
            <a:r>
              <a:rPr lang="hu-HU" sz="2400" smtClean="0">
                <a:latin typeface="Garamond" pitchFamily="18" charset="0"/>
              </a:rPr>
              <a:t> – amely lemásolja az amplifikálandó szakaszt</a:t>
            </a:r>
          </a:p>
          <a:p>
            <a:pPr>
              <a:lnSpc>
                <a:spcPct val="90000"/>
              </a:lnSpc>
            </a:pPr>
            <a:r>
              <a:rPr lang="hu-HU" sz="2400" b="1" smtClean="0">
                <a:latin typeface="Garamond" pitchFamily="18" charset="0"/>
              </a:rPr>
              <a:t>Nukleotidok</a:t>
            </a:r>
            <a:r>
              <a:rPr lang="hu-HU" sz="2400" smtClean="0">
                <a:latin typeface="Garamond" pitchFamily="18" charset="0"/>
              </a:rPr>
              <a:t> – amelyekből a DNS-polimeráz felépíti az új DNS-t</a:t>
            </a:r>
          </a:p>
          <a:p>
            <a:pPr>
              <a:lnSpc>
                <a:spcPct val="90000"/>
              </a:lnSpc>
            </a:pPr>
            <a:r>
              <a:rPr lang="hu-HU" sz="2400" b="1" smtClean="0">
                <a:latin typeface="Garamond" pitchFamily="18" charset="0"/>
                <a:cs typeface="Times New Roman" pitchFamily="18" charset="0"/>
              </a:rPr>
              <a:t>Puffer</a:t>
            </a:r>
            <a:r>
              <a:rPr lang="hu-HU" sz="2400" smtClean="0">
                <a:latin typeface="Garamond" pitchFamily="18" charset="0"/>
                <a:cs typeface="Times New Roman" pitchFamily="18" charset="0"/>
              </a:rPr>
              <a:t> – amely biztosítja a DNS-polimeráz számára megfelelő kémiai környezetet</a:t>
            </a:r>
            <a:r>
              <a:rPr lang="hu-HU" sz="2400" smtClean="0">
                <a:latin typeface="Garamond"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611188" y="115888"/>
            <a:ext cx="7772400" cy="865187"/>
          </a:xfrm>
        </p:spPr>
        <p:txBody>
          <a:bodyPr/>
          <a:lstStyle/>
          <a:p>
            <a:r>
              <a:rPr lang="hu-HU" smtClean="0">
                <a:latin typeface="Garamond" pitchFamily="18" charset="0"/>
              </a:rPr>
              <a:t>A polimeráz </a:t>
            </a:r>
            <a:r>
              <a:rPr lang="hu-HU" sz="4000" smtClean="0">
                <a:latin typeface="Garamond" pitchFamily="18" charset="0"/>
              </a:rPr>
              <a:t>láncreakció</a:t>
            </a:r>
            <a:r>
              <a:rPr lang="hu-HU" smtClean="0">
                <a:latin typeface="Garamond" pitchFamily="18" charset="0"/>
              </a:rPr>
              <a:t> lépései</a:t>
            </a:r>
          </a:p>
        </p:txBody>
      </p:sp>
      <p:sp>
        <p:nvSpPr>
          <p:cNvPr id="5123" name="Rectangle 3"/>
          <p:cNvSpPr>
            <a:spLocks noGrp="1"/>
          </p:cNvSpPr>
          <p:nvPr>
            <p:ph type="body" idx="1"/>
          </p:nvPr>
        </p:nvSpPr>
        <p:spPr>
          <a:xfrm>
            <a:off x="1259632" y="1340768"/>
            <a:ext cx="4603750" cy="5072063"/>
          </a:xfrm>
        </p:spPr>
        <p:txBody>
          <a:bodyPr/>
          <a:lstStyle/>
          <a:p>
            <a:pPr>
              <a:lnSpc>
                <a:spcPct val="90000"/>
              </a:lnSpc>
              <a:buFont typeface="Arial" charset="0"/>
              <a:buNone/>
            </a:pPr>
            <a:r>
              <a:rPr lang="hu-HU" sz="2000" dirty="0" smtClean="0">
                <a:latin typeface="Garamond" pitchFamily="18" charset="0"/>
              </a:rPr>
              <a:t>1. </a:t>
            </a:r>
            <a:r>
              <a:rPr lang="hu-HU" sz="2000" dirty="0" err="1" smtClean="0">
                <a:latin typeface="Garamond" pitchFamily="18" charset="0"/>
              </a:rPr>
              <a:t>Denaturáció</a:t>
            </a:r>
            <a:r>
              <a:rPr lang="hu-HU" sz="2000" dirty="0" smtClean="0">
                <a:latin typeface="Garamond" pitchFamily="18" charset="0"/>
              </a:rPr>
              <a:t> (94-98°C, </a:t>
            </a:r>
            <a:r>
              <a:rPr lang="hu-HU" sz="2000" dirty="0" smtClean="0">
                <a:latin typeface="Garamond" pitchFamily="18" charset="0"/>
              </a:rPr>
              <a:t>10-30 sec</a:t>
            </a:r>
            <a:r>
              <a:rPr lang="hu-HU" sz="2000" dirty="0" smtClean="0">
                <a:latin typeface="Garamond" pitchFamily="18" charset="0"/>
              </a:rPr>
              <a:t>)</a:t>
            </a:r>
          </a:p>
          <a:p>
            <a:pPr lvl="1">
              <a:lnSpc>
                <a:spcPct val="90000"/>
              </a:lnSpc>
            </a:pPr>
            <a:r>
              <a:rPr lang="hu-HU" sz="2000" dirty="0" smtClean="0">
                <a:latin typeface="Garamond" pitchFamily="18" charset="0"/>
              </a:rPr>
              <a:t>A két DNS szálat összekötő H-hidak felbomlanak (1. ciklus előtt hosszabb denaturálás a teljes </a:t>
            </a:r>
            <a:r>
              <a:rPr lang="hu-HU" sz="2000" dirty="0" smtClean="0">
                <a:latin typeface="Garamond" pitchFamily="18" charset="0"/>
              </a:rPr>
              <a:t>szeparációhoz, általában 5 perc)</a:t>
            </a:r>
            <a:endParaRPr lang="hu-HU" sz="2000" dirty="0" smtClean="0">
              <a:latin typeface="Garamond" pitchFamily="18" charset="0"/>
            </a:endParaRPr>
          </a:p>
          <a:p>
            <a:pPr>
              <a:lnSpc>
                <a:spcPct val="90000"/>
              </a:lnSpc>
              <a:buFont typeface="Arial" charset="0"/>
              <a:buNone/>
            </a:pPr>
            <a:r>
              <a:rPr lang="hu-HU" sz="2000" dirty="0" smtClean="0">
                <a:latin typeface="Garamond" pitchFamily="18" charset="0"/>
              </a:rPr>
              <a:t>2. Primertapadás/</a:t>
            </a:r>
            <a:r>
              <a:rPr lang="hu-HU" sz="2000" dirty="0" err="1" smtClean="0">
                <a:latin typeface="Garamond" pitchFamily="18" charset="0"/>
              </a:rPr>
              <a:t>annealing</a:t>
            </a:r>
            <a:r>
              <a:rPr lang="hu-HU" sz="2000" dirty="0" smtClean="0">
                <a:latin typeface="Garamond" pitchFamily="18" charset="0"/>
              </a:rPr>
              <a:t> (55-70°C, </a:t>
            </a:r>
            <a:r>
              <a:rPr lang="hu-HU" sz="2000" dirty="0" smtClean="0">
                <a:latin typeface="Garamond" pitchFamily="18" charset="0"/>
              </a:rPr>
              <a:t>10-30 sec)</a:t>
            </a:r>
            <a:endParaRPr lang="hu-HU" sz="2000" dirty="0" smtClean="0">
              <a:latin typeface="Garamond" pitchFamily="18" charset="0"/>
            </a:endParaRPr>
          </a:p>
          <a:p>
            <a:pPr lvl="1">
              <a:lnSpc>
                <a:spcPct val="90000"/>
              </a:lnSpc>
            </a:pPr>
            <a:r>
              <a:rPr lang="hu-HU" sz="2000" dirty="0" smtClean="0">
                <a:latin typeface="Garamond" pitchFamily="18" charset="0"/>
              </a:rPr>
              <a:t>A primerek hozzákapcsolódnak a DNS szálakhoz</a:t>
            </a:r>
          </a:p>
          <a:p>
            <a:pPr lvl="1">
              <a:lnSpc>
                <a:spcPct val="90000"/>
              </a:lnSpc>
            </a:pPr>
            <a:r>
              <a:rPr lang="hu-HU" sz="2000" dirty="0" smtClean="0">
                <a:latin typeface="Garamond" pitchFamily="18" charset="0"/>
              </a:rPr>
              <a:t>Hőm. ált. 5°C-kal van a primerek olvadási hőmérséklete alatt</a:t>
            </a:r>
          </a:p>
          <a:p>
            <a:pPr>
              <a:lnSpc>
                <a:spcPct val="90000"/>
              </a:lnSpc>
              <a:buFont typeface="Arial" charset="0"/>
              <a:buNone/>
            </a:pPr>
            <a:r>
              <a:rPr lang="hu-HU" sz="2000" dirty="0" smtClean="0">
                <a:latin typeface="Garamond" pitchFamily="18" charset="0"/>
              </a:rPr>
              <a:t>3. Lánchosszabbítás (72°C, 1-2 perc)</a:t>
            </a:r>
          </a:p>
          <a:p>
            <a:pPr lvl="1">
              <a:lnSpc>
                <a:spcPct val="90000"/>
              </a:lnSpc>
            </a:pPr>
            <a:r>
              <a:rPr lang="hu-HU" sz="2000" dirty="0" smtClean="0">
                <a:latin typeface="Garamond" pitchFamily="18" charset="0"/>
              </a:rPr>
              <a:t>A </a:t>
            </a:r>
            <a:r>
              <a:rPr lang="hu-HU" sz="2000" dirty="0" err="1" smtClean="0">
                <a:latin typeface="Garamond" pitchFamily="18" charset="0"/>
              </a:rPr>
              <a:t>DNS-polimeráz</a:t>
            </a:r>
            <a:r>
              <a:rPr lang="hu-HU" sz="2000" dirty="0" smtClean="0">
                <a:latin typeface="Garamond" pitchFamily="18" charset="0"/>
              </a:rPr>
              <a:t> létrehozza a komplementer szálat</a:t>
            </a:r>
          </a:p>
          <a:p>
            <a:pPr lvl="1">
              <a:lnSpc>
                <a:spcPct val="90000"/>
              </a:lnSpc>
            </a:pPr>
            <a:r>
              <a:rPr lang="hu-HU" sz="2000" dirty="0" smtClean="0">
                <a:latin typeface="Garamond" pitchFamily="18" charset="0"/>
              </a:rPr>
              <a:t>Utolsó ciklus után hosszabb lánchosszabbítás</a:t>
            </a:r>
          </a:p>
          <a:p>
            <a:pPr>
              <a:lnSpc>
                <a:spcPct val="90000"/>
              </a:lnSpc>
              <a:buFont typeface="Arial" charset="0"/>
              <a:buNone/>
            </a:pPr>
            <a:endParaRPr lang="hu-HU" sz="2000" dirty="0" smtClean="0">
              <a:latin typeface="Garamond" pitchFamily="18" charset="0"/>
            </a:endParaRPr>
          </a:p>
        </p:txBody>
      </p:sp>
      <p:pic>
        <p:nvPicPr>
          <p:cNvPr id="5124" name="Picture 2" descr="http://www.flmnh.ufl.edu/cowries/PCR.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72163" y="1762125"/>
            <a:ext cx="32004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071563" y="381000"/>
            <a:ext cx="7772400" cy="1143000"/>
          </a:xfrm>
        </p:spPr>
        <p:txBody>
          <a:bodyPr/>
          <a:lstStyle/>
          <a:p>
            <a:r>
              <a:rPr lang="hu-HU" sz="4000" smtClean="0">
                <a:latin typeface="Garamond" pitchFamily="18" charset="0"/>
              </a:rPr>
              <a:t>Detektálás - Gélelektroforézis</a:t>
            </a:r>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1225" y="1341438"/>
            <a:ext cx="2827338" cy="188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1620838" y="5661248"/>
            <a:ext cx="51114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hu-HU" sz="2400" dirty="0">
                <a:latin typeface="Garamond" pitchFamily="18" charset="0"/>
              </a:rPr>
              <a:t>A </a:t>
            </a:r>
            <a:r>
              <a:rPr lang="hu-HU" sz="2400" dirty="0" err="1">
                <a:latin typeface="Garamond" pitchFamily="18" charset="0"/>
              </a:rPr>
              <a:t>PCR-termékek</a:t>
            </a:r>
            <a:r>
              <a:rPr lang="hu-HU" sz="2400" dirty="0">
                <a:latin typeface="Garamond" pitchFamily="18" charset="0"/>
              </a:rPr>
              <a:t> összehasonlítva a DNS-létrával </a:t>
            </a:r>
            <a:r>
              <a:rPr lang="hu-HU" sz="2400" dirty="0" err="1">
                <a:latin typeface="Garamond" pitchFamily="18" charset="0"/>
              </a:rPr>
              <a:t>agargélen</a:t>
            </a:r>
            <a:r>
              <a:rPr lang="hu-HU" sz="2400" dirty="0">
                <a:latin typeface="Garamond" pitchFamily="18" charset="0"/>
              </a:rPr>
              <a:t>. </a:t>
            </a:r>
            <a:endParaRPr lang="hu-HU" sz="1400" dirty="0">
              <a:latin typeface="Garamond" pitchFamily="18" charset="0"/>
            </a:endParaRPr>
          </a:p>
        </p:txBody>
      </p:sp>
      <p:pic>
        <p:nvPicPr>
          <p:cNvPr id="6149" name="Picture 7" descr="http://www.biocat.com/bc/img/info_pix/midorigreen_and_etbr_gel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54909" t="1488" r="5815" b="-1488"/>
          <a:stretch>
            <a:fillRect/>
          </a:stretch>
        </p:blipFill>
        <p:spPr bwMode="auto">
          <a:xfrm>
            <a:off x="5991225" y="3428999"/>
            <a:ext cx="2817813" cy="218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9" descr="http://upload.wikimedia.org/wikipedia/commons/thumb/e/e6/DNAgel4wiki.png/200px-DNAgel4wiki.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2092325"/>
            <a:ext cx="1905000"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idx="4294967295"/>
          </p:nvPr>
        </p:nvSpPr>
        <p:spPr>
          <a:xfrm>
            <a:off x="468313" y="115888"/>
            <a:ext cx="8229600" cy="720725"/>
          </a:xfrm>
        </p:spPr>
        <p:txBody>
          <a:bodyPr/>
          <a:lstStyle/>
          <a:p>
            <a:pPr eaLnBrk="1" hangingPunct="1"/>
            <a:r>
              <a:rPr lang="hu-HU" sz="4000" smtClean="0">
                <a:latin typeface="Garamond" pitchFamily="18" charset="0"/>
              </a:rPr>
              <a:t>A hagyományos PCR korlátai</a:t>
            </a:r>
          </a:p>
        </p:txBody>
      </p:sp>
      <p:pic>
        <p:nvPicPr>
          <p:cNvPr id="7171" name="Picture 2" descr="http://www.qiagen.com/catalog/PCR_RT_RNA_amplification/images/fig_quantification_using_Q_prob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999" t="6000" r="2132" b="50500"/>
          <a:stretch>
            <a:fillRect/>
          </a:stretch>
        </p:blipFill>
        <p:spPr bwMode="auto">
          <a:xfrm>
            <a:off x="4854575" y="3994150"/>
            <a:ext cx="4146550" cy="272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Szövegdoboz 4"/>
          <p:cNvSpPr txBox="1">
            <a:spLocks noChangeArrowheads="1"/>
          </p:cNvSpPr>
          <p:nvPr/>
        </p:nvSpPr>
        <p:spPr bwMode="auto">
          <a:xfrm>
            <a:off x="1571625" y="908050"/>
            <a:ext cx="7072313"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2800">
                <a:latin typeface="Garamond" pitchFamily="18" charset="0"/>
              </a:rPr>
              <a:t>A végpontos PCR hátrányai: </a:t>
            </a:r>
          </a:p>
          <a:p>
            <a:pPr eaLnBrk="1" hangingPunct="1">
              <a:buFontTx/>
              <a:buChar char="•"/>
            </a:pPr>
            <a:r>
              <a:rPr lang="hu-HU" sz="2400">
                <a:latin typeface="Garamond" pitchFamily="18" charset="0"/>
              </a:rPr>
              <a:t>  nagyon pontatlan, </a:t>
            </a:r>
          </a:p>
          <a:p>
            <a:pPr eaLnBrk="1" hangingPunct="1">
              <a:buFont typeface="Arial" charset="0"/>
              <a:buChar char="•"/>
            </a:pPr>
            <a:r>
              <a:rPr lang="hu-HU" sz="2400">
                <a:latin typeface="Garamond" pitchFamily="18" charset="0"/>
              </a:rPr>
              <a:t>  kis érzékenységű </a:t>
            </a:r>
          </a:p>
          <a:p>
            <a:pPr eaLnBrk="1" hangingPunct="1">
              <a:buFont typeface="Arial" charset="0"/>
              <a:buChar char="•"/>
            </a:pPr>
            <a:r>
              <a:rPr lang="hu-HU" sz="2400">
                <a:latin typeface="Garamond" pitchFamily="18" charset="0"/>
              </a:rPr>
              <a:t>  kis felbontóképességű (max. 10x-es)</a:t>
            </a:r>
          </a:p>
          <a:p>
            <a:pPr eaLnBrk="1" hangingPunct="1">
              <a:buFont typeface="Arial" charset="0"/>
              <a:buChar char="•"/>
            </a:pPr>
            <a:r>
              <a:rPr lang="hu-HU" sz="2400">
                <a:latin typeface="Garamond" pitchFamily="18" charset="0"/>
              </a:rPr>
              <a:t>  nem automatizált</a:t>
            </a:r>
          </a:p>
          <a:p>
            <a:pPr eaLnBrk="1" hangingPunct="1">
              <a:buFont typeface="Arial" charset="0"/>
              <a:buChar char="•"/>
            </a:pPr>
            <a:r>
              <a:rPr lang="hu-HU" sz="2400">
                <a:latin typeface="Garamond" pitchFamily="18" charset="0"/>
              </a:rPr>
              <a:t>  csak méret alapú elválasztást tesz lehetővé </a:t>
            </a:r>
          </a:p>
          <a:p>
            <a:pPr eaLnBrk="1" hangingPunct="1">
              <a:buFont typeface="Arial" charset="0"/>
              <a:buChar char="•"/>
            </a:pPr>
            <a:r>
              <a:rPr lang="hu-HU" sz="2400">
                <a:latin typeface="Garamond" pitchFamily="18" charset="0"/>
              </a:rPr>
              <a:t>  az e</a:t>
            </a:r>
            <a:r>
              <a:rPr lang="en-US" sz="2400">
                <a:latin typeface="Garamond" pitchFamily="18" charset="0"/>
              </a:rPr>
              <a:t>t</a:t>
            </a:r>
            <a:r>
              <a:rPr lang="hu-HU" sz="2400">
                <a:latin typeface="Garamond" pitchFamily="18" charset="0"/>
              </a:rPr>
              <a:t>í</a:t>
            </a:r>
            <a:r>
              <a:rPr lang="en-US" sz="2400">
                <a:latin typeface="Garamond" pitchFamily="18" charset="0"/>
              </a:rPr>
              <a:t>dium bromid </a:t>
            </a:r>
            <a:r>
              <a:rPr lang="hu-HU" sz="2400">
                <a:latin typeface="Garamond" pitchFamily="18" charset="0"/>
              </a:rPr>
              <a:t> nem használható mennyiségi </a:t>
            </a:r>
            <a:br>
              <a:rPr lang="hu-HU" sz="2400">
                <a:latin typeface="Garamond" pitchFamily="18" charset="0"/>
              </a:rPr>
            </a:br>
            <a:r>
              <a:rPr lang="hu-HU" sz="2400">
                <a:latin typeface="Garamond" pitchFamily="18" charset="0"/>
              </a:rPr>
              <a:t>    meghatározásokra</a:t>
            </a:r>
            <a:endParaRPr lang="hu-HU">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idx="4294967295"/>
          </p:nvPr>
        </p:nvSpPr>
        <p:spPr>
          <a:xfrm>
            <a:off x="485775" y="71438"/>
            <a:ext cx="8229600" cy="1143000"/>
          </a:xfrm>
        </p:spPr>
        <p:txBody>
          <a:bodyPr/>
          <a:lstStyle/>
          <a:p>
            <a:pPr eaLnBrk="1" hangingPunct="1"/>
            <a:r>
              <a:rPr lang="hu-HU" sz="4000" smtClean="0">
                <a:latin typeface="Garamond" pitchFamily="18" charset="0"/>
              </a:rPr>
              <a:t>A PCR kinetikája</a:t>
            </a:r>
          </a:p>
        </p:txBody>
      </p:sp>
      <p:sp>
        <p:nvSpPr>
          <p:cNvPr id="8195" name="Téglalap 3"/>
          <p:cNvSpPr>
            <a:spLocks noChangeArrowheads="1"/>
          </p:cNvSpPr>
          <p:nvPr/>
        </p:nvSpPr>
        <p:spPr bwMode="auto">
          <a:xfrm>
            <a:off x="1500188" y="750888"/>
            <a:ext cx="7643812"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hu-HU" b="1">
              <a:latin typeface="Garamond" pitchFamily="18" charset="0"/>
            </a:endParaRPr>
          </a:p>
          <a:p>
            <a:r>
              <a:rPr lang="hu-HU" b="1">
                <a:latin typeface="Garamond" pitchFamily="18" charset="0"/>
              </a:rPr>
              <a:t> </a:t>
            </a:r>
            <a:r>
              <a:rPr lang="en-US" b="1">
                <a:latin typeface="Garamond" pitchFamily="18" charset="0"/>
              </a:rPr>
              <a:t>Exponen</a:t>
            </a:r>
            <a:r>
              <a:rPr lang="hu-HU" b="1">
                <a:latin typeface="Garamond" pitchFamily="18" charset="0"/>
              </a:rPr>
              <a:t>ciális fázis</a:t>
            </a:r>
            <a:r>
              <a:rPr lang="en-US" b="1">
                <a:latin typeface="Garamond" pitchFamily="18" charset="0"/>
              </a:rPr>
              <a:t>: </a:t>
            </a:r>
            <a:r>
              <a:rPr lang="hu-HU">
                <a:latin typeface="Garamond" pitchFamily="18" charset="0"/>
              </a:rPr>
              <a:t>a</a:t>
            </a:r>
            <a:r>
              <a:rPr lang="hu-HU" b="1">
                <a:latin typeface="Garamond" pitchFamily="18" charset="0"/>
              </a:rPr>
              <a:t> </a:t>
            </a:r>
            <a:r>
              <a:rPr lang="hu-HU">
                <a:latin typeface="Garamond" pitchFamily="18" charset="0"/>
              </a:rPr>
              <a:t>felsokszorozni kívánt nukleotidszekvencia mennyisége </a:t>
            </a:r>
            <a:br>
              <a:rPr lang="hu-HU">
                <a:latin typeface="Garamond" pitchFamily="18" charset="0"/>
              </a:rPr>
            </a:br>
            <a:r>
              <a:rPr lang="hu-HU">
                <a:latin typeface="Garamond" pitchFamily="18" charset="0"/>
              </a:rPr>
              <a:t>                minden egyes ciklusban megduplázódik. A folyamat a célszekvenciára   </a:t>
            </a:r>
            <a:br>
              <a:rPr lang="hu-HU">
                <a:latin typeface="Garamond" pitchFamily="18" charset="0"/>
              </a:rPr>
            </a:br>
            <a:r>
              <a:rPr lang="hu-HU">
                <a:latin typeface="Garamond" pitchFamily="18" charset="0"/>
              </a:rPr>
              <a:t>                nézve specifikus és pontos. </a:t>
            </a:r>
          </a:p>
          <a:p>
            <a:r>
              <a:rPr lang="en-US" b="1">
                <a:latin typeface="Garamond" pitchFamily="18" charset="0"/>
              </a:rPr>
              <a:t>Line</a:t>
            </a:r>
            <a:r>
              <a:rPr lang="hu-HU" b="1">
                <a:latin typeface="Garamond" pitchFamily="18" charset="0"/>
              </a:rPr>
              <a:t>áris fázis</a:t>
            </a:r>
            <a:r>
              <a:rPr lang="en-US" b="1">
                <a:latin typeface="Garamond" pitchFamily="18" charset="0"/>
              </a:rPr>
              <a:t>: </a:t>
            </a:r>
            <a:r>
              <a:rPr lang="hu-HU">
                <a:latin typeface="Garamond" pitchFamily="18" charset="0"/>
              </a:rPr>
              <a:t>a reakció folyamata fokozatosan lassul, a képződött termék        </a:t>
            </a:r>
            <a:br>
              <a:rPr lang="hu-HU">
                <a:latin typeface="Garamond" pitchFamily="18" charset="0"/>
              </a:rPr>
            </a:br>
            <a:r>
              <a:rPr lang="hu-HU">
                <a:latin typeface="Garamond" pitchFamily="18" charset="0"/>
              </a:rPr>
              <a:t>                ugyanakkor elkezd degradálódni.</a:t>
            </a:r>
          </a:p>
          <a:p>
            <a:r>
              <a:rPr lang="en-US" b="1">
                <a:latin typeface="Garamond" pitchFamily="18" charset="0"/>
              </a:rPr>
              <a:t>Plateau </a:t>
            </a:r>
            <a:r>
              <a:rPr lang="hu-HU" b="1">
                <a:latin typeface="Garamond" pitchFamily="18" charset="0"/>
              </a:rPr>
              <a:t>fázis </a:t>
            </a:r>
            <a:r>
              <a:rPr lang="en-US" b="1">
                <a:latin typeface="Garamond" pitchFamily="18" charset="0"/>
              </a:rPr>
              <a:t>(</a:t>
            </a:r>
            <a:r>
              <a:rPr lang="hu-HU" b="1">
                <a:latin typeface="Garamond" pitchFamily="18" charset="0"/>
              </a:rPr>
              <a:t>Végpont</a:t>
            </a:r>
            <a:r>
              <a:rPr lang="en-US" b="1">
                <a:latin typeface="Garamond" pitchFamily="18" charset="0"/>
              </a:rPr>
              <a:t>:</a:t>
            </a:r>
            <a:r>
              <a:rPr lang="hu-HU" b="1">
                <a:latin typeface="Garamond" pitchFamily="18" charset="0"/>
              </a:rPr>
              <a:t> a hagyományos PCR detektálási pontja</a:t>
            </a:r>
            <a:r>
              <a:rPr lang="en-US" b="1">
                <a:latin typeface="Garamond" pitchFamily="18" charset="0"/>
              </a:rPr>
              <a:t>): </a:t>
            </a:r>
            <a:r>
              <a:rPr lang="hu-HU">
                <a:latin typeface="Garamond" pitchFamily="18" charset="0"/>
              </a:rPr>
              <a:t>a reakció </a:t>
            </a:r>
            <a:br>
              <a:rPr lang="hu-HU">
                <a:latin typeface="Garamond" pitchFamily="18" charset="0"/>
              </a:rPr>
            </a:br>
            <a:r>
              <a:rPr lang="hu-HU">
                <a:latin typeface="Garamond" pitchFamily="18" charset="0"/>
              </a:rPr>
              <a:t>                leáll, több termék képződése már nem figyelhető meg.</a:t>
            </a:r>
            <a:br>
              <a:rPr lang="hu-HU">
                <a:latin typeface="Garamond" pitchFamily="18" charset="0"/>
              </a:rPr>
            </a:br>
            <a:r>
              <a:rPr lang="hu-HU">
                <a:latin typeface="Garamond" pitchFamily="18" charset="0"/>
              </a:rPr>
              <a:t>                A képződött termék egy idő után degradálódik.</a:t>
            </a:r>
          </a:p>
        </p:txBody>
      </p:sp>
      <p:sp>
        <p:nvSpPr>
          <p:cNvPr id="8196" name="Rectangle 3"/>
          <p:cNvSpPr txBox="1">
            <a:spLocks noChangeArrowheads="1"/>
          </p:cNvSpPr>
          <p:nvPr/>
        </p:nvSpPr>
        <p:spPr bwMode="auto">
          <a:xfrm>
            <a:off x="6983413" y="3617913"/>
            <a:ext cx="2160587" cy="324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69875" indent="-2698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en-US">
              <a:solidFill>
                <a:srgbClr val="292929"/>
              </a:solidFill>
              <a:latin typeface="Garamond" pitchFamily="18" charset="0"/>
            </a:endParaRPr>
          </a:p>
          <a:p>
            <a:pPr eaLnBrk="1" hangingPunct="1">
              <a:lnSpc>
                <a:spcPct val="80000"/>
              </a:lnSpc>
              <a:spcBef>
                <a:spcPct val="20000"/>
              </a:spcBef>
            </a:pPr>
            <a:r>
              <a:rPr lang="en-US">
                <a:solidFill>
                  <a:srgbClr val="292929"/>
                </a:solidFill>
                <a:latin typeface="Garamond" pitchFamily="18" charset="0"/>
              </a:rPr>
              <a:t>a) Plateau </a:t>
            </a:r>
            <a:r>
              <a:rPr lang="hu-HU">
                <a:solidFill>
                  <a:srgbClr val="292929"/>
                </a:solidFill>
                <a:latin typeface="Garamond" pitchFamily="18" charset="0"/>
              </a:rPr>
              <a:t>fázis</a:t>
            </a:r>
            <a:r>
              <a:rPr lang="en-US">
                <a:solidFill>
                  <a:srgbClr val="292929"/>
                </a:solidFill>
                <a:latin typeface="Garamond" pitchFamily="18" charset="0"/>
              </a:rPr>
              <a:t/>
            </a:r>
            <a:br>
              <a:rPr lang="en-US">
                <a:solidFill>
                  <a:srgbClr val="292929"/>
                </a:solidFill>
                <a:latin typeface="Garamond" pitchFamily="18" charset="0"/>
              </a:rPr>
            </a:br>
            <a:endParaRPr lang="en-US">
              <a:solidFill>
                <a:srgbClr val="292929"/>
              </a:solidFill>
              <a:latin typeface="Garamond" pitchFamily="18" charset="0"/>
            </a:endParaRPr>
          </a:p>
          <a:p>
            <a:pPr eaLnBrk="1" hangingPunct="1">
              <a:lnSpc>
                <a:spcPct val="80000"/>
              </a:lnSpc>
              <a:spcBef>
                <a:spcPct val="20000"/>
              </a:spcBef>
            </a:pPr>
            <a:r>
              <a:rPr lang="en-US">
                <a:solidFill>
                  <a:srgbClr val="292929"/>
                </a:solidFill>
                <a:latin typeface="Garamond" pitchFamily="18" charset="0"/>
              </a:rPr>
              <a:t>b)</a:t>
            </a:r>
            <a:r>
              <a:rPr lang="hu-HU">
                <a:solidFill>
                  <a:srgbClr val="292929"/>
                </a:solidFill>
                <a:latin typeface="Garamond" pitchFamily="18" charset="0"/>
              </a:rPr>
              <a:t> Lineáris fázis</a:t>
            </a:r>
          </a:p>
          <a:p>
            <a:pPr eaLnBrk="1" hangingPunct="1">
              <a:lnSpc>
                <a:spcPct val="80000"/>
              </a:lnSpc>
              <a:spcBef>
                <a:spcPct val="20000"/>
              </a:spcBef>
            </a:pPr>
            <a:endParaRPr lang="en-US">
              <a:solidFill>
                <a:srgbClr val="292929"/>
              </a:solidFill>
              <a:latin typeface="Garamond" pitchFamily="18" charset="0"/>
            </a:endParaRPr>
          </a:p>
          <a:p>
            <a:pPr eaLnBrk="1" hangingPunct="1">
              <a:lnSpc>
                <a:spcPct val="80000"/>
              </a:lnSpc>
              <a:spcBef>
                <a:spcPct val="20000"/>
              </a:spcBef>
            </a:pPr>
            <a:r>
              <a:rPr lang="en-US">
                <a:solidFill>
                  <a:srgbClr val="292929"/>
                </a:solidFill>
                <a:latin typeface="Garamond" pitchFamily="18" charset="0"/>
              </a:rPr>
              <a:t>c) </a:t>
            </a:r>
            <a:r>
              <a:rPr lang="en-US" b="1">
                <a:solidFill>
                  <a:schemeClr val="hlink"/>
                </a:solidFill>
                <a:latin typeface="Garamond" pitchFamily="18" charset="0"/>
              </a:rPr>
              <a:t>Exponen</a:t>
            </a:r>
            <a:r>
              <a:rPr lang="hu-HU" b="1">
                <a:solidFill>
                  <a:schemeClr val="hlink"/>
                </a:solidFill>
                <a:latin typeface="Garamond" pitchFamily="18" charset="0"/>
              </a:rPr>
              <a:t>ciális </a:t>
            </a:r>
            <a:br>
              <a:rPr lang="hu-HU" b="1">
                <a:solidFill>
                  <a:schemeClr val="hlink"/>
                </a:solidFill>
                <a:latin typeface="Garamond" pitchFamily="18" charset="0"/>
              </a:rPr>
            </a:br>
            <a:r>
              <a:rPr lang="hu-HU" b="1">
                <a:solidFill>
                  <a:schemeClr val="hlink"/>
                </a:solidFill>
                <a:latin typeface="Garamond" pitchFamily="18" charset="0"/>
              </a:rPr>
              <a:t>fázis</a:t>
            </a:r>
          </a:p>
          <a:p>
            <a:pPr eaLnBrk="1" hangingPunct="1">
              <a:lnSpc>
                <a:spcPct val="80000"/>
              </a:lnSpc>
              <a:spcBef>
                <a:spcPct val="20000"/>
              </a:spcBef>
            </a:pPr>
            <a:endParaRPr lang="en-US" b="1">
              <a:solidFill>
                <a:schemeClr val="hlink"/>
              </a:solidFill>
              <a:latin typeface="Garamond" pitchFamily="18" charset="0"/>
            </a:endParaRPr>
          </a:p>
          <a:p>
            <a:pPr eaLnBrk="1" hangingPunct="1">
              <a:lnSpc>
                <a:spcPct val="80000"/>
              </a:lnSpc>
              <a:spcBef>
                <a:spcPct val="20000"/>
              </a:spcBef>
            </a:pPr>
            <a:r>
              <a:rPr lang="en-US">
                <a:solidFill>
                  <a:srgbClr val="292929"/>
                </a:solidFill>
                <a:latin typeface="Garamond" pitchFamily="18" charset="0"/>
              </a:rPr>
              <a:t>d) </a:t>
            </a:r>
            <a:r>
              <a:rPr lang="hu-HU">
                <a:solidFill>
                  <a:srgbClr val="292929"/>
                </a:solidFill>
                <a:latin typeface="Garamond" pitchFamily="18" charset="0"/>
              </a:rPr>
              <a:t>Háttérzaj</a:t>
            </a:r>
            <a:r>
              <a:rPr lang="en-US">
                <a:solidFill>
                  <a:srgbClr val="292929"/>
                </a:solidFill>
                <a:latin typeface="Garamond" pitchFamily="18" charset="0"/>
              </a:rPr>
              <a:t/>
            </a:r>
            <a:br>
              <a:rPr lang="en-US">
                <a:solidFill>
                  <a:srgbClr val="292929"/>
                </a:solidFill>
                <a:latin typeface="Garamond" pitchFamily="18" charset="0"/>
              </a:rPr>
            </a:br>
            <a:endParaRPr lang="en-US">
              <a:solidFill>
                <a:srgbClr val="292929"/>
              </a:solidFill>
              <a:latin typeface="Garamond" pitchFamily="18" charset="0"/>
            </a:endParaRPr>
          </a:p>
          <a:p>
            <a:pPr eaLnBrk="1" hangingPunct="1">
              <a:lnSpc>
                <a:spcPct val="80000"/>
              </a:lnSpc>
              <a:spcBef>
                <a:spcPct val="20000"/>
              </a:spcBef>
            </a:pPr>
            <a:r>
              <a:rPr lang="en-US">
                <a:solidFill>
                  <a:srgbClr val="292929"/>
                </a:solidFill>
                <a:latin typeface="Garamond" pitchFamily="18" charset="0"/>
              </a:rPr>
              <a:t>e) </a:t>
            </a:r>
            <a:r>
              <a:rPr lang="hu-HU">
                <a:solidFill>
                  <a:srgbClr val="292929"/>
                </a:solidFill>
                <a:latin typeface="Garamond" pitchFamily="18" charset="0"/>
              </a:rPr>
              <a:t>Alapvonal</a:t>
            </a:r>
            <a:endParaRPr lang="en-US">
              <a:solidFill>
                <a:srgbClr val="292929"/>
              </a:solidFill>
              <a:latin typeface="Garamond" pitchFamily="18" charset="0"/>
            </a:endParaRPr>
          </a:p>
        </p:txBody>
      </p:sp>
      <p:pic>
        <p:nvPicPr>
          <p:cNvPr id="8197" name="Picture 7" descr="Results1"/>
          <p:cNvPicPr>
            <a:picLocks noGrp="1" noChangeAspect="1" noChangeArrowheads="1"/>
          </p:cNvPicPr>
          <p:nvPr>
            <p:ph sz="half" idx="4294967295"/>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1643063" y="3881438"/>
            <a:ext cx="5072062" cy="2881312"/>
          </a:xfrm>
          <a:noFill/>
        </p:spPr>
      </p:pic>
      <p:sp>
        <p:nvSpPr>
          <p:cNvPr id="7" name="Ellipszis 6"/>
          <p:cNvSpPr>
            <a:spLocks noChangeArrowheads="1"/>
          </p:cNvSpPr>
          <p:nvPr/>
        </p:nvSpPr>
        <p:spPr bwMode="auto">
          <a:xfrm>
            <a:off x="6072188" y="4048125"/>
            <a:ext cx="428625" cy="214313"/>
          </a:xfrm>
          <a:prstGeom prst="ellipse">
            <a:avLst/>
          </a:prstGeom>
          <a:noFill/>
          <a:ln w="25400" algn="ctr">
            <a:solidFill>
              <a:srgbClr val="FF3300"/>
            </a:solidFill>
            <a:round/>
            <a:headEnd/>
            <a:tailEnd/>
          </a:ln>
        </p:spPr>
        <p:txBody>
          <a:bodyPr anchor="ctr"/>
          <a:lstStyle/>
          <a:p>
            <a:pPr algn="ctr">
              <a:defRPr/>
            </a:pPr>
            <a:endParaRPr lang="hu-HU">
              <a:solidFill>
                <a:schemeClr val="lt1"/>
              </a:solidFill>
              <a:latin typeface="+mn-lt"/>
            </a:endParaRPr>
          </a:p>
        </p:txBody>
      </p:sp>
      <p:cxnSp>
        <p:nvCxnSpPr>
          <p:cNvPr id="9" name="Egyenes összekötő nyíllal 8"/>
          <p:cNvCxnSpPr>
            <a:endCxn id="7" idx="7"/>
          </p:cNvCxnSpPr>
          <p:nvPr/>
        </p:nvCxnSpPr>
        <p:spPr>
          <a:xfrm rot="10800000" flipV="1">
            <a:off x="6437313" y="3762375"/>
            <a:ext cx="706437" cy="317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0" name="Szövegdoboz 9"/>
          <p:cNvSpPr txBox="1">
            <a:spLocks noChangeArrowheads="1"/>
          </p:cNvSpPr>
          <p:nvPr/>
        </p:nvSpPr>
        <p:spPr bwMode="auto">
          <a:xfrm>
            <a:off x="7215188" y="3548063"/>
            <a:ext cx="19288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1600" b="1">
                <a:solidFill>
                  <a:srgbClr val="FF3300"/>
                </a:solidFill>
                <a:latin typeface="Garamond" pitchFamily="18" charset="0"/>
              </a:rPr>
              <a:t>Végpont detektálás</a:t>
            </a:r>
            <a:r>
              <a:rPr lang="hu-HU" sz="1600">
                <a:latin typeface="Garamond" pitchFamily="18" charset="0"/>
              </a:rPr>
              <a:t> </a:t>
            </a:r>
          </a:p>
        </p:txBody>
      </p:sp>
      <p:sp>
        <p:nvSpPr>
          <p:cNvPr id="2" name="Ellipszis 6"/>
          <p:cNvSpPr/>
          <p:nvPr/>
        </p:nvSpPr>
        <p:spPr>
          <a:xfrm>
            <a:off x="4787900" y="4481513"/>
            <a:ext cx="647700" cy="214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8202" name="Line 14"/>
          <p:cNvSpPr>
            <a:spLocks noChangeShapeType="1"/>
          </p:cNvSpPr>
          <p:nvPr/>
        </p:nvSpPr>
        <p:spPr bwMode="auto">
          <a:xfrm flipH="1" flipV="1">
            <a:off x="5435600" y="4625975"/>
            <a:ext cx="1657350" cy="5032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églalap 4"/>
          <p:cNvSpPr>
            <a:spLocks noChangeArrowheads="1"/>
          </p:cNvSpPr>
          <p:nvPr/>
        </p:nvSpPr>
        <p:spPr bwMode="auto">
          <a:xfrm>
            <a:off x="1431925" y="1439863"/>
            <a:ext cx="7820025" cy="246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Bef>
                <a:spcPct val="20000"/>
              </a:spcBef>
            </a:pPr>
            <a:r>
              <a:rPr lang="en-US" sz="2800">
                <a:latin typeface="Garamond" pitchFamily="18" charset="0"/>
              </a:rPr>
              <a:t>Real-Time PCR</a:t>
            </a:r>
            <a:r>
              <a:rPr lang="hu-HU" sz="2800">
                <a:latin typeface="Garamond" pitchFamily="18" charset="0"/>
              </a:rPr>
              <a:t> előnyei:</a:t>
            </a:r>
            <a:endParaRPr lang="en-US" sz="2800">
              <a:latin typeface="Garamond" pitchFamily="18" charset="0"/>
            </a:endParaRPr>
          </a:p>
          <a:p>
            <a:pPr marL="742950" lvl="1" indent="-285750">
              <a:buFont typeface="Arial" charset="0"/>
              <a:buChar char="•"/>
            </a:pPr>
            <a:r>
              <a:rPr lang="hu-HU" sz="2400">
                <a:latin typeface="Garamond" pitchFamily="18" charset="0"/>
              </a:rPr>
              <a:t>adatokat gyűjt az amplifikáció kezdetétől a végéig</a:t>
            </a:r>
            <a:endParaRPr lang="en-US" sz="2400">
              <a:latin typeface="Garamond" pitchFamily="18" charset="0"/>
            </a:endParaRPr>
          </a:p>
          <a:p>
            <a:pPr marL="742950" lvl="1" indent="-285750">
              <a:buFont typeface="Arial" charset="0"/>
              <a:buChar char="•"/>
            </a:pPr>
            <a:r>
              <a:rPr lang="hu-HU" sz="2400">
                <a:latin typeface="Garamond" pitchFamily="18" charset="0"/>
              </a:rPr>
              <a:t>az amplifikálás és detektálás egy lépésben valósul meg</a:t>
            </a:r>
            <a:endParaRPr lang="en-US" sz="2400">
              <a:latin typeface="Garamond" pitchFamily="18" charset="0"/>
            </a:endParaRPr>
          </a:p>
          <a:p>
            <a:pPr marL="742950" lvl="1" indent="-285750">
              <a:buFont typeface="Arial" charset="0"/>
              <a:buChar char="•"/>
            </a:pPr>
            <a:r>
              <a:rPr lang="hu-HU" sz="2400">
                <a:latin typeface="Garamond" pitchFamily="18" charset="0"/>
              </a:rPr>
              <a:t>sokkal érzékenyebb, kevesebb templátot igényel</a:t>
            </a:r>
          </a:p>
          <a:p>
            <a:pPr marL="742950" lvl="1" indent="-285750">
              <a:buFont typeface="Arial" charset="0"/>
              <a:buChar char="•"/>
            </a:pPr>
            <a:r>
              <a:rPr lang="hu-HU" sz="2400">
                <a:latin typeface="Garamond" pitchFamily="18" charset="0"/>
              </a:rPr>
              <a:t>felbontóképessége jobb (2x-es)</a:t>
            </a:r>
          </a:p>
          <a:p>
            <a:pPr marL="742950" lvl="1" indent="-285750">
              <a:buFont typeface="Arial" charset="0"/>
              <a:buChar char="•"/>
            </a:pPr>
            <a:endParaRPr lang="en-US" sz="2400" baseline="-25000">
              <a:latin typeface="Garamond" pitchFamily="18" charset="0"/>
            </a:endParaRPr>
          </a:p>
        </p:txBody>
      </p:sp>
      <p:pic>
        <p:nvPicPr>
          <p:cNvPr id="9219" name="Picture 2" descr="http://www.qiagen.com/catalog/PCR_RT_RNA_amplification/images/fig_quantification_using_Q_prob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999" t="6000" r="2132" b="50500"/>
          <a:stretch>
            <a:fillRect/>
          </a:stretch>
        </p:blipFill>
        <p:spPr bwMode="auto">
          <a:xfrm>
            <a:off x="5072063" y="4089400"/>
            <a:ext cx="4000500" cy="262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Cím 1"/>
          <p:cNvSpPr>
            <a:spLocks noGrp="1"/>
          </p:cNvSpPr>
          <p:nvPr>
            <p:ph type="title" idx="4294967295"/>
          </p:nvPr>
        </p:nvSpPr>
        <p:spPr>
          <a:xfrm>
            <a:off x="457200" y="71438"/>
            <a:ext cx="8229600" cy="909637"/>
          </a:xfrm>
        </p:spPr>
        <p:txBody>
          <a:bodyPr/>
          <a:lstStyle/>
          <a:p>
            <a:pPr eaLnBrk="1" hangingPunct="1"/>
            <a:r>
              <a:rPr lang="hu-HU" sz="4000" smtClean="0">
                <a:latin typeface="Garamond" pitchFamily="18" charset="0"/>
              </a:rPr>
              <a:t>Real-Time PCR vs hagyományos PCR</a:t>
            </a:r>
          </a:p>
        </p:txBody>
      </p:sp>
      <p:pic>
        <p:nvPicPr>
          <p:cNvPr id="9221" name="Picture 7" descr="http://www.york.ac.uk/depts/biol/tf/images/GL_Picture1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71625" y="4138613"/>
            <a:ext cx="3429000" cy="257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hu-HU" sz="4000" dirty="0" smtClean="0">
                <a:latin typeface="Garamond" pitchFamily="18" charset="0"/>
              </a:rPr>
              <a:t>A valós idejű PCR detektálási mechanizmusa</a:t>
            </a:r>
            <a:endParaRPr lang="en-US" sz="4000" dirty="0" smtClean="0">
              <a:latin typeface="Garamond" pitchFamily="18" charset="0"/>
            </a:endParaRPr>
          </a:p>
        </p:txBody>
      </p:sp>
      <p:sp>
        <p:nvSpPr>
          <p:cNvPr id="10243" name="Rectangle 3"/>
          <p:cNvSpPr>
            <a:spLocks noGrp="1"/>
          </p:cNvSpPr>
          <p:nvPr>
            <p:ph type="body" idx="1"/>
          </p:nvPr>
        </p:nvSpPr>
        <p:spPr>
          <a:xfrm>
            <a:off x="1547813" y="2997200"/>
            <a:ext cx="3095625" cy="2997200"/>
          </a:xfrm>
        </p:spPr>
        <p:txBody>
          <a:bodyPr/>
          <a:lstStyle/>
          <a:p>
            <a:pPr marL="0" indent="0">
              <a:lnSpc>
                <a:spcPct val="90000"/>
              </a:lnSpc>
            </a:pPr>
            <a:r>
              <a:rPr lang="hu-HU" sz="1800" dirty="0" smtClean="0">
                <a:solidFill>
                  <a:srgbClr val="292929"/>
                </a:solidFill>
                <a:latin typeface="Garamond" pitchFamily="18" charset="0"/>
              </a:rPr>
              <a:t>  a jelintenzitás mértékének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meghatározása minden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egyes ciklusban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megtörténik</a:t>
            </a:r>
          </a:p>
          <a:p>
            <a:pPr marL="0" indent="0">
              <a:lnSpc>
                <a:spcPct val="90000"/>
              </a:lnSpc>
            </a:pPr>
            <a:r>
              <a:rPr lang="hu-HU" sz="1800" dirty="0" smtClean="0">
                <a:solidFill>
                  <a:srgbClr val="292929"/>
                </a:solidFill>
                <a:latin typeface="Garamond" pitchFamily="18" charset="0"/>
              </a:rPr>
              <a:t>  minél nagyobb a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a:t>
            </a:r>
            <a:r>
              <a:rPr lang="hu-HU" sz="1800" dirty="0" err="1" smtClean="0">
                <a:solidFill>
                  <a:srgbClr val="292929"/>
                </a:solidFill>
                <a:latin typeface="Garamond" pitchFamily="18" charset="0"/>
              </a:rPr>
              <a:t>célszekvencia</a:t>
            </a:r>
            <a:r>
              <a:rPr lang="hu-HU" sz="1800" dirty="0" smtClean="0">
                <a:solidFill>
                  <a:srgbClr val="292929"/>
                </a:solidFill>
                <a:latin typeface="Garamond" pitchFamily="18" charset="0"/>
              </a:rPr>
              <a:t> (</a:t>
            </a:r>
            <a:r>
              <a:rPr lang="hu-HU" sz="1800" dirty="0" err="1" smtClean="0">
                <a:solidFill>
                  <a:srgbClr val="292929"/>
                </a:solidFill>
                <a:latin typeface="Garamond" pitchFamily="18" charset="0"/>
              </a:rPr>
              <a:t>target</a:t>
            </a:r>
            <a:r>
              <a:rPr lang="hu-HU" sz="1800" dirty="0" smtClean="0">
                <a:solidFill>
                  <a:srgbClr val="292929"/>
                </a:solidFill>
                <a:latin typeface="Garamond" pitchFamily="18" charset="0"/>
              </a:rPr>
              <a:t>)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kiindulási kópiaszáma,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annál korábban alakul ki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szignifikáns fluoreszcencia </a:t>
            </a:r>
            <a:br>
              <a:rPr lang="hu-HU" sz="1800" dirty="0" smtClean="0">
                <a:solidFill>
                  <a:srgbClr val="292929"/>
                </a:solidFill>
                <a:latin typeface="Garamond" pitchFamily="18" charset="0"/>
              </a:rPr>
            </a:br>
            <a:r>
              <a:rPr lang="hu-HU" sz="1800" dirty="0" smtClean="0">
                <a:solidFill>
                  <a:srgbClr val="292929"/>
                </a:solidFill>
                <a:latin typeface="Garamond" pitchFamily="18" charset="0"/>
              </a:rPr>
              <a:t>   növekedés. </a:t>
            </a:r>
            <a:endParaRPr lang="en-US" sz="1800" dirty="0" smtClean="0">
              <a:latin typeface="Garamond" pitchFamily="18" charset="0"/>
            </a:endParaRPr>
          </a:p>
        </p:txBody>
      </p:sp>
      <p:sp>
        <p:nvSpPr>
          <p:cNvPr id="10244" name="Text Box 4"/>
          <p:cNvSpPr txBox="1">
            <a:spLocks noChangeArrowheads="1"/>
          </p:cNvSpPr>
          <p:nvPr/>
        </p:nvSpPr>
        <p:spPr bwMode="auto">
          <a:xfrm>
            <a:off x="1619250" y="1557338"/>
            <a:ext cx="7273925"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sz="2000" b="1" dirty="0">
                <a:solidFill>
                  <a:srgbClr val="292929"/>
                </a:solidFill>
                <a:latin typeface="Garamond" pitchFamily="18" charset="0"/>
              </a:rPr>
              <a:t>A detektálási módszer alapja:</a:t>
            </a:r>
            <a:endParaRPr lang="en-US" sz="2000" b="1" dirty="0">
              <a:solidFill>
                <a:srgbClr val="292929"/>
              </a:solidFill>
              <a:latin typeface="Garamond" pitchFamily="18" charset="0"/>
            </a:endParaRPr>
          </a:p>
          <a:p>
            <a:pPr lvl="1" eaLnBrk="1" hangingPunct="1">
              <a:buFontTx/>
              <a:buChar char="•"/>
            </a:pPr>
            <a:r>
              <a:rPr lang="hu-HU" dirty="0">
                <a:solidFill>
                  <a:srgbClr val="292929"/>
                </a:solidFill>
                <a:latin typeface="Garamond" pitchFamily="18" charset="0"/>
              </a:rPr>
              <a:t>  a reakció során a </a:t>
            </a:r>
            <a:r>
              <a:rPr lang="hu-HU" dirty="0" err="1">
                <a:solidFill>
                  <a:srgbClr val="292929"/>
                </a:solidFill>
                <a:latin typeface="Garamond" pitchFamily="18" charset="0"/>
              </a:rPr>
              <a:t>nukleotidlánchoz</a:t>
            </a:r>
            <a:r>
              <a:rPr lang="hu-HU" dirty="0">
                <a:solidFill>
                  <a:srgbClr val="292929"/>
                </a:solidFill>
                <a:latin typeface="Garamond" pitchFamily="18" charset="0"/>
              </a:rPr>
              <a:t> kötődő, </a:t>
            </a:r>
            <a:r>
              <a:rPr lang="hu-HU" dirty="0" err="1">
                <a:solidFill>
                  <a:srgbClr val="292929"/>
                </a:solidFill>
                <a:latin typeface="Garamond" pitchFamily="18" charset="0"/>
              </a:rPr>
              <a:t>fluorofórral</a:t>
            </a:r>
            <a:r>
              <a:rPr lang="hu-HU" dirty="0">
                <a:solidFill>
                  <a:srgbClr val="292929"/>
                </a:solidFill>
                <a:latin typeface="Garamond" pitchFamily="18" charset="0"/>
              </a:rPr>
              <a:t> jelölt festéket  </a:t>
            </a:r>
            <a:br>
              <a:rPr lang="hu-HU" dirty="0">
                <a:solidFill>
                  <a:srgbClr val="292929"/>
                </a:solidFill>
                <a:latin typeface="Garamond" pitchFamily="18" charset="0"/>
              </a:rPr>
            </a:br>
            <a:r>
              <a:rPr lang="hu-HU" dirty="0">
                <a:solidFill>
                  <a:srgbClr val="292929"/>
                </a:solidFill>
                <a:latin typeface="Garamond" pitchFamily="18" charset="0"/>
              </a:rPr>
              <a:t>   alkalmazunk, mely a kötődés következtében fluoreszcens jelet </a:t>
            </a:r>
            <a:br>
              <a:rPr lang="hu-HU" dirty="0">
                <a:solidFill>
                  <a:srgbClr val="292929"/>
                </a:solidFill>
                <a:latin typeface="Garamond" pitchFamily="18" charset="0"/>
              </a:rPr>
            </a:br>
            <a:r>
              <a:rPr lang="hu-HU" dirty="0">
                <a:solidFill>
                  <a:srgbClr val="292929"/>
                </a:solidFill>
                <a:latin typeface="Garamond" pitchFamily="18" charset="0"/>
              </a:rPr>
              <a:t>   bocsájt ki </a:t>
            </a:r>
          </a:p>
          <a:p>
            <a:pPr eaLnBrk="1" hangingPunct="1"/>
            <a:endParaRPr lang="en-US" dirty="0">
              <a:solidFill>
                <a:srgbClr val="333333"/>
              </a:solidFill>
              <a:latin typeface="Garamond" pitchFamily="18" charset="0"/>
            </a:endParaRPr>
          </a:p>
        </p:txBody>
      </p:sp>
      <p:grpSp>
        <p:nvGrpSpPr>
          <p:cNvPr id="10245" name="Group 5"/>
          <p:cNvGrpSpPr>
            <a:grpSpLocks/>
          </p:cNvGrpSpPr>
          <p:nvPr/>
        </p:nvGrpSpPr>
        <p:grpSpPr bwMode="auto">
          <a:xfrm>
            <a:off x="4316413" y="2708275"/>
            <a:ext cx="4827587" cy="4105275"/>
            <a:chOff x="2880" y="1706"/>
            <a:chExt cx="3041" cy="2586"/>
          </a:xfrm>
        </p:grpSpPr>
        <p:pic>
          <p:nvPicPr>
            <p:cNvPr id="10246" name="Picture 6" descr="maximasybr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80" y="1964"/>
              <a:ext cx="2858" cy="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3379" y="1706"/>
              <a:ext cx="1451"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pPr>
              <a:r>
                <a:rPr lang="hu-HU" sz="1400">
                  <a:solidFill>
                    <a:srgbClr val="333333"/>
                  </a:solidFill>
                  <a:latin typeface="Garamond" pitchFamily="18" charset="0"/>
                </a:rPr>
                <a:t>magas kiindulási kópiaszám</a:t>
              </a:r>
              <a:r>
                <a:rPr lang="hu-HU" sz="2800">
                  <a:solidFill>
                    <a:srgbClr val="333333"/>
                  </a:solidFill>
                  <a:latin typeface="Garamond" pitchFamily="18" charset="0"/>
                </a:rPr>
                <a:t> </a:t>
              </a:r>
              <a:endParaRPr lang="en-US" sz="2800">
                <a:solidFill>
                  <a:srgbClr val="333333"/>
                </a:solidFill>
                <a:latin typeface="Garamond" pitchFamily="18" charset="0"/>
              </a:endParaRPr>
            </a:p>
          </p:txBody>
        </p:sp>
        <p:sp>
          <p:nvSpPr>
            <p:cNvPr id="10248" name="Text Box 8"/>
            <p:cNvSpPr txBox="1">
              <a:spLocks noChangeArrowheads="1"/>
            </p:cNvSpPr>
            <p:nvPr/>
          </p:nvSpPr>
          <p:spPr bwMode="auto">
            <a:xfrm>
              <a:off x="4740" y="1706"/>
              <a:ext cx="118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pPr>
              <a:r>
                <a:rPr lang="hu-HU" sz="1400">
                  <a:solidFill>
                    <a:srgbClr val="333333"/>
                  </a:solidFill>
                  <a:latin typeface="Garamond" pitchFamily="18" charset="0"/>
                </a:rPr>
                <a:t>alacsony kiindulási kópiaszám</a:t>
              </a:r>
              <a:r>
                <a:rPr lang="hu-HU" sz="2800">
                  <a:solidFill>
                    <a:srgbClr val="333333"/>
                  </a:solidFill>
                  <a:latin typeface="Garamond" pitchFamily="18" charset="0"/>
                </a:rPr>
                <a:t> </a:t>
              </a:r>
              <a:endParaRPr lang="en-US" sz="2800">
                <a:solidFill>
                  <a:srgbClr val="333333"/>
                </a:solidFill>
                <a:latin typeface="Garamond" pitchFamily="18" charset="0"/>
              </a:endParaRPr>
            </a:p>
          </p:txBody>
        </p:sp>
        <p:sp>
          <p:nvSpPr>
            <p:cNvPr id="10249" name="Line 9"/>
            <p:cNvSpPr>
              <a:spLocks noChangeShapeType="1"/>
            </p:cNvSpPr>
            <p:nvPr/>
          </p:nvSpPr>
          <p:spPr bwMode="auto">
            <a:xfrm flipH="1">
              <a:off x="3696" y="1933"/>
              <a:ext cx="46" cy="81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u-HU"/>
            </a:p>
          </p:txBody>
        </p:sp>
        <p:sp>
          <p:nvSpPr>
            <p:cNvPr id="10250" name="Line 10"/>
            <p:cNvSpPr>
              <a:spLocks noChangeShapeType="1"/>
            </p:cNvSpPr>
            <p:nvPr/>
          </p:nvSpPr>
          <p:spPr bwMode="auto">
            <a:xfrm>
              <a:off x="5012" y="1933"/>
              <a:ext cx="45" cy="81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hu-HU"/>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873</Words>
  <Application>Microsoft Office PowerPoint</Application>
  <PresentationFormat>Diavetítés a képernyőre (4:3 oldalarány)</PresentationFormat>
  <Paragraphs>191</Paragraphs>
  <Slides>23</Slides>
  <Notes>14</Notes>
  <HiddenSlides>0</HiddenSlides>
  <MMClips>0</MMClips>
  <ScaleCrop>false</ScaleCrop>
  <HeadingPairs>
    <vt:vector size="4" baseType="variant">
      <vt:variant>
        <vt:lpstr>Téma</vt:lpstr>
      </vt:variant>
      <vt:variant>
        <vt:i4>1</vt:i4>
      </vt:variant>
      <vt:variant>
        <vt:lpstr>Diacímek</vt:lpstr>
      </vt:variant>
      <vt:variant>
        <vt:i4>23</vt:i4>
      </vt:variant>
    </vt:vector>
  </HeadingPairs>
  <TitlesOfParts>
    <vt:vector size="24" baseType="lpstr">
      <vt:lpstr>Office-téma</vt:lpstr>
      <vt:lpstr>1. dia</vt:lpstr>
      <vt:lpstr>PCR (Polymerase Chain Reaction)</vt:lpstr>
      <vt:lpstr>A PCR reakció komponensei</vt:lpstr>
      <vt:lpstr>A polimeráz láncreakció lépései</vt:lpstr>
      <vt:lpstr>Detektálás - Gélelektroforézis</vt:lpstr>
      <vt:lpstr>A hagyományos PCR korlátai</vt:lpstr>
      <vt:lpstr>A PCR kinetikája</vt:lpstr>
      <vt:lpstr>Real-Time PCR vs hagyományos PCR</vt:lpstr>
      <vt:lpstr>A valós idejű PCR detektálási mechanizmusa</vt:lpstr>
      <vt:lpstr>A valós idejű PCR amplifikációs görbéje</vt:lpstr>
      <vt:lpstr>Fluoreszcens detektálási technikák</vt:lpstr>
      <vt:lpstr>FRET  (Förster Resonance Energy Transfer)</vt:lpstr>
      <vt:lpstr>13. dia</vt:lpstr>
      <vt:lpstr>Molecular beacon  (molekuláris villogó)</vt:lpstr>
      <vt:lpstr>SYBR® green</vt:lpstr>
      <vt:lpstr>Kvantifikációs módszerek</vt:lpstr>
      <vt:lpstr>Abszolút kvantifikáció</vt:lpstr>
      <vt:lpstr>18. dia</vt:lpstr>
      <vt:lpstr>19. dia</vt:lpstr>
      <vt:lpstr>20. dia</vt:lpstr>
      <vt:lpstr>Allélikus diszkrimináció vizsgálata</vt:lpstr>
      <vt:lpstr>Olvadáspont analízis</vt:lpstr>
      <vt:lpstr>Köszönjük a figyelmet!</vt:lpstr>
    </vt:vector>
  </TitlesOfParts>
  <Company>Balogh Bt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time PCR</dc:title>
  <dc:creator>Balogh Tímea</dc:creator>
  <cp:lastModifiedBy>PHD149</cp:lastModifiedBy>
  <cp:revision>217</cp:revision>
  <dcterms:created xsi:type="dcterms:W3CDTF">2008-10-14T19:33:38Z</dcterms:created>
  <dcterms:modified xsi:type="dcterms:W3CDTF">2012-10-02T05:45:45Z</dcterms:modified>
</cp:coreProperties>
</file>