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4" r:id="rId6"/>
    <p:sldId id="266" r:id="rId7"/>
    <p:sldId id="267" r:id="rId8"/>
    <p:sldId id="268" r:id="rId9"/>
    <p:sldId id="287" r:id="rId10"/>
    <p:sldId id="285" r:id="rId11"/>
    <p:sldId id="288" r:id="rId12"/>
    <p:sldId id="269" r:id="rId13"/>
    <p:sldId id="270" r:id="rId14"/>
    <p:sldId id="278" r:id="rId15"/>
    <p:sldId id="272" r:id="rId16"/>
    <p:sldId id="290" r:id="rId17"/>
    <p:sldId id="274" r:id="rId18"/>
    <p:sldId id="275" r:id="rId19"/>
    <p:sldId id="293" r:id="rId20"/>
    <p:sldId id="277" r:id="rId21"/>
    <p:sldId id="284" r:id="rId22"/>
    <p:sldId id="280" r:id="rId23"/>
    <p:sldId id="286" r:id="rId24"/>
    <p:sldId id="291" r:id="rId25"/>
    <p:sldId id="292" r:id="rId26"/>
    <p:sldId id="282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654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54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654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C022BBDA-98B4-4B01-A44E-90F1AAB36111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87649-05A1-4357-B047-73374B3A7D82}" type="slidenum">
              <a:rPr lang="hu-HU"/>
              <a:pPr/>
              <a:t>1</a:t>
            </a:fld>
            <a:endParaRPr lang="hu-H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3166F9-07AE-49B7-839B-FADF13AE1655}" type="slidenum">
              <a:rPr lang="hu-HU"/>
              <a:pPr/>
              <a:t>13</a:t>
            </a:fld>
            <a:endParaRPr lang="hu-H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A31FE1-1EA6-4B6F-AB06-152124D045C5}" type="slidenum">
              <a:rPr lang="hu-HU"/>
              <a:pPr/>
              <a:t>14</a:t>
            </a:fld>
            <a:endParaRPr lang="hu-H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63A059-982C-42B3-9FEA-F24A16F22ECF}" type="slidenum">
              <a:rPr lang="hu-HU"/>
              <a:pPr/>
              <a:t>15</a:t>
            </a:fld>
            <a:endParaRPr lang="hu-H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34DCB1-CD06-4D90-BBA1-1EE45BDC68F6}" type="slidenum">
              <a:rPr lang="hu-HU"/>
              <a:pPr/>
              <a:t>17</a:t>
            </a:fld>
            <a:endParaRPr lang="hu-H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8C31F9-9B50-4372-89CB-5E702C4B1CF3}" type="slidenum">
              <a:rPr lang="hu-HU"/>
              <a:pPr/>
              <a:t>18</a:t>
            </a:fld>
            <a:endParaRPr lang="hu-H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0A24C-95A2-436B-AE50-F7CF3177864B}" type="slidenum">
              <a:rPr lang="hu-HU"/>
              <a:pPr/>
              <a:t>20</a:t>
            </a:fld>
            <a:endParaRPr lang="hu-H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2E44F-6978-429E-939D-7245878CEC51}" type="slidenum">
              <a:rPr lang="hu-HU"/>
              <a:pPr/>
              <a:t>22</a:t>
            </a:fld>
            <a:endParaRPr lang="hu-H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AE44A9-0F8B-4FAE-BB4B-07BE7DF0AE29}" type="slidenum">
              <a:rPr lang="hu-HU"/>
              <a:pPr/>
              <a:t>26</a:t>
            </a:fld>
            <a:endParaRPr lang="hu-H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CD3EB1-755C-4396-A6C7-46B1DA25E407}" type="slidenum">
              <a:rPr lang="hu-HU"/>
              <a:pPr/>
              <a:t>2</a:t>
            </a:fld>
            <a:endParaRPr lang="hu-H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D08BD6-52BE-499B-91BB-776C760AFD7A}" type="slidenum">
              <a:rPr lang="hu-HU"/>
              <a:pPr/>
              <a:t>3</a:t>
            </a:fld>
            <a:endParaRPr lang="hu-H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F52F26-6828-466C-A31D-31F52DD9DF1B}" type="slidenum">
              <a:rPr lang="hu-HU"/>
              <a:pPr/>
              <a:t>4</a:t>
            </a:fld>
            <a:endParaRPr lang="hu-H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339361-53B2-41EF-9322-EC0732047650}" type="slidenum">
              <a:rPr lang="hu-HU"/>
              <a:pPr/>
              <a:t>5</a:t>
            </a:fld>
            <a:endParaRPr lang="hu-H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D9A2-7F6E-4F94-8563-E1EB733405ED}" type="slidenum">
              <a:rPr lang="hu-HU"/>
              <a:pPr/>
              <a:t>6</a:t>
            </a:fld>
            <a:endParaRPr lang="hu-H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3201E2-C157-4A3D-B7ED-02D652D81D52}" type="slidenum">
              <a:rPr lang="hu-HU"/>
              <a:pPr/>
              <a:t>7</a:t>
            </a:fld>
            <a:endParaRPr lang="hu-H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CABF12-5024-47E6-B778-7C54D373133E}" type="slidenum">
              <a:rPr lang="hu-HU"/>
              <a:pPr/>
              <a:t>8</a:t>
            </a:fld>
            <a:endParaRPr lang="hu-H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62609-AF81-450B-802B-6845489B18D3}" type="slidenum">
              <a:rPr lang="hu-HU"/>
              <a:pPr/>
              <a:t>12</a:t>
            </a:fld>
            <a:endParaRPr lang="hu-H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7EF626-BC2A-4E6F-85ED-0999A098CE0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F93FBA-5882-444F-B8D2-DDA60E6BFE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96150" y="301625"/>
            <a:ext cx="2263775" cy="64436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0512" cy="64436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FE587-0BB9-4262-B68B-4966AB702FA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2F1ACE-509C-47F3-99C2-41397F933D0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886B4-24FD-42C4-BB84-6E4CB37C180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2937" cy="4976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9839B0-49E9-4066-A4A8-AA20DE3508A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386313-A512-408E-B4D2-0D210DAC321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15BBC-9A7E-429B-B55B-C71F9690D4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099CB7-8057-4029-ADFE-0F16DA26118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58E349-F87D-4735-9506-7EC238DE57E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4636A8-B9B7-4548-840D-B8C07BDB6D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6687" cy="124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6687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3625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135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3625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BE6D8ED-563F-421F-946A-A926DD1F15E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9792" y="179437"/>
            <a:ext cx="9539287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66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6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hu-HU" sz="3600" dirty="0" err="1">
                <a:solidFill>
                  <a:srgbClr val="000000"/>
                </a:solidFill>
                <a:latin typeface="Times New Roman" pitchFamily="18" charset="0"/>
              </a:rPr>
              <a:t>tömegspektrometria</a:t>
            </a:r>
            <a:r>
              <a:rPr lang="hu-HU" sz="3600" dirty="0">
                <a:solidFill>
                  <a:srgbClr val="000000"/>
                </a:solidFill>
                <a:latin typeface="Times New Roman" pitchFamily="18" charset="0"/>
              </a:rPr>
              <a:t> alapjai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04209" y="7019925"/>
            <a:ext cx="597483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804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Készítette: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Tengölics Roland</a:t>
            </a: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6948189"/>
            <a:ext cx="5904408" cy="4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500" dirty="0">
                <a:solidFill>
                  <a:schemeClr val="tx1"/>
                </a:solidFill>
                <a:latin typeface="Times New Roman" pitchFamily="18" charset="0"/>
              </a:rPr>
              <a:t>Biológiai mérési módszerek 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2012 </a:t>
            </a:r>
            <a:r>
              <a:rPr lang="hu-HU" sz="2500" dirty="0">
                <a:solidFill>
                  <a:schemeClr val="tx1"/>
                </a:solidFill>
                <a:latin typeface="Times New Roman" pitchFamily="18" charset="0"/>
              </a:rPr>
              <a:t>őszi félév</a:t>
            </a:r>
            <a:endParaRPr lang="en-US" sz="2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32" y="971525"/>
            <a:ext cx="4608513" cy="355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87784" y="4787949"/>
            <a:ext cx="9577064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legbiztosabb és érzékenyebb molekula azonosítási és mérési mód.</a:t>
            </a:r>
          </a:p>
          <a:p>
            <a:pPr algn="ctr"/>
            <a:endParaRPr lang="hu-H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Achilles sarka: nem minden molekula ionizálható mindennel:</a:t>
            </a:r>
          </a:p>
          <a:p>
            <a:pPr algn="ctr"/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Nincs univerzális műszer:</a:t>
            </a:r>
          </a:p>
          <a:p>
            <a:pPr algn="ctr"/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Irtó drága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www.specmetcrime.com/ESIoni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360" y="827509"/>
            <a:ext cx="3312368" cy="38313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71525"/>
            <a:ext cx="3600152" cy="755501"/>
          </a:xfrm>
        </p:spPr>
        <p:txBody>
          <a:bodyPr/>
          <a:lstStyle/>
          <a:p>
            <a:r>
              <a:rPr lang="en-US" sz="3500" b="1" dirty="0" smtClean="0"/>
              <a:t>Atmospheric Pressure Chemical </a:t>
            </a:r>
            <a:r>
              <a:rPr lang="en-US" sz="3500" b="1" dirty="0" err="1" smtClean="0"/>
              <a:t>Ionisation</a:t>
            </a:r>
            <a:r>
              <a:rPr lang="en-US" sz="3500" b="1" dirty="0" smtClean="0"/>
              <a:t> </a:t>
            </a:r>
            <a:r>
              <a:rPr lang="hu-HU" sz="3500" b="1" dirty="0" smtClean="0"/>
              <a:t/>
            </a:r>
            <a:br>
              <a:rPr lang="hu-HU" sz="3500" b="1" dirty="0" smtClean="0"/>
            </a:br>
            <a:r>
              <a:rPr lang="en-US" sz="3500" b="1" dirty="0" smtClean="0"/>
              <a:t>(APCI)</a:t>
            </a:r>
            <a:endParaRPr lang="en-US" sz="3500" b="1" dirty="0"/>
          </a:p>
        </p:txBody>
      </p:sp>
      <p:pic>
        <p:nvPicPr>
          <p:cNvPr id="30722" name="Picture 2" descr="APCIsource 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391" y="0"/>
            <a:ext cx="6868234" cy="2948930"/>
          </a:xfrm>
          <a:prstGeom prst="rect">
            <a:avLst/>
          </a:prstGeom>
          <a:noFill/>
        </p:spPr>
      </p:pic>
      <p:pic>
        <p:nvPicPr>
          <p:cNvPr id="30724" name="Picture 4" descr="Mechanism of AP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7709"/>
            <a:ext cx="5400352" cy="4931966"/>
          </a:xfrm>
          <a:prstGeom prst="rect">
            <a:avLst/>
          </a:prstGeom>
          <a:noFill/>
        </p:spPr>
      </p:pic>
      <p:pic>
        <p:nvPicPr>
          <p:cNvPr id="30728" name="Picture 8" descr="http://www.electrotherapymuseum.com/2008/HomemadeDiathermy/Coro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464" y="4283893"/>
            <a:ext cx="2876551" cy="2881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808" y="0"/>
            <a:ext cx="9056687" cy="827509"/>
          </a:xfrm>
        </p:spPr>
        <p:txBody>
          <a:bodyPr/>
          <a:lstStyle/>
          <a:p>
            <a:r>
              <a:rPr lang="hu-HU" sz="3500" dirty="0" smtClean="0">
                <a:latin typeface="Times New Roman" pitchFamily="18" charset="0"/>
                <a:cs typeface="Times New Roman" pitchFamily="18" charset="0"/>
              </a:rPr>
              <a:t>APCI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769" y="1115541"/>
            <a:ext cx="9793088" cy="4976813"/>
          </a:xfrm>
        </p:spPr>
        <p:txBody>
          <a:bodyPr/>
          <a:lstStyle/>
          <a:p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Minta pneumatikus porlasztása a légtérbe nitrogén gázáram mellett. </a:t>
            </a:r>
          </a:p>
          <a:p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minta és mintahordozó alkotta aeroszolba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koronakisülét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hozunk létre, ami ionizálja a nitrogént.</a:t>
            </a:r>
          </a:p>
          <a:p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 a légtér nitrogénje és a mintahordozóban lévő vízen keresztül ionizálódik az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analit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minta jobban bomlik mint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ESI-nél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, de itt használható apoláris hordozó is szemben az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ESI-vel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ahol csak poláris hordozón keresztül lehet ionizálni az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analitot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Báziukus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molekulák mérésére alkalmas, HPLC-MS detektorként használható.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ESI-vel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együtt gyakran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haszálják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gyógyszermolekulák mérésében.</a:t>
            </a:r>
          </a:p>
          <a:p>
            <a:r>
              <a:rPr lang="hu-HU" sz="2500" dirty="0" smtClean="0">
                <a:latin typeface="Times New Roman" pitchFamily="18" charset="0"/>
              </a:rPr>
              <a:t>1 komponens több m/z értéknél jelenik meg a tömegspektrumon.</a:t>
            </a:r>
            <a:r>
              <a:rPr lang="hu-HU" sz="2500" dirty="0" smtClean="0"/>
              <a:t> 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23963" y="-80963"/>
            <a:ext cx="7921625" cy="1133476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err="1"/>
              <a:t>Matrix</a:t>
            </a:r>
            <a:r>
              <a:rPr lang="hu-HU" sz="3200" dirty="0"/>
              <a:t> </a:t>
            </a:r>
            <a:r>
              <a:rPr lang="hu-HU" sz="3200" dirty="0" err="1"/>
              <a:t>Assisted</a:t>
            </a:r>
            <a:r>
              <a:rPr lang="hu-HU" sz="3200" dirty="0"/>
              <a:t> </a:t>
            </a:r>
            <a:r>
              <a:rPr lang="hu-HU" sz="3200" dirty="0" err="1"/>
              <a:t>Laser</a:t>
            </a:r>
            <a:r>
              <a:rPr lang="hu-HU" sz="3200" dirty="0"/>
              <a:t> </a:t>
            </a:r>
            <a:r>
              <a:rPr lang="hu-HU" sz="3200" dirty="0" err="1"/>
              <a:t>Desorption</a:t>
            </a:r>
            <a:r>
              <a:rPr lang="hu-HU" sz="3200" dirty="0"/>
              <a:t>/</a:t>
            </a:r>
            <a:r>
              <a:rPr lang="hu-HU" sz="3200" dirty="0" err="1"/>
              <a:t>Ionisation</a:t>
            </a:r>
            <a:r>
              <a:rPr lang="hu-HU" sz="3200" dirty="0"/>
              <a:t> (MALDI)</a:t>
            </a:r>
          </a:p>
        </p:txBody>
      </p:sp>
      <p:pic>
        <p:nvPicPr>
          <p:cNvPr id="28674" name="Picture 2" descr="http://upload.wikimedia.org/wikipedia/commons/thumb/6/64/Cinnamic_acid_substitutions.PNG/250px-Cinnamic_acid_substitu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6096" y="5075981"/>
            <a:ext cx="3210289" cy="1951857"/>
          </a:xfrm>
          <a:prstGeom prst="rect">
            <a:avLst/>
          </a:prstGeom>
          <a:noFill/>
        </p:spPr>
      </p:pic>
      <p:pic>
        <p:nvPicPr>
          <p:cNvPr id="28678" name="Picture 6" descr="http://www.protein.iastate.edu/images/mald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5541"/>
            <a:ext cx="6715125" cy="414337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3600152" y="7109552"/>
            <a:ext cx="4608512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</a:rPr>
              <a:t>fahéjsav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8676" name="Picture 4" descr="http://upload.wikimedia.org/wikipedia/commons/thumb/c/cb/MALDI_Target.jpg/300px-MALDI_Targ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6550"/>
            <a:ext cx="2857500" cy="2143125"/>
          </a:xfrm>
          <a:prstGeom prst="rect">
            <a:avLst/>
          </a:prstGeom>
          <a:noFill/>
        </p:spPr>
      </p:pic>
      <p:pic>
        <p:nvPicPr>
          <p:cNvPr id="28680" name="Picture 8" descr="http://prescottbiochem09.wikispaces.com/file/view/ionization-maldi.jpg/72388055/327x300/ionization-mal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0144" y="539477"/>
            <a:ext cx="3610481" cy="3312368"/>
          </a:xfrm>
          <a:prstGeom prst="rect">
            <a:avLst/>
          </a:prstGeom>
          <a:noFill/>
        </p:spPr>
      </p:pic>
      <p:pic>
        <p:nvPicPr>
          <p:cNvPr id="28682" name="Picture 10" descr="http://qbab.aber.ac.uk/roy/mss/mald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8464" y="3491805"/>
            <a:ext cx="3672161" cy="41295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9064625" cy="5667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500" dirty="0">
                <a:latin typeface="Times New Roman" pitchFamily="18" charset="0"/>
              </a:rPr>
              <a:t>MALDI</a:t>
            </a:r>
            <a:r>
              <a:rPr lang="hu-HU" sz="4000" dirty="0">
                <a:latin typeface="Times New Roman" pitchFamily="18" charset="0"/>
              </a:rPr>
              <a:t> II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9477"/>
            <a:ext cx="10080625" cy="4984750"/>
          </a:xfrm>
          <a:ln/>
        </p:spPr>
        <p:txBody>
          <a:bodyPr/>
          <a:lstStyle/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>
                <a:latin typeface="Times New Roman" pitchFamily="18" charset="0"/>
              </a:rPr>
              <a:t>Proteinek, </a:t>
            </a:r>
            <a:r>
              <a:rPr lang="hu-HU" sz="2500" dirty="0" err="1">
                <a:latin typeface="Times New Roman" pitchFamily="18" charset="0"/>
              </a:rPr>
              <a:t>peptidek</a:t>
            </a:r>
            <a:r>
              <a:rPr lang="hu-HU" sz="2500" dirty="0">
                <a:latin typeface="Times New Roman" pitchFamily="18" charset="0"/>
              </a:rPr>
              <a:t>, </a:t>
            </a:r>
            <a:r>
              <a:rPr lang="hu-HU" sz="2500" dirty="0" err="1" smtClean="0">
                <a:latin typeface="Times New Roman" pitchFamily="18" charset="0"/>
              </a:rPr>
              <a:t>oligoszacharidok</a:t>
            </a:r>
            <a:r>
              <a:rPr lang="hu-HU" sz="2500" dirty="0" smtClean="0">
                <a:latin typeface="Times New Roman" pitchFamily="18" charset="0"/>
              </a:rPr>
              <a:t>, makromolekulák vizsgálata.</a:t>
            </a:r>
            <a:endParaRPr lang="hu-HU" sz="2500" dirty="0">
              <a:latin typeface="Times New Roman" pitchFamily="18" charset="0"/>
            </a:endParaRP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>
                <a:latin typeface="Times New Roman" pitchFamily="18" charset="0"/>
              </a:rPr>
              <a:t>A minta mátrixba van </a:t>
            </a:r>
            <a:r>
              <a:rPr lang="hu-HU" sz="2500" dirty="0" smtClean="0">
                <a:latin typeface="Times New Roman" pitchFamily="18" charset="0"/>
              </a:rPr>
              <a:t>kristályosítva. (A mátrix </a:t>
            </a:r>
            <a:r>
              <a:rPr lang="hu-HU" sz="2500" dirty="0" err="1" smtClean="0">
                <a:latin typeface="Times New Roman" pitchFamily="18" charset="0"/>
              </a:rPr>
              <a:t>chromofor</a:t>
            </a:r>
            <a:r>
              <a:rPr lang="hu-HU" sz="2500" dirty="0" smtClean="0">
                <a:latin typeface="Times New Roman" pitchFamily="18" charset="0"/>
              </a:rPr>
              <a:t>, savas kémhatású, és könnyen párolog)</a:t>
            </a:r>
            <a:endParaRPr lang="hu-HU" sz="2500" dirty="0">
              <a:latin typeface="Times New Roman" pitchFamily="18" charset="0"/>
            </a:endParaRP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>
                <a:latin typeface="Times New Roman" pitchFamily="18" charset="0"/>
              </a:rPr>
              <a:t>Ionizáció lézersugár segítségével (UV lézerek: Nitrogén lézer (337 nm), vagy </a:t>
            </a:r>
            <a:r>
              <a:rPr lang="hu-HU" sz="2500" dirty="0" err="1">
                <a:latin typeface="Times New Roman" pitchFamily="18" charset="0"/>
              </a:rPr>
              <a:t>Nd</a:t>
            </a:r>
            <a:r>
              <a:rPr lang="hu-HU" sz="2500" dirty="0">
                <a:latin typeface="Times New Roman" pitchFamily="18" charset="0"/>
              </a:rPr>
              <a:t>:YAG lézer, de előfordulnak a gyengébb infravörös lézerek is (IR-MALDI))</a:t>
            </a: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 smtClean="0">
                <a:latin typeface="Times New Roman" pitchFamily="18" charset="0"/>
              </a:rPr>
              <a:t>A </a:t>
            </a:r>
            <a:r>
              <a:rPr lang="hu-HU" sz="2500" dirty="0" err="1" smtClean="0">
                <a:latin typeface="Times New Roman" pitchFamily="18" charset="0"/>
              </a:rPr>
              <a:t>mátirix</a:t>
            </a:r>
            <a:r>
              <a:rPr lang="hu-HU" sz="2500" dirty="0" smtClean="0">
                <a:latin typeface="Times New Roman" pitchFamily="18" charset="0"/>
              </a:rPr>
              <a:t> nyeli el a lézersugarat, elpárolog,  közben ionizálja az </a:t>
            </a:r>
            <a:r>
              <a:rPr lang="hu-HU" sz="2500" dirty="0" err="1" smtClean="0">
                <a:latin typeface="Times New Roman" pitchFamily="18" charset="0"/>
              </a:rPr>
              <a:t>nalitot</a:t>
            </a:r>
            <a:r>
              <a:rPr lang="hu-HU" sz="2500" dirty="0" smtClean="0">
                <a:latin typeface="Times New Roman" pitchFamily="18" charset="0"/>
              </a:rPr>
              <a:t>(ok)</a:t>
            </a:r>
            <a:r>
              <a:rPr lang="hu-HU" sz="2500" dirty="0" err="1" smtClean="0">
                <a:latin typeface="Times New Roman" pitchFamily="18" charset="0"/>
              </a:rPr>
              <a:t>at</a:t>
            </a:r>
            <a:endParaRPr lang="hu-HU" sz="2500" dirty="0">
              <a:latin typeface="Times New Roman" pitchFamily="18" charset="0"/>
            </a:endParaRP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keletkezett ionokat egy nagy térerejű (60-100 kV) gyorsító rendszer </a:t>
            </a:r>
            <a:r>
              <a:rPr lang="hu-HU" sz="2500" dirty="0" err="1">
                <a:latin typeface="Times New Roman" pitchFamily="18" charset="0"/>
                <a:cs typeface="Times New Roman" pitchFamily="18" charset="0"/>
              </a:rPr>
              <a:t>deszorbeálja</a:t>
            </a: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 a kondenzált fázisból</a:t>
            </a: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A MALDI ionizációs technikát általában Time of </a:t>
            </a:r>
            <a:r>
              <a:rPr lang="hu-HU" sz="2500" dirty="0" err="1">
                <a:latin typeface="Times New Roman" pitchFamily="18" charset="0"/>
                <a:cs typeface="Times New Roman" pitchFamily="18" charset="0"/>
              </a:rPr>
              <a:t>Fligth</a:t>
            </a: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 err="1">
                <a:latin typeface="Times New Roman" pitchFamily="18" charset="0"/>
                <a:cs typeface="Times New Roman" pitchFamily="18" charset="0"/>
              </a:rPr>
              <a:t>ionanalizátorral</a:t>
            </a: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  szokták használni. [MALDI-TOF]</a:t>
            </a: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Kevesebb a többszörösen töltött ion mint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APCI-nál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ESI-nél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. Ennek szerepe van abban hogy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proteomikában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használják, továbbá limitált a másodlagos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fragmentáció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is. (Hacsak nem alkalmazunk ütközési cellát lásd 1 sorral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lejebb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34963" indent="-334963" algn="just">
              <a:spcAft>
                <a:spcPts val="600"/>
              </a:spcAft>
              <a:buFont typeface="Times New Roman" pitchFamily="18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Nem kapcsolat technika, és csak  nem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quantitatív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, viszont MS-MS üzemmódban rendkívül részletes strukturális információ nyerhető vele.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  <a:p>
            <a:pPr marL="334963" indent="-334963" algn="just">
              <a:spcAft>
                <a:spcPts val="600"/>
              </a:spcAft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endParaRPr lang="el-GR" sz="2500" dirty="0">
              <a:latin typeface="Times New Roman" pitchFamily="18" charset="0"/>
              <a:cs typeface="Times New Roman" pitchFamily="18" charset="0"/>
            </a:endParaRPr>
          </a:p>
          <a:p>
            <a:pPr marL="334963" indent="-334963" algn="just">
              <a:spcAft>
                <a:spcPts val="600"/>
              </a:spcAft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</a:pPr>
            <a:endParaRPr lang="el-GR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467469"/>
            <a:ext cx="10080625" cy="458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5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b="1" u="sng" dirty="0" smtClean="0">
                <a:solidFill>
                  <a:srgbClr val="000000"/>
                </a:solidFill>
                <a:latin typeface="Times New Roman" pitchFamily="18" charset="0"/>
              </a:rPr>
              <a:t>Két 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típusú detektálási üzemmód: </a:t>
            </a:r>
            <a:r>
              <a:rPr lang="hu-HU" sz="2500" b="1" u="sng" dirty="0" err="1">
                <a:solidFill>
                  <a:srgbClr val="000000"/>
                </a:solidFill>
                <a:latin typeface="Times New Roman" pitchFamily="18" charset="0"/>
              </a:rPr>
              <a:t>Full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b="1" u="sng" dirty="0" err="1">
                <a:solidFill>
                  <a:srgbClr val="000000"/>
                </a:solidFill>
                <a:latin typeface="Times New Roman" pitchFamily="18" charset="0"/>
              </a:rPr>
              <a:t>Scan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 és </a:t>
            </a:r>
            <a:r>
              <a:rPr lang="hu-HU" sz="2500" b="1" u="sng" dirty="0" err="1">
                <a:solidFill>
                  <a:srgbClr val="000000"/>
                </a:solidFill>
                <a:latin typeface="Times New Roman" pitchFamily="18" charset="0"/>
              </a:rPr>
              <a:t>Selective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 Ion Monitoring (SIM)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u="sng" dirty="0" err="1">
                <a:solidFill>
                  <a:srgbClr val="000000"/>
                </a:solidFill>
                <a:latin typeface="Times New Roman" pitchFamily="18" charset="0"/>
              </a:rPr>
              <a:t>Full</a:t>
            </a:r>
            <a:r>
              <a:rPr lang="hu-HU" sz="2500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u="sng" dirty="0" err="1">
                <a:solidFill>
                  <a:srgbClr val="000000"/>
                </a:solidFill>
                <a:latin typeface="Times New Roman" pitchFamily="18" charset="0"/>
              </a:rPr>
              <a:t>Scan</a:t>
            </a:r>
            <a:r>
              <a:rPr lang="hu-HU" sz="2500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Ez is egy időpillanatban 1 m/z-t mér csak ezt nagyon gyorsan változtatja. 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meghatározott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mérettartományban vizsgálja az ionokat ( pl.: m/z 50 - m/z 400)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széles mérési tartomány megadása csökkenti a mérés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érzékenységét, pontosságát, tömegpontosságot, stb.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Molekula azonosításhoz – új komponens kereséséhez jól jön.</a:t>
            </a: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5075981"/>
            <a:ext cx="10080625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u="sng" dirty="0">
                <a:solidFill>
                  <a:srgbClr val="000000"/>
                </a:solidFill>
                <a:latin typeface="Times New Roman" pitchFamily="18" charset="0"/>
              </a:rPr>
              <a:t>SIM: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kis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számú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általunk előre meghatározott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m/z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értékű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iont detektál a készülék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kevés fragmentet keres               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nő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az érzékenység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alacsonyabb az interferencia a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Full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Scan-hez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képest.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10080625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 valamit szeretnénk mérni nagyon pontosan, vagy egyszerre mindent pontatlanabbul?</a:t>
            </a:r>
            <a:endParaRPr 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1799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itchFamily="18" charset="0"/>
              </a:rPr>
              <a:t>Analizátorok</a:t>
            </a:r>
            <a:r>
              <a:rPr lang="en-US" sz="35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hu-HU" sz="3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Az ionizátorban keletkezett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ionok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különböző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tömeg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töltés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arány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szerinti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elválasztása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, és a kiválasztott m/z ion detektorba irányítása a feladata, 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   (pl.: </a:t>
            </a:r>
            <a:r>
              <a:rPr lang="hu-HU" sz="2500" dirty="0" smtClean="0">
                <a:solidFill>
                  <a:srgbClr val="FF0000"/>
                </a:solidFill>
                <a:latin typeface="Times New Roman" pitchFamily="18" charset="0"/>
              </a:rPr>
              <a:t>Time of </a:t>
            </a:r>
            <a:r>
              <a:rPr lang="hu-HU" sz="2500" dirty="0" err="1" smtClean="0">
                <a:solidFill>
                  <a:srgbClr val="FF0000"/>
                </a:solidFill>
                <a:latin typeface="Times New Roman" pitchFamily="18" charset="0"/>
              </a:rPr>
              <a:t>Flight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, (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Tripple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hu-HU" sz="2500" dirty="0" err="1" smtClean="0">
                <a:solidFill>
                  <a:srgbClr val="FF0000"/>
                </a:solidFill>
                <a:latin typeface="Times New Roman" pitchFamily="18" charset="0"/>
              </a:rPr>
              <a:t>Quadrupole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, Ioncsapda) 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endParaRPr lang="hu-H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hu-HU" sz="25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Quadrupole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Négy párhuzamos fémrúd között oszcilláló elektromos mező segítségével választja el az ionokat tömeg-töltés arányuk alapján.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3419797"/>
            <a:ext cx="7199312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bdal.com/typo3temp/pics/3_298144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6858"/>
            <a:ext cx="4896296" cy="4022817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0"/>
            <a:ext cx="7559675" cy="3923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3490" name="Picture 2" descr="http://www.epa.gov/esd/chemistry/ice/asms04/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328" y="4571925"/>
            <a:ext cx="4519402" cy="2846869"/>
          </a:xfrm>
          <a:prstGeom prst="rect">
            <a:avLst/>
          </a:prstGeom>
          <a:noFill/>
        </p:spPr>
      </p:pic>
      <p:cxnSp>
        <p:nvCxnSpPr>
          <p:cNvPr id="6" name="Egyenes összekötő nyíllal 5"/>
          <p:cNvCxnSpPr/>
          <p:nvPr/>
        </p:nvCxnSpPr>
        <p:spPr bwMode="auto">
          <a:xfrm flipH="1">
            <a:off x="1439912" y="3707829"/>
            <a:ext cx="288032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 flipH="1">
            <a:off x="1583928" y="3707829"/>
            <a:ext cx="1224136" cy="12961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 flipH="1">
            <a:off x="2664048" y="2771725"/>
            <a:ext cx="720080" cy="22322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gyenes összekötő nyíllal 11"/>
          <p:cNvCxnSpPr/>
          <p:nvPr/>
        </p:nvCxnSpPr>
        <p:spPr bwMode="auto">
          <a:xfrm flipH="1">
            <a:off x="3672160" y="2339677"/>
            <a:ext cx="1368152" cy="29523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gyenes összekötő nyíllal 13"/>
          <p:cNvCxnSpPr/>
          <p:nvPr/>
        </p:nvCxnSpPr>
        <p:spPr bwMode="auto">
          <a:xfrm flipH="1">
            <a:off x="2736056" y="2627709"/>
            <a:ext cx="3600400" cy="36724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 flipH="1">
            <a:off x="1727944" y="2051645"/>
            <a:ext cx="6120680" cy="42484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0"/>
            <a:ext cx="9720263" cy="160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500" b="1" dirty="0" err="1">
                <a:solidFill>
                  <a:srgbClr val="000000"/>
                </a:solidFill>
                <a:latin typeface="Times New Roman" pitchFamily="18" charset="0"/>
              </a:rPr>
              <a:t>Triple</a:t>
            </a:r>
            <a:r>
              <a:rPr lang="hu-HU" sz="3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3500" b="1" dirty="0" err="1">
                <a:solidFill>
                  <a:srgbClr val="000000"/>
                </a:solidFill>
                <a:latin typeface="Times New Roman" pitchFamily="18" charset="0"/>
              </a:rPr>
              <a:t>Quadrupole</a:t>
            </a: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hu-HU" sz="3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quadrupole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lineárisan összekötve. </a:t>
            </a:r>
            <a:endParaRPr lang="hu-H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Az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1. és a 3.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quadrupole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szétválasztja az ionokat, míg a középső ütközőkamraként funkcionál. </a:t>
            </a:r>
            <a:endParaRPr lang="hu-H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Az ütközőkamrában nincs ionszelekció.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A Q1-ből érkező szülői ionokat ütközéssel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fragmentálják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szét a Q2-ben.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Ar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 He, vagy N</a:t>
            </a:r>
            <a:r>
              <a:rPr lang="hu-HU" sz="25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gázt használnak ütközőgázként. </a:t>
            </a:r>
            <a:endParaRPr lang="hu-H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széttört leányionok a Q3-ban szétválnak m/z szerint és innen kerülnek a detektorra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Tehát:Az 1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quadropollal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kiválasztod azt a szülőiont amit tovább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fragmentálva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azonosítani tudod a molekulát. Csökkented a hátteret, növeled a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specificitást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Ez a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legelterjettebb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. GC-MS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ben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is ezt használják, de más rendszerrel is kompatibilis. Kis molekulatömegek esetén pontos.  </a:t>
            </a: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nagnostec.eu/uploads/pics/20060127133154maldiprinzip0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689" y="179437"/>
            <a:ext cx="5138936" cy="3742859"/>
          </a:xfrm>
          <a:prstGeom prst="rect">
            <a:avLst/>
          </a:prstGeom>
          <a:noFill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10080625" cy="595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Time of </a:t>
            </a:r>
            <a:r>
              <a:rPr lang="hu-HU" sz="3500" dirty="0" err="1">
                <a:solidFill>
                  <a:srgbClr val="000000"/>
                </a:solidFill>
                <a:latin typeface="Times New Roman" pitchFamily="18" charset="0"/>
              </a:rPr>
              <a:t>Flight</a:t>
            </a: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 (TOF</a:t>
            </a:r>
            <a:r>
              <a:rPr lang="hu-HU" sz="3500" dirty="0" smtClean="0">
                <a:solidFill>
                  <a:srgbClr val="000000"/>
                </a:solidFill>
                <a:latin typeface="Times New Roman" pitchFamily="18" charset="0"/>
              </a:rPr>
              <a:t>) repülési idő detektor:</a:t>
            </a:r>
            <a:endParaRPr lang="hu-HU" sz="3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344" name="Picture 8" descr="http://www.abrf.org/ABRFNews/1997/June1997/jun97LennFi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8" y="539477"/>
            <a:ext cx="4176216" cy="2544883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0" y="2987749"/>
            <a:ext cx="100806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Csak az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analizátorcső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elején vannak</a:t>
            </a:r>
            <a:b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gyorsítófeszültség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alatt az ionok, utána</a:t>
            </a:r>
            <a:b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nagyvákumban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repülnek külső beavatkozás nélkül.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Az azonos kinetikus energiával rendelkező(az ion töltése és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gyorsítófeszültség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határozza meg), de különböző tömegű részecskék különböző idő alatt teszik meg ugyanazt az utat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vákumcsőben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Az ion sebességét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gyorsítófeszültség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, az m/z és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gyorsítófeszültségben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töltött idő határozza meg.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legútóbbit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kompenzálni kell.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reflecton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(iontükör) egy konstans elektromágneses tér. Ha az Ion több időt töltött a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</a:rPr>
              <a:t>gyorsítófeszültség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</a:rPr>
              <a:t> alatt tehát gyorsabb, akkor mélyebbre hatol az elektromágneses térben és ezáltal hosszabb utat tesz meg. (kompenzálódik a sebességkülönbség).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qbab.aber.ac.uk/roy/mss/tryp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1475581"/>
            <a:ext cx="8166530" cy="503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32200" y="0"/>
            <a:ext cx="198437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  <a:latin typeface="Times New Roman" pitchFamily="18" charset="0"/>
              </a:rPr>
              <a:t>Felépítés</a:t>
            </a:r>
          </a:p>
        </p:txBody>
      </p:sp>
      <p:pic>
        <p:nvPicPr>
          <p:cNvPr id="6160" name="Picture 16" descr="schematic of an electron impact mass 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848" y="0"/>
            <a:ext cx="8302784" cy="4859635"/>
          </a:xfrm>
          <a:prstGeom prst="rect">
            <a:avLst/>
          </a:prstGeom>
          <a:noFill/>
        </p:spPr>
      </p:pic>
      <p:pic>
        <p:nvPicPr>
          <p:cNvPr id="6162" name="Picture 18" descr="Formations of ions in 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4" y="4787949"/>
            <a:ext cx="5512210" cy="245477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408464" y="4067869"/>
            <a:ext cx="3456384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MS-ek a különböző tömeg  töltés ( m/z ) arányú ionokat mérik.</a:t>
            </a:r>
            <a:endParaRPr lang="en-US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871663" y="0"/>
            <a:ext cx="6696075" cy="595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Detektorok fajtái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83493"/>
            <a:ext cx="10080625" cy="445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Az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ionok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detektálása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adatgyűjtés</a:t>
            </a:r>
            <a:endParaRPr lang="hu-HU" sz="25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b="1" u="sng" dirty="0" smtClean="0">
                <a:solidFill>
                  <a:srgbClr val="000000"/>
                </a:solidFill>
                <a:latin typeface="Times New Roman" pitchFamily="18" charset="0"/>
              </a:rPr>
              <a:t>Ionsokszorozó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A felfogó elektródokra becsapódó ionok elektron emissziót váltanak ki, ezek az elektronok a szemben lévő elektródra becsapódva szekunder emissziót váltanak ki. Ha elég sok elektródot helyeznek egymással szembe, a szekunder emissziók miatt sokszorozódó elektronok nagyobb ionáramot szolgáltatnak, mint a becsapódó egyetlen ion.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b="1" u="sng" dirty="0" err="1">
                <a:solidFill>
                  <a:srgbClr val="000000"/>
                </a:solidFill>
                <a:latin typeface="Times New Roman" pitchFamily="18" charset="0"/>
              </a:rPr>
              <a:t>Fotosokszorozó</a:t>
            </a:r>
            <a:r>
              <a:rPr lang="hu-HU" sz="2500" b="1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fotosokszorozó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esetén a beérkező ion egy szcintillációs ernyőbe ütközik, a kilépő foton váltja ki a az elektronok sokszorozódását. Ennek a megoldásnak az az előnye, hogy a szerves ion nem közvetlenül a sokszorozó dinódájára csapódik be és így a detektor nem szennyeződik.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7949"/>
            <a:ext cx="9720262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68" y="1259557"/>
            <a:ext cx="9505056" cy="4976812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hu-HU" sz="2500" b="1" u="sng" dirty="0">
                <a:latin typeface="Times New Roman" pitchFamily="18" charset="0"/>
                <a:cs typeface="Times New Roman" pitchFamily="18" charset="0"/>
              </a:rPr>
              <a:t>Molekulaion: </a:t>
            </a:r>
          </a:p>
          <a:p>
            <a:pPr>
              <a:lnSpc>
                <a:spcPct val="83000"/>
              </a:lnSpc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Az M+• molekulaion a legnagyobb tömegű ion, megadja az ún.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moltömeg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/töltés arányt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</a:pPr>
            <a:r>
              <a:rPr lang="hu-HU" sz="2500" b="1" u="sng" dirty="0">
                <a:latin typeface="Times New Roman" pitchFamily="18" charset="0"/>
                <a:cs typeface="Times New Roman" pitchFamily="18" charset="0"/>
              </a:rPr>
              <a:t>Bázision: </a:t>
            </a:r>
          </a:p>
          <a:p>
            <a:pPr>
              <a:lnSpc>
                <a:spcPct val="83000"/>
              </a:lnSpc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A legnagyobb intenzitású ion (ennek a relatív intenzitása 100%, a többi ion relatív intenzitását ehhez viszonyítjuk) </a:t>
            </a: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</a:pPr>
            <a:r>
              <a:rPr lang="hu-HU" sz="2500" b="1" dirty="0" err="1" smtClean="0">
                <a:latin typeface="Times New Roman" pitchFamily="18" charset="0"/>
                <a:cs typeface="Times New Roman" pitchFamily="18" charset="0"/>
              </a:rPr>
              <a:t>Fragmens</a:t>
            </a: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: Hasadási termékek.</a:t>
            </a:r>
          </a:p>
          <a:p>
            <a:pPr>
              <a:lnSpc>
                <a:spcPct val="83000"/>
              </a:lnSpc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hasadási helyek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szubsztituens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és kötés specifikusak. Az a adott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fragmenshez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tartozó izotópcsúcsok is láthatók ebből következtethetünk a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fragmens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elemösszetételére, (meg persze látjuk az m/z-t ez már elég is az azonosításhoz. (persze kell </a:t>
            </a:r>
            <a:r>
              <a:rPr lang="hu-HU" sz="2500" dirty="0" err="1" smtClean="0">
                <a:latin typeface="Times New Roman" pitchFamily="18" charset="0"/>
                <a:cs typeface="Times New Roman" pitchFamily="18" charset="0"/>
              </a:rPr>
              <a:t>egyadatbázis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hozzá)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</a:pPr>
            <a:endParaRPr lang="hu-HU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07864" y="179437"/>
            <a:ext cx="8496944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 kell nézni a egy tömegspektrumon?</a:t>
            </a:r>
            <a:endParaRPr 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376488" y="0"/>
            <a:ext cx="518477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 smtClean="0">
                <a:solidFill>
                  <a:srgbClr val="000000"/>
                </a:solidFill>
                <a:latin typeface="Times New Roman" pitchFamily="18" charset="0"/>
              </a:rPr>
              <a:t>2-Kloropropán  </a:t>
            </a:r>
            <a:r>
              <a:rPr lang="hu-HU" sz="2800" b="1" dirty="0">
                <a:solidFill>
                  <a:srgbClr val="000000"/>
                </a:solidFill>
                <a:latin typeface="Times New Roman" pitchFamily="18" charset="0"/>
              </a:rPr>
              <a:t>EI spektruma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40312" y="899517"/>
            <a:ext cx="143986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dirty="0">
                <a:solidFill>
                  <a:srgbClr val="FF0000"/>
                </a:solidFill>
              </a:rPr>
              <a:t>Bázision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4824288" y="1187549"/>
            <a:ext cx="720080" cy="64807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MS of 2-chloroprop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87" y="787373"/>
            <a:ext cx="8973997" cy="5884589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2808064" y="4211885"/>
            <a:ext cx="7920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93685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Pár szóban a Szegeden elérhető biológusok álltak is használt egyéb MS-ekről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467469"/>
            <a:ext cx="10080625" cy="474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ICP-MS Növénybiológiai tanszék. (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Inductively Coupled Plasma Mass Spectrometry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 tud, fémmérés, extrém kicsi koncentrációk esetében is!!! (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ppt-ppb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Pl. Tisztított fehérje fémtartalmának maghatározása. Környezeti élelmiszeripari minta fémtartalmának megvizsgálása. (bármi amibe fémek vannak.)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Miért speciális:</a:t>
            </a: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Aeroszolt képez a mintából, Argonplazmával ionizálja,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(atomic mass units) 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másodpercenként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Schematic showing the interface region of an ICP-M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392" y="4139877"/>
            <a:ext cx="4153644" cy="307431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211885"/>
            <a:ext cx="5400600" cy="179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iagram showing detection capabilities for selected elemen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453"/>
            <a:ext cx="10154810" cy="644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lanetorbitrap.com/data/fe/image/Elite_Schematic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40" y="2411685"/>
            <a:ext cx="9927485" cy="3198287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431800" y="395461"/>
            <a:ext cx="8928992" cy="689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Orbi-Trap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MS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SZBK-algsor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Proteomika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labor.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SZBK legdrágább műszere.</a:t>
            </a: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db van az országban.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Rengeteg komponens szimultán </a:t>
            </a:r>
            <a:b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analízise, több detektoron keresztül.</a:t>
            </a: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Nagy tömegpontosság, gyors,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HPLC-vel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kapcsolt. Széles tömegtartomány.</a:t>
            </a: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Nagyon állat egy masina. 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75816" y="2051645"/>
            <a:ext cx="8999538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7200" dirty="0">
                <a:solidFill>
                  <a:srgbClr val="000000"/>
                </a:solidFill>
                <a:latin typeface="Times New Roman" pitchFamily="18" charset="0"/>
              </a:rPr>
              <a:t>Köszönöm 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39912" y="4427909"/>
            <a:ext cx="7056784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</a:rPr>
              <a:t>Tengölics Roland: toki_</a:t>
            </a:r>
            <a:r>
              <a:rPr lang="hu-HU" sz="2500" dirty="0" err="1" smtClean="0">
                <a:solidFill>
                  <a:schemeClr val="tx1"/>
                </a:solidFill>
              </a:rPr>
              <a:t>epidot</a:t>
            </a:r>
            <a:r>
              <a:rPr lang="hu-HU" sz="2500" dirty="0" smtClean="0">
                <a:solidFill>
                  <a:schemeClr val="tx1"/>
                </a:solidFill>
              </a:rPr>
              <a:t>(</a:t>
            </a:r>
            <a:r>
              <a:rPr lang="hu-HU" sz="2500" dirty="0" err="1" smtClean="0">
                <a:solidFill>
                  <a:schemeClr val="tx1"/>
                </a:solidFill>
              </a:rPr>
              <a:t>at</a:t>
            </a:r>
            <a:r>
              <a:rPr lang="hu-HU" sz="2500" dirty="0" smtClean="0">
                <a:solidFill>
                  <a:schemeClr val="tx1"/>
                </a:solidFill>
              </a:rPr>
              <a:t>)</a:t>
            </a:r>
            <a:r>
              <a:rPr lang="hu-HU" sz="2500" dirty="0" err="1" smtClean="0">
                <a:solidFill>
                  <a:schemeClr val="tx1"/>
                </a:solidFill>
              </a:rPr>
              <a:t>freemail.hu</a:t>
            </a:r>
            <a:r>
              <a:rPr lang="hu-HU" sz="2500" dirty="0" smtClean="0">
                <a:solidFill>
                  <a:schemeClr val="tx1"/>
                </a:solidFill>
              </a:rPr>
              <a:t> vagy Biotechnológiai tanszék 149 es PhD szoba vagy hátul a </a:t>
            </a:r>
            <a:r>
              <a:rPr lang="hu-HU" sz="2500" dirty="0" err="1" smtClean="0">
                <a:solidFill>
                  <a:schemeClr val="tx1"/>
                </a:solidFill>
              </a:rPr>
              <a:t>GC-nél</a:t>
            </a:r>
            <a:r>
              <a:rPr lang="hu-HU" sz="2500" dirty="0" smtClean="0">
                <a:solidFill>
                  <a:schemeClr val="tx1"/>
                </a:solidFill>
              </a:rPr>
              <a:t>.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atcinc.net/img/mass-spectrometers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3059757"/>
            <a:ext cx="6651252" cy="4164708"/>
          </a:xfrm>
          <a:prstGeom prst="rect">
            <a:avLst/>
          </a:prstGeom>
          <a:noFill/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71960" y="0"/>
            <a:ext cx="6553200" cy="609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dirty="0">
                <a:solidFill>
                  <a:srgbClr val="000000"/>
                </a:solidFill>
                <a:latin typeface="Times New Roman" pitchFamily="18" charset="0"/>
              </a:rPr>
              <a:t>Felépítés </a:t>
            </a:r>
            <a:r>
              <a:rPr lang="hu-HU" sz="36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hu-HU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3768" y="467469"/>
            <a:ext cx="9793088" cy="3304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tömegspektrométer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felépítése:</a:t>
            </a:r>
          </a:p>
          <a:p>
            <a:pPr>
              <a:spcBef>
                <a:spcPts val="1125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</a:rPr>
              <a:t>Vákuum 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</a:rPr>
              <a:t>pumpa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(minimum 2 fokozat): -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elővákuum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rotációs szivattyú (1-0,1 KPa)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hu-HU" sz="2500" dirty="0" err="1">
                <a:solidFill>
                  <a:srgbClr val="000000"/>
                </a:solidFill>
                <a:latin typeface="Times New Roman" pitchFamily="18" charset="0"/>
              </a:rPr>
              <a:t>Turbómolekuláris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 szivattyú, vagy olajdiffúziós 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pumpa (10</a:t>
            </a:r>
            <a:r>
              <a:rPr lang="hu-HU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-6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-10</a:t>
            </a:r>
            <a:r>
              <a:rPr lang="hu-HU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-7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KPa)</a:t>
            </a: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ts val="1125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ts val="1125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</a:rPr>
              <a:t>Ionforrás                                   Ion analizátor                      Detektor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1007864" y="3203773"/>
            <a:ext cx="3888432" cy="18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>
            <a:off x="5616376" y="3131765"/>
            <a:ext cx="1080120" cy="18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 flipH="1">
            <a:off x="7416576" y="3131765"/>
            <a:ext cx="720080" cy="12241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7938"/>
            <a:ext cx="10080625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28613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hu-HU" sz="3600" dirty="0" smtClean="0">
                <a:solidFill>
                  <a:srgbClr val="000000"/>
                </a:solidFill>
                <a:latin typeface="Times New Roman" pitchFamily="18" charset="0"/>
              </a:rPr>
              <a:t>Ionizáció</a:t>
            </a:r>
            <a:r>
              <a:rPr lang="en-US" sz="3600" dirty="0" smtClean="0">
                <a:solidFill>
                  <a:srgbClr val="000000"/>
                </a:solidFill>
              </a:rPr>
              <a:t>:</a:t>
            </a:r>
            <a:endParaRPr lang="en-US" sz="3600" dirty="0">
              <a:solidFill>
                <a:srgbClr val="000000"/>
              </a:solidFill>
            </a:endParaRP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</a:rPr>
              <a:t>Minden MS méréshez ionokat kell képeznünk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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Ionizáció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: a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molekulák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ionizációja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és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az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ionok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</a:rPr>
              <a:t>gyorsítása</a:t>
            </a: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	(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pl.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hu-HU" sz="2500" dirty="0">
                <a:solidFill>
                  <a:srgbClr val="FF0000"/>
                </a:solidFill>
                <a:latin typeface="Times New Roman" pitchFamily="18" charset="0"/>
              </a:rPr>
              <a:t>EI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hu-HU" sz="2500" dirty="0">
                <a:solidFill>
                  <a:srgbClr val="FF0000"/>
                </a:solidFill>
                <a:latin typeface="Times New Roman" pitchFamily="18" charset="0"/>
              </a:rPr>
              <a:t>CI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hu-HU" sz="2500" dirty="0">
                <a:solidFill>
                  <a:srgbClr val="FF0000"/>
                </a:solidFill>
                <a:latin typeface="Times New Roman" pitchFamily="18" charset="0"/>
              </a:rPr>
              <a:t>APCI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hu-HU" sz="2500" dirty="0">
                <a:solidFill>
                  <a:srgbClr val="FF0000"/>
                </a:solidFill>
                <a:latin typeface="Times New Roman" pitchFamily="18" charset="0"/>
              </a:rPr>
              <a:t>MALDI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hu-HU" sz="2500" dirty="0">
                <a:solidFill>
                  <a:srgbClr val="FF0000"/>
                </a:solidFill>
                <a:latin typeface="Times New Roman" pitchFamily="18" charset="0"/>
              </a:rPr>
              <a:t>ESI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, FAB)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342900" indent="-3286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43768" y="2411686"/>
            <a:ext cx="6264696" cy="2448272"/>
            <a:chOff x="179388" y="1619250"/>
            <a:chExt cx="10200275" cy="3300413"/>
          </a:xfrm>
        </p:grpSpPr>
        <p:sp>
          <p:nvSpPr>
            <p:cNvPr id="8" name="Text Box 1"/>
            <p:cNvSpPr txBox="1">
              <a:spLocks noChangeArrowheads="1"/>
            </p:cNvSpPr>
            <p:nvPr/>
          </p:nvSpPr>
          <p:spPr bwMode="auto">
            <a:xfrm>
              <a:off x="179388" y="1619250"/>
              <a:ext cx="9720262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1778000"/>
              <a:ext cx="9720262" cy="2543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84213" y="1979613"/>
              <a:ext cx="720725" cy="344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>
                  <a:solidFill>
                    <a:srgbClr val="000000"/>
                  </a:solidFill>
                </a:rPr>
                <a:t>e-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011863" y="1981200"/>
              <a:ext cx="720725" cy="344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>
                  <a:solidFill>
                    <a:srgbClr val="000000"/>
                  </a:solidFill>
                </a:rPr>
                <a:t>e-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60363" y="4140200"/>
              <a:ext cx="2699103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dirty="0">
                  <a:solidFill>
                    <a:srgbClr val="000000"/>
                  </a:solidFill>
                </a:rPr>
                <a:t>A minta molekulája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539479" y="4158030"/>
              <a:ext cx="2854913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dirty="0">
                  <a:solidFill>
                    <a:srgbClr val="000000"/>
                  </a:solidFill>
                </a:rPr>
                <a:t>Ionizált minta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dirty="0">
                  <a:solidFill>
                    <a:srgbClr val="000000"/>
                  </a:solidFill>
                </a:rPr>
                <a:t>(molekulaion)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779566" y="4319588"/>
              <a:ext cx="3600097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dirty="0">
                  <a:solidFill>
                    <a:srgbClr val="000000"/>
                  </a:solidFill>
                </a:rPr>
                <a:t>A molekulaion </a:t>
              </a:r>
              <a:r>
                <a:rPr lang="hu-HU" dirty="0" err="1">
                  <a:solidFill>
                    <a:srgbClr val="000000"/>
                  </a:solidFill>
                </a:rPr>
                <a:t>fragmentációja</a:t>
              </a:r>
              <a:endParaRPr lang="hu-H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197" name="Picture 5" descr="http://upload.wikimedia.org/wikipedia/commons/1/1f/Schematic_diagram_of_an_EI_ion_sou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2520" y="1547589"/>
            <a:ext cx="2333625" cy="3371850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215776" y="5075981"/>
            <a:ext cx="7488832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Illékony szerves molekulákra!!!!!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776" y="1691605"/>
            <a:ext cx="72008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Elektron 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Impakt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hu-HU" sz="2500" dirty="0" err="1" smtClean="0">
                <a:solidFill>
                  <a:srgbClr val="000000"/>
                </a:solidFill>
                <a:latin typeface="Times New Roman" pitchFamily="18" charset="0"/>
              </a:rPr>
              <a:t>Elektronütköztetéses</a:t>
            </a:r>
            <a:r>
              <a:rPr lang="hu-HU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</a:rPr>
              <a:t>ionizáció (EI):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225" y="1619250"/>
            <a:ext cx="60833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9813" y="6494463"/>
            <a:ext cx="2339975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  <a:latin typeface="Times New Roman" pitchFamily="18" charset="0"/>
              </a:rPr>
              <a:t>EI ionizáló kamra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539750"/>
            <a:ext cx="6119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>
                <a:solidFill>
                  <a:srgbClr val="000000"/>
                </a:solidFill>
                <a:latin typeface="Times New Roman" pitchFamily="18" charset="0"/>
              </a:rPr>
              <a:t>Az EI ionizáló kamra részei: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27538" y="1720850"/>
            <a:ext cx="1619250" cy="260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>
                <a:solidFill>
                  <a:srgbClr val="000000"/>
                </a:solidFill>
              </a:rPr>
              <a:t>Mágnes (észak)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11638" y="5643563"/>
            <a:ext cx="1368425" cy="260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 dirty="0">
                <a:solidFill>
                  <a:srgbClr val="000000"/>
                </a:solidFill>
              </a:rPr>
              <a:t>Mágnes (dél)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11638" y="5292725"/>
            <a:ext cx="1044575" cy="260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>
                <a:solidFill>
                  <a:srgbClr val="000000"/>
                </a:solidFill>
              </a:rPr>
              <a:t>e- csapda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280400" y="1619250"/>
            <a:ext cx="1619250" cy="260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>
                <a:solidFill>
                  <a:srgbClr val="000000"/>
                </a:solidFill>
              </a:rPr>
              <a:t>Bemenet a GC felől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172450" y="2052638"/>
            <a:ext cx="2160588" cy="260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>
                <a:solidFill>
                  <a:srgbClr val="000000"/>
                </a:solidFill>
              </a:rPr>
              <a:t>Kimenet az analizátor felé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79388" y="1908175"/>
            <a:ext cx="3419475" cy="391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u="sng">
                <a:solidFill>
                  <a:srgbClr val="000000"/>
                </a:solidFill>
                <a:latin typeface="Times New Roman" pitchFamily="18" charset="0"/>
              </a:rPr>
              <a:t>Filament: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elektronok gerjesztése (70 eV)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u="sng">
                <a:solidFill>
                  <a:srgbClr val="000000"/>
                </a:solidFill>
                <a:latin typeface="Times New Roman" pitchFamily="18" charset="0"/>
              </a:rPr>
              <a:t>Elektron nyaláb: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a minta ionizálása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u="sng">
                <a:solidFill>
                  <a:srgbClr val="000000"/>
                </a:solidFill>
                <a:latin typeface="Times New Roman" pitchFamily="18" charset="0"/>
              </a:rPr>
              <a:t>Csapda elektród: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elektronok csapdázása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u="sng">
                <a:solidFill>
                  <a:srgbClr val="000000"/>
                </a:solidFill>
                <a:latin typeface="Times New Roman" pitchFamily="18" charset="0"/>
              </a:rPr>
              <a:t>Repeller: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A minta ionjainak irányítása az analizátor felé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  <a:latin typeface="Times New Roman" pitchFamily="18" charset="0"/>
              </a:rPr>
              <a:t>A minta az elektronnyalábra merőlegesen érkezik a kamrába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438" y="36513"/>
            <a:ext cx="9145338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Kémiai ionizáció (CI</a:t>
            </a:r>
            <a:r>
              <a:rPr lang="hu-HU" sz="3500" dirty="0" smtClean="0">
                <a:solidFill>
                  <a:srgbClr val="000000"/>
                </a:solidFill>
                <a:latin typeface="Times New Roman" pitchFamily="18" charset="0"/>
              </a:rPr>
              <a:t>): Kémiai </a:t>
            </a:r>
            <a:r>
              <a:rPr lang="hu-HU" sz="3500" dirty="0">
                <a:solidFill>
                  <a:srgbClr val="000000"/>
                </a:solidFill>
                <a:latin typeface="Times New Roman" pitchFamily="18" charset="0"/>
              </a:rPr>
              <a:t>ionizáció</a:t>
            </a:r>
          </a:p>
        </p:txBody>
      </p:sp>
      <p:pic>
        <p:nvPicPr>
          <p:cNvPr id="38914" name="Picture 2" descr="CI equ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56" y="1691605"/>
            <a:ext cx="5372100" cy="2924176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 bwMode="auto">
          <a:xfrm>
            <a:off x="4392239" y="1475581"/>
            <a:ext cx="5688385" cy="13681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15776" y="1115541"/>
            <a:ext cx="4104456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Lépései:</a:t>
            </a: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inonizáló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gáz ionizálása elektron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ionizátorral. (metán, ammónia)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mérendő komponens ionizálása, az ionizált gáz segítségével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Csökkent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fragmentáció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megnövekedett </a:t>
            </a:r>
            <a:r>
              <a:rPr lang="hu-H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adduktképzés</a:t>
            </a:r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és alternatív falstermék képzés.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3768" y="6228109"/>
            <a:ext cx="6768752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Illékony molekulákra!!!</a:t>
            </a:r>
          </a:p>
          <a:p>
            <a:endParaRPr lang="hu-H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EI, CI kapcsolható gázkromatográfiával.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713" y="41275"/>
            <a:ext cx="6697662" cy="623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500" dirty="0" err="1">
                <a:latin typeface="Times New Roman" pitchFamily="18" charset="0"/>
              </a:rPr>
              <a:t>Electrospray</a:t>
            </a:r>
            <a:r>
              <a:rPr lang="hu-HU" sz="3500" dirty="0">
                <a:latin typeface="Times New Roman" pitchFamily="18" charset="0"/>
              </a:rPr>
              <a:t> </a:t>
            </a:r>
            <a:r>
              <a:rPr lang="hu-HU" sz="3500" dirty="0" err="1">
                <a:latin typeface="Times New Roman" pitchFamily="18" charset="0"/>
              </a:rPr>
              <a:t>Ionisation</a:t>
            </a:r>
            <a:r>
              <a:rPr lang="hu-HU" sz="3500" dirty="0">
                <a:latin typeface="Times New Roman" pitchFamily="18" charset="0"/>
              </a:rPr>
              <a:t> (ESI)</a:t>
            </a:r>
          </a:p>
        </p:txBody>
      </p:sp>
      <p:pic>
        <p:nvPicPr>
          <p:cNvPr id="36866" name="Picture 2" descr="File:Fenn ESI Instr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3493"/>
            <a:ext cx="4816241" cy="4608512"/>
          </a:xfrm>
          <a:prstGeom prst="rect">
            <a:avLst/>
          </a:prstGeom>
          <a:noFill/>
        </p:spPr>
      </p:pic>
      <p:pic>
        <p:nvPicPr>
          <p:cNvPr id="36868" name="Picture 4" descr="http://www.magnet.fsu.edu/education/tutorials/tools/images/ionization_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288" y="827509"/>
            <a:ext cx="5002311" cy="4214448"/>
          </a:xfrm>
          <a:prstGeom prst="rect">
            <a:avLst/>
          </a:prstGeom>
          <a:noFill/>
        </p:spPr>
      </p:pic>
      <p:pic>
        <p:nvPicPr>
          <p:cNvPr id="34818" name="Picture 2" descr="An external file that holds a picture, illustration, etc.&#10;Object name is cbr24_1p003f1.jpg Object name is cbr24_1p003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1325" y="4940300"/>
            <a:ext cx="5829300" cy="2619375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09448"/>
            <a:ext cx="3816176" cy="225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776" y="395461"/>
            <a:ext cx="7128544" cy="623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500" dirty="0" err="1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hu-HU" sz="3500" dirty="0" err="1" smtClean="0">
                <a:latin typeface="Times New Roman" pitchFamily="18" charset="0"/>
              </a:rPr>
              <a:t>lectro</a:t>
            </a:r>
            <a:r>
              <a:rPr lang="hu-HU" sz="3500" dirty="0" smtClean="0">
                <a:latin typeface="Times New Roman" pitchFamily="18" charset="0"/>
              </a:rPr>
              <a:t> </a:t>
            </a:r>
            <a:r>
              <a:rPr lang="hu-HU" sz="35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hu-HU" sz="3500" dirty="0" smtClean="0">
                <a:latin typeface="Times New Roman" pitchFamily="18" charset="0"/>
              </a:rPr>
              <a:t>pray </a:t>
            </a:r>
            <a:r>
              <a:rPr lang="hu-HU" sz="3500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hu-HU" sz="3500" dirty="0" err="1" smtClean="0">
                <a:latin typeface="Times New Roman" pitchFamily="18" charset="0"/>
              </a:rPr>
              <a:t>onisation</a:t>
            </a:r>
            <a:r>
              <a:rPr lang="hu-HU" sz="3500" dirty="0" smtClean="0">
                <a:latin typeface="Times New Roman" pitchFamily="18" charset="0"/>
              </a:rPr>
              <a:t> (ESI)</a:t>
            </a:r>
            <a:endParaRPr lang="hu-HU" sz="3500" dirty="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5541"/>
            <a:ext cx="9577387" cy="5616575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00" dirty="0">
                <a:latin typeface="Times New Roman" pitchFamily="18" charset="0"/>
              </a:rPr>
              <a:t> </a:t>
            </a:r>
            <a:r>
              <a:rPr lang="hu-HU" sz="2500" dirty="0" err="1" smtClean="0">
                <a:latin typeface="Times New Roman" pitchFamily="18" charset="0"/>
              </a:rPr>
              <a:t>-Pepetidek-proteinek</a:t>
            </a:r>
            <a:r>
              <a:rPr lang="hu-HU" sz="2500" dirty="0" smtClean="0">
                <a:latin typeface="Times New Roman" pitchFamily="18" charset="0"/>
              </a:rPr>
              <a:t> polimerek </a:t>
            </a:r>
            <a:br>
              <a:rPr lang="hu-HU" sz="2500" dirty="0" smtClean="0">
                <a:latin typeface="Times New Roman" pitchFamily="18" charset="0"/>
              </a:rPr>
            </a:br>
            <a:r>
              <a:rPr lang="hu-HU" sz="2500" dirty="0" err="1" smtClean="0">
                <a:latin typeface="Times New Roman" pitchFamily="18" charset="0"/>
              </a:rPr>
              <a:t>anílízisére</a:t>
            </a:r>
            <a:r>
              <a:rPr lang="hu-HU" sz="2500" dirty="0" smtClean="0">
                <a:latin typeface="Times New Roman" pitchFamily="18" charset="0"/>
              </a:rPr>
              <a:t>.</a:t>
            </a:r>
            <a:endParaRPr lang="hu-HU" sz="2500" dirty="0">
              <a:latin typeface="Times New Roman" pitchFamily="18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err="1" smtClean="0">
                <a:latin typeface="Times New Roman" pitchFamily="18" charset="0"/>
              </a:rPr>
              <a:t>-Folyadékkromatográfiával</a:t>
            </a:r>
            <a:r>
              <a:rPr lang="hu-HU" sz="2500" dirty="0" smtClean="0">
                <a:latin typeface="Times New Roman" pitchFamily="18" charset="0"/>
              </a:rPr>
              <a:t> </a:t>
            </a:r>
            <a:r>
              <a:rPr lang="hu-HU" sz="2500" dirty="0">
                <a:latin typeface="Times New Roman" pitchFamily="18" charset="0"/>
              </a:rPr>
              <a:t>kapcsolt</a:t>
            </a:r>
            <a:r>
              <a:rPr lang="en-US" sz="2500" dirty="0">
                <a:latin typeface="Times New Roman" pitchFamily="18" charset="0"/>
              </a:rPr>
              <a:t> </a:t>
            </a:r>
            <a:r>
              <a:rPr lang="hu-HU" sz="2500" dirty="0" smtClean="0">
                <a:latin typeface="Times New Roman" pitchFamily="18" charset="0"/>
              </a:rPr>
              <a:t/>
            </a:r>
            <a:br>
              <a:rPr lang="hu-HU" sz="2500" dirty="0" smtClean="0">
                <a:latin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</a:rPr>
              <a:t>is lehet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err="1" smtClean="0">
                <a:latin typeface="Times New Roman" pitchFamily="18" charset="0"/>
              </a:rPr>
              <a:t>-Ionizátor</a:t>
            </a:r>
            <a:r>
              <a:rPr lang="hu-HU" sz="2500" dirty="0" smtClean="0">
                <a:latin typeface="Times New Roman" pitchFamily="18" charset="0"/>
              </a:rPr>
              <a:t> kamra:Atmoszferikus nyomású </a:t>
            </a:r>
            <a:br>
              <a:rPr lang="hu-HU" sz="2500" dirty="0" smtClean="0">
                <a:latin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</a:rPr>
              <a:t>erős elektromágneses tér uralkodik </a:t>
            </a:r>
            <a:br>
              <a:rPr lang="hu-HU" sz="2500" dirty="0" smtClean="0">
                <a:latin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</a:rPr>
              <a:t>benne, meleg nitrogént áramoltatunk be.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err="1" smtClean="0">
                <a:latin typeface="Times New Roman" pitchFamily="18" charset="0"/>
              </a:rPr>
              <a:t>-Mintacseppek</a:t>
            </a:r>
            <a:r>
              <a:rPr lang="hu-HU" sz="2500" dirty="0" smtClean="0">
                <a:latin typeface="Times New Roman" pitchFamily="18" charset="0"/>
              </a:rPr>
              <a:t> </a:t>
            </a:r>
            <a:r>
              <a:rPr lang="hu-HU" sz="2500" dirty="0" err="1" smtClean="0">
                <a:latin typeface="Times New Roman" pitchFamily="18" charset="0"/>
              </a:rPr>
              <a:t>sztatikusan</a:t>
            </a:r>
            <a:r>
              <a:rPr lang="hu-HU" sz="2500" dirty="0" smtClean="0">
                <a:latin typeface="Times New Roman" pitchFamily="18" charset="0"/>
              </a:rPr>
              <a:t> </a:t>
            </a:r>
            <a:r>
              <a:rPr lang="hu-HU" sz="2500" dirty="0" err="1" smtClean="0">
                <a:latin typeface="Times New Roman" pitchFamily="18" charset="0"/>
              </a:rPr>
              <a:t>feltőltődnek</a:t>
            </a:r>
            <a:r>
              <a:rPr lang="hu-HU" sz="2500" dirty="0" smtClean="0">
                <a:latin typeface="Times New Roman" pitchFamily="18" charset="0"/>
              </a:rPr>
              <a:t>, Nitrogén hatására elpárolog az </a:t>
            </a:r>
            <a:r>
              <a:rPr lang="hu-HU" sz="2500" dirty="0" err="1" smtClean="0">
                <a:latin typeface="Times New Roman" pitchFamily="18" charset="0"/>
              </a:rPr>
              <a:t>eluens</a:t>
            </a:r>
            <a:r>
              <a:rPr lang="hu-HU" sz="2500" dirty="0" smtClean="0">
                <a:latin typeface="Times New Roman" pitchFamily="18" charset="0"/>
              </a:rPr>
              <a:t> egy része , megnő a töltéssűrűség, </a:t>
            </a:r>
            <a:br>
              <a:rPr lang="hu-HU" sz="2500" dirty="0" smtClean="0">
                <a:latin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</a:rPr>
              <a:t> majd a coulomb erő hatására szétrobbannak a cseppek, (ez sokszor megtörténik), a többszörösen töltött molekulaion marad vissza.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500" dirty="0" smtClean="0">
                <a:latin typeface="Times New Roman" pitchFamily="18" charset="0"/>
              </a:rPr>
              <a:t> -1 komponens több m/z értéknél jelenik meg a </a:t>
            </a:r>
            <a:r>
              <a:rPr lang="hu-HU" sz="2500" dirty="0" err="1" smtClean="0">
                <a:latin typeface="Times New Roman" pitchFamily="18" charset="0"/>
              </a:rPr>
              <a:t>tömegsketrogrammon</a:t>
            </a:r>
            <a:r>
              <a:rPr lang="hu-HU" sz="2500" dirty="0" smtClean="0">
                <a:latin typeface="Times New Roman" pitchFamily="18" charset="0"/>
              </a:rPr>
              <a:t>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500" dirty="0">
              <a:latin typeface="Times New Roman" pitchFamily="18" charset="0"/>
            </a:endParaRPr>
          </a:p>
        </p:txBody>
      </p:sp>
      <p:pic>
        <p:nvPicPr>
          <p:cNvPr id="4" name="Picture 2" descr="http://www.specmetcrime.com/ESIoni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257" y="0"/>
            <a:ext cx="3312368" cy="38313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 external file that holds a picture, illustration, etc.&#10;Object name is cbr24_1p003f7.jpg Object name is cbr24_1p003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" y="0"/>
            <a:ext cx="5172075" cy="719137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688137" y="2555701"/>
            <a:ext cx="4392488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chemeClr val="tx1"/>
                </a:solidFill>
              </a:rPr>
              <a:t>Metabolikus szindrómák kiszűrése aminosavak cukrok mérése. </a:t>
            </a:r>
          </a:p>
          <a:p>
            <a:endParaRPr lang="hu-HU" sz="2500" dirty="0" smtClean="0">
              <a:solidFill>
                <a:schemeClr val="tx1"/>
              </a:solidFill>
            </a:endParaRPr>
          </a:p>
          <a:p>
            <a:r>
              <a:rPr lang="hu-HU" sz="2500" dirty="0" smtClean="0">
                <a:solidFill>
                  <a:schemeClr val="tx1"/>
                </a:solidFill>
              </a:rPr>
              <a:t>Az m/z arány változásából lehet azonosítani a komponenst 1 körben. 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1161</Words>
  <Application>Microsoft Office PowerPoint</Application>
  <PresentationFormat>Egyéni</PresentationFormat>
  <Paragraphs>176</Paragraphs>
  <Slides>26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Electrospray Ionisation (ESI)</vt:lpstr>
      <vt:lpstr>Electro Spray Ionisation (ESI)</vt:lpstr>
      <vt:lpstr>9. dia</vt:lpstr>
      <vt:lpstr>Atmospheric Pressure Chemical Ionisation  (APCI)</vt:lpstr>
      <vt:lpstr>APCI</vt:lpstr>
      <vt:lpstr>Matrix Assisted Laser Desorption/Ionisation (MALDI)</vt:lpstr>
      <vt:lpstr>MALDI II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Laczi Krisztián</dc:creator>
  <cp:lastModifiedBy>SeminarRoom</cp:lastModifiedBy>
  <cp:revision>214</cp:revision>
  <cp:lastPrinted>1601-01-01T00:00:00Z</cp:lastPrinted>
  <dcterms:created xsi:type="dcterms:W3CDTF">2010-05-05T06:43:26Z</dcterms:created>
  <dcterms:modified xsi:type="dcterms:W3CDTF">2012-10-02T06:59:51Z</dcterms:modified>
</cp:coreProperties>
</file>