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62" r:id="rId4"/>
    <p:sldId id="258" r:id="rId5"/>
    <p:sldId id="260" r:id="rId6"/>
    <p:sldId id="265" r:id="rId7"/>
    <p:sldId id="261" r:id="rId8"/>
    <p:sldId id="263" r:id="rId9"/>
    <p:sldId id="264" r:id="rId10"/>
    <p:sldId id="266" r:id="rId11"/>
    <p:sldId id="267" r:id="rId12"/>
    <p:sldId id="259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43" autoAdjust="0"/>
  </p:normalViewPr>
  <p:slideViewPr>
    <p:cSldViewPr>
      <p:cViewPr varScale="1">
        <p:scale>
          <a:sx n="92" d="100"/>
          <a:sy n="92" d="100"/>
        </p:scale>
        <p:origin x="-5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hu-HU" altLang="hu-HU" sz="2400">
                <a:latin typeface="Times New Roman" pitchFamily="18" charset="0"/>
              </a:endParaRPr>
            </a:p>
          </p:txBody>
        </p:sp>
        <p:sp>
          <p:nvSpPr>
            <p:cNvPr id="20484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hu-HU" altLang="hu-HU" sz="2400">
                <a:latin typeface="Times New Roman" pitchFamily="18" charset="0"/>
              </a:endParaRPr>
            </a:p>
          </p:txBody>
        </p:sp>
      </p:grp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20486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487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2048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hu-HU" altLang="hu-HU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hu-HU" altLang="hu-HU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6EE5161-8234-42B4-AE4C-F058E053B31B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2049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F1E2A-E145-4E17-89A1-282838FDE42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83093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7DF17-FC78-4993-95F9-10EAC48A52C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38143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A3C2D34F-D811-4781-8C41-7529326DE35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65348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Élőláb helye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2ED59B78-514D-4CF0-A26E-B16FF3C0377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122344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5CB82AFC-31B5-49B5-9E38-F31A5DE709B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18322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BB539-635D-47DE-9C2E-1ED46811B99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93374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143A3C-BD16-4E57-98A7-2CABCB986F7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7487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A7A19-1915-483E-AA22-B9A00F76D9E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8558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F9759-E808-4D61-B5C5-D045D456C50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95958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1C8CD-B3AA-40FB-ADF0-D13103C22F0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5374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80DEF-B470-43AF-A44B-4E5ABBE75512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7540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1345E-294F-4170-8E67-B9B361D3DF9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4363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F948F-529B-47FD-B84A-9D724BADA76F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6401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9459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946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46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hu-HU"/>
              </a:p>
            </p:txBody>
          </p:sp>
        </p:grp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946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946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19465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hu-HU" altLang="hu-HU"/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 altLang="hu-HU"/>
          </a:p>
        </p:txBody>
      </p:sp>
      <p:sp>
        <p:nvSpPr>
          <p:cNvPr id="194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C110A3A-2D6B-4DE4-9F0B-3164D41DB627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kopi.sztaki.hu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virgo.bibl.u-szeged.hu/~kokas/inf_alap/korrektura2.jpg" TargetMode="External"/><Relationship Id="rId2" Type="http://schemas.openxmlformats.org/officeDocument/2006/relationships/hyperlink" Target="http://virgo.bibl.u-szeged.hu/~kokas/inf_alap/korrektura.jpg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irgo.bibl.u-szeged.hu/~kokas/inf_alap/ecobaintner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una.btk.ppke.hu/hefop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hu-HU" altLang="hu-HU" sz="3200">
                <a:latin typeface="Bookman Old Style" pitchFamily="18" charset="0"/>
              </a:rPr>
              <a:t>Az információ feldolgozása: tudományos munka készítése</a:t>
            </a:r>
            <a:br>
              <a:rPr lang="hu-HU" altLang="hu-HU" sz="3200">
                <a:latin typeface="Bookman Old Style" pitchFamily="18" charset="0"/>
              </a:rPr>
            </a:br>
            <a:endParaRPr lang="hu-HU" altLang="hu-HU" sz="3200">
              <a:latin typeface="Bookman Old Style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u-HU" altLang="hu-HU" sz="2400" b="1">
                <a:latin typeface="Bookman Old Style" pitchFamily="18" charset="0"/>
              </a:rPr>
              <a:t>Dr. Kokas Károly</a:t>
            </a:r>
          </a:p>
          <a:p>
            <a:pPr algn="ctr"/>
            <a:r>
              <a:rPr lang="hu-HU" altLang="hu-HU" sz="2000" i="1">
                <a:latin typeface="Bookman Old Style" pitchFamily="18" charset="0"/>
              </a:rPr>
              <a:t>kokas</a:t>
            </a:r>
            <a:r>
              <a:rPr lang="en-US" altLang="hu-HU" sz="2000" i="1">
                <a:latin typeface="Bookman Old Style" pitchFamily="18" charset="0"/>
              </a:rPr>
              <a:t>@bibl.u-szeged.hu</a:t>
            </a:r>
            <a:endParaRPr lang="hu-HU" altLang="hu-HU" sz="2000" i="1">
              <a:latin typeface="Bookman Old Style" pitchFamily="18" charset="0"/>
            </a:endParaRPr>
          </a:p>
        </p:txBody>
      </p:sp>
      <p:pic>
        <p:nvPicPr>
          <p:cNvPr id="2055" name="Picture 7" descr="D:\dokumentumok\logo es levelpapir 2012\logo2012\Transparent PNG\Colour\Web\340x340_pix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140968"/>
            <a:ext cx="3238500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latin typeface="Bookman Old Style" pitchFamily="18" charset="0"/>
              </a:rPr>
              <a:t>A plágium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b="1"/>
              <a:t>Plágiumnak</a:t>
            </a:r>
            <a:r>
              <a:rPr lang="hu-HU" altLang="hu-HU"/>
              <a:t> vagy </a:t>
            </a:r>
            <a:r>
              <a:rPr lang="hu-HU" altLang="hu-HU" b="1"/>
              <a:t>plagizálásnak</a:t>
            </a:r>
            <a:r>
              <a:rPr lang="hu-HU" altLang="hu-HU"/>
              <a:t> nevezik azt a cselekedetet, ha valaki egy másik ember (az eredeti szerző) munkáját saját publikált munkájában hivatkozás, forrás megjelölés és/vagy szerzői engedély nélkül felhasználja, azt sajátjaként tünteti fel, és ezzel a eredeti szerző jogait sérti.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latin typeface="Bookman Old Style" pitchFamily="18" charset="0"/>
              </a:rPr>
              <a:t>Plágium ellenőrzése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b="1">
                <a:latin typeface="Bookman Old Style" pitchFamily="18" charset="0"/>
                <a:hlinkClick r:id="rId2"/>
              </a:rPr>
              <a:t>http://kopi.sztaki.hu/</a:t>
            </a:r>
            <a:endParaRPr lang="hu-HU" altLang="hu-HU" b="1">
              <a:latin typeface="Bookman Old Style" pitchFamily="18" charset="0"/>
            </a:endParaRP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1042988" y="3644900"/>
            <a:ext cx="74517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hu-HU" altLang="hu-HU" sz="2000" b="1"/>
              <a:t>Hasonlóság- és plágium-kereső szolgáltatások</a:t>
            </a:r>
          </a:p>
          <a:p>
            <a:pPr algn="ctr"/>
            <a:endParaRPr lang="hu-HU" altLang="hu-HU" sz="2000" b="1"/>
          </a:p>
          <a:p>
            <a:r>
              <a:rPr lang="hu-HU" altLang="hu-HU" sz="2000"/>
              <a:t>A felhasználó által feltöltött dokumentumokat a rendszer egymással vagy az adatbázisában lévő, mások által feltöltött dokumentumokkal is képes összehasonlítani. Terveink szerint egy digitális könyvtár és egy internetes dokumentumgyűjtemény is az adatbázis része lesz.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  <p:bldP spid="440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latin typeface="Bookman Old Style" pitchFamily="18" charset="0"/>
              </a:rPr>
              <a:t>Korrektúra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hu-HU" altLang="hu-HU" sz="2400"/>
          </a:p>
          <a:p>
            <a:r>
              <a:rPr lang="hu-HU" altLang="hu-HU" sz="2000" b="1">
                <a:latin typeface="Bookman Old Style" pitchFamily="18" charset="0"/>
                <a:hlinkClick r:id="rId2"/>
              </a:rPr>
              <a:t>Korrektúra jelek </a:t>
            </a:r>
            <a:endParaRPr lang="hu-HU" altLang="hu-HU" sz="2000" b="1">
              <a:latin typeface="Bookman Old Style" pitchFamily="18" charset="0"/>
            </a:endParaRPr>
          </a:p>
          <a:p>
            <a:pPr>
              <a:buFont typeface="Wingdings" pitchFamily="2" charset="2"/>
              <a:buNone/>
            </a:pPr>
            <a:endParaRPr lang="hu-HU" altLang="hu-HU" sz="2000" b="1">
              <a:latin typeface="Bookman Old Style" pitchFamily="18" charset="0"/>
            </a:endParaRPr>
          </a:p>
          <a:p>
            <a:r>
              <a:rPr lang="hu-HU" altLang="hu-HU" sz="2000" b="1">
                <a:latin typeface="Bookman Old Style" pitchFamily="18" charset="0"/>
                <a:hlinkClick r:id="rId3"/>
              </a:rPr>
              <a:t>Korrektúra javítás</a:t>
            </a:r>
            <a:endParaRPr lang="hu-HU" altLang="hu-HU" sz="2000" b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latin typeface="Bookman Old Style" pitchFamily="18" charset="0"/>
              </a:rPr>
              <a:t>Általános megfontolások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 b="1" dirty="0">
                <a:latin typeface="Bookman Old Style" pitchFamily="18" charset="0"/>
              </a:rPr>
              <a:t>feldolgozzuk az információkat?</a:t>
            </a:r>
          </a:p>
          <a:p>
            <a:r>
              <a:rPr lang="hu-HU" altLang="hu-HU" sz="2400" b="1" dirty="0" smtClean="0">
                <a:latin typeface="Bookman Old Style" pitchFamily="18" charset="0"/>
              </a:rPr>
              <a:t>lehet-e </a:t>
            </a:r>
            <a:r>
              <a:rPr lang="hu-HU" altLang="hu-HU" sz="2400" b="1" dirty="0">
                <a:latin typeface="Bookman Old Style" pitchFamily="18" charset="0"/>
              </a:rPr>
              <a:t>ezt tanulni? kell-e?</a:t>
            </a:r>
          </a:p>
          <a:p>
            <a:r>
              <a:rPr lang="hu-HU" altLang="hu-HU" sz="2400" b="1" dirty="0">
                <a:latin typeface="Bookman Old Style" pitchFamily="18" charset="0"/>
              </a:rPr>
              <a:t>speciális könyvek: pl. </a:t>
            </a:r>
            <a:r>
              <a:rPr lang="hu-HU" altLang="hu-HU" sz="2400" b="1" dirty="0" err="1">
                <a:latin typeface="Bookman Old Style" pitchFamily="18" charset="0"/>
                <a:hlinkClick r:id="rId2"/>
              </a:rPr>
              <a:t>Eco</a:t>
            </a:r>
            <a:r>
              <a:rPr lang="hu-HU" altLang="hu-HU" sz="2400" b="1" dirty="0">
                <a:latin typeface="Bookman Old Style" pitchFamily="18" charset="0"/>
                <a:hlinkClick r:id="rId2"/>
              </a:rPr>
              <a:t>, </a:t>
            </a:r>
            <a:r>
              <a:rPr lang="hu-HU" altLang="hu-HU" sz="2400" b="1" dirty="0" err="1">
                <a:latin typeface="Bookman Old Style" pitchFamily="18" charset="0"/>
                <a:hlinkClick r:id="rId2"/>
              </a:rPr>
              <a:t>Baitner</a:t>
            </a:r>
            <a:endParaRPr lang="hu-HU" altLang="hu-HU" sz="2400" b="1" dirty="0">
              <a:latin typeface="Bookman Old Style" pitchFamily="18" charset="0"/>
            </a:endParaRPr>
          </a:p>
          <a:p>
            <a:r>
              <a:rPr lang="hu-HU" altLang="hu-HU" sz="2400" b="1" dirty="0">
                <a:latin typeface="Bookman Old Style" pitchFamily="18" charset="0"/>
              </a:rPr>
              <a:t>kurzusok itt és másutt</a:t>
            </a:r>
          </a:p>
          <a:p>
            <a:r>
              <a:rPr lang="hu-HU" altLang="hu-HU" sz="2400" b="1" dirty="0">
                <a:latin typeface="Bookman Old Style" pitchFamily="18" charset="0"/>
              </a:rPr>
              <a:t>szakmánkénti „szokások”</a:t>
            </a:r>
          </a:p>
          <a:p>
            <a:r>
              <a:rPr lang="hu-HU" altLang="hu-HU" sz="2400" b="1" dirty="0">
                <a:latin typeface="Bookman Old Style" pitchFamily="18" charset="0"/>
              </a:rPr>
              <a:t>tapasztalatszerzés mások gyakorlatából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>
                <a:latin typeface="Bookman Old Style" pitchFamily="18" charset="0"/>
              </a:rPr>
              <a:t>Egy készülő tankönyv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79588" y="2362200"/>
            <a:ext cx="5313362" cy="3405188"/>
          </a:xfrm>
          <a:noFill/>
          <a:ln/>
        </p:spPr>
      </p:pic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187450" y="6021388"/>
            <a:ext cx="6121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b="1">
                <a:latin typeface="Bookman Old Style" pitchFamily="18" charset="0"/>
              </a:rPr>
              <a:t>Internet: </a:t>
            </a:r>
            <a:r>
              <a:rPr lang="hu-HU" altLang="hu-HU" b="1" i="1">
                <a:latin typeface="Bookman Old Style" pitchFamily="18" charset="0"/>
                <a:hlinkClick r:id="rId3"/>
              </a:rPr>
              <a:t>http://luna.btk.ppke.hu/hefop/</a:t>
            </a:r>
            <a:endParaRPr lang="hu-HU" altLang="hu-HU" b="1" i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>
                <a:latin typeface="Bookman Old Style" pitchFamily="18" charset="0"/>
              </a:rPr>
              <a:t>Feldolgozzuk az információkat?</a:t>
            </a:r>
            <a:r>
              <a:rPr lang="hu-HU" altLang="hu-HU" sz="3200" b="0">
                <a:latin typeface="Bookman Old Style" pitchFamily="18" charset="0"/>
              </a:rPr>
              <a:t/>
            </a:r>
            <a:br>
              <a:rPr lang="hu-HU" altLang="hu-HU" sz="3200" b="0">
                <a:latin typeface="Bookman Old Style" pitchFamily="18" charset="0"/>
              </a:rPr>
            </a:br>
            <a:endParaRPr lang="hu-HU" altLang="hu-HU" sz="3200" b="0">
              <a:latin typeface="Bookman Old Style" pitchFamily="18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7405688" cy="37242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1800" b="1">
                <a:latin typeface="Bookman Old Style" pitchFamily="18" charset="0"/>
              </a:rPr>
              <a:t>célmeghatározás</a:t>
            </a:r>
          </a:p>
          <a:p>
            <a:pPr lvl="1">
              <a:lnSpc>
                <a:spcPct val="90000"/>
              </a:lnSpc>
            </a:pPr>
            <a:r>
              <a:rPr lang="hu-HU" altLang="hu-HU" sz="1600" b="1">
                <a:latin typeface="Bookman Old Style" pitchFamily="18" charset="0"/>
              </a:rPr>
              <a:t>szóbeli - írásbeli</a:t>
            </a:r>
          </a:p>
          <a:p>
            <a:pPr>
              <a:lnSpc>
                <a:spcPct val="90000"/>
              </a:lnSpc>
            </a:pPr>
            <a:r>
              <a:rPr lang="hu-HU" altLang="hu-HU" sz="1800" b="1">
                <a:latin typeface="Bookman Old Style" pitchFamily="18" charset="0"/>
              </a:rPr>
              <a:t>anyaggyűjtés</a:t>
            </a:r>
          </a:p>
          <a:p>
            <a:pPr lvl="1">
              <a:lnSpc>
                <a:spcPct val="90000"/>
              </a:lnSpc>
            </a:pPr>
            <a:r>
              <a:rPr lang="hu-HU" altLang="hu-HU" sz="1600" b="1">
                <a:latin typeface="Bookman Old Style" pitchFamily="18" charset="0"/>
              </a:rPr>
              <a:t>mélysége, mérete, tervezése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altLang="hu-HU" sz="1800" b="1">
              <a:latin typeface="Bookman Old Style" pitchFamily="18" charset="0"/>
            </a:endParaRPr>
          </a:p>
          <a:p>
            <a:pPr>
              <a:lnSpc>
                <a:spcPct val="90000"/>
              </a:lnSpc>
            </a:pPr>
            <a:r>
              <a:rPr lang="hu-HU" altLang="hu-HU" sz="1800" b="1">
                <a:latin typeface="Bookman Old Style" pitchFamily="18" charset="0"/>
              </a:rPr>
              <a:t>jegyzetelés</a:t>
            </a:r>
          </a:p>
          <a:p>
            <a:pPr lvl="1">
              <a:lnSpc>
                <a:spcPct val="90000"/>
              </a:lnSpc>
            </a:pPr>
            <a:r>
              <a:rPr lang="hu-HU" altLang="hu-HU" sz="1800" b="1">
                <a:latin typeface="Bookman Old Style" pitchFamily="18" charset="0"/>
              </a:rPr>
              <a:t>a lényeg később felidézhető kiemelése</a:t>
            </a:r>
          </a:p>
          <a:p>
            <a:pPr lvl="1">
              <a:lnSpc>
                <a:spcPct val="90000"/>
              </a:lnSpc>
            </a:pPr>
            <a:r>
              <a:rPr lang="hu-HU" altLang="hu-HU" sz="1800" b="1">
                <a:latin typeface="Bookman Old Style" pitchFamily="18" charset="0"/>
              </a:rPr>
              <a:t>források megjelölése</a:t>
            </a:r>
          </a:p>
          <a:p>
            <a:pPr lvl="1">
              <a:lnSpc>
                <a:spcPct val="90000"/>
              </a:lnSpc>
            </a:pPr>
            <a:r>
              <a:rPr lang="hu-HU" altLang="hu-HU" sz="1800" b="1">
                <a:latin typeface="Bookman Old Style" pitchFamily="18" charset="0"/>
              </a:rPr>
              <a:t>módszerek: </a:t>
            </a:r>
          </a:p>
          <a:p>
            <a:pPr lvl="2">
              <a:lnSpc>
                <a:spcPct val="90000"/>
              </a:lnSpc>
            </a:pPr>
            <a:r>
              <a:rPr lang="hu-HU" altLang="hu-HU" sz="1800" b="1">
                <a:latin typeface="Bookman Old Style" pitchFamily="18" charset="0"/>
              </a:rPr>
              <a:t>füzet</a:t>
            </a:r>
          </a:p>
          <a:p>
            <a:pPr lvl="2">
              <a:lnSpc>
                <a:spcPct val="90000"/>
              </a:lnSpc>
            </a:pPr>
            <a:r>
              <a:rPr lang="hu-HU" altLang="hu-HU" sz="1800" b="1">
                <a:latin typeface="Bookman Old Style" pitchFamily="18" charset="0"/>
              </a:rPr>
              <a:t>cédulázás stb.</a:t>
            </a:r>
          </a:p>
          <a:p>
            <a:pPr lvl="2">
              <a:lnSpc>
                <a:spcPct val="90000"/>
              </a:lnSpc>
            </a:pPr>
            <a:r>
              <a:rPr lang="hu-HU" altLang="hu-HU" sz="1800" b="1">
                <a:latin typeface="Bookman Old Style" pitchFamily="18" charset="0"/>
              </a:rPr>
              <a:t>számítógép</a:t>
            </a:r>
          </a:p>
          <a:p>
            <a:pPr lvl="2">
              <a:lnSpc>
                <a:spcPct val="90000"/>
              </a:lnSpc>
            </a:pPr>
            <a:endParaRPr lang="hu-HU" altLang="hu-HU" sz="1800" b="1">
              <a:latin typeface="Bookman Old Style" pitchFamily="18" charset="0"/>
            </a:endParaRPr>
          </a:p>
          <a:p>
            <a:pPr lvl="2">
              <a:lnSpc>
                <a:spcPct val="90000"/>
              </a:lnSpc>
            </a:pPr>
            <a:endParaRPr lang="hu-HU" altLang="hu-HU" sz="1800" b="1">
              <a:latin typeface="Bookman Old Style" pitchFamily="18" charset="0"/>
            </a:endParaRPr>
          </a:p>
          <a:p>
            <a:pPr lvl="1">
              <a:lnSpc>
                <a:spcPct val="90000"/>
              </a:lnSpc>
            </a:pPr>
            <a:endParaRPr lang="hu-HU" altLang="hu-HU" sz="1800" b="1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6" name="AutoShap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latin typeface="Bookman Old Style" pitchFamily="18" charset="0"/>
              </a:rPr>
              <a:t>Példa</a:t>
            </a:r>
          </a:p>
        </p:txBody>
      </p:sp>
      <p:pic>
        <p:nvPicPr>
          <p:cNvPr id="27652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58888" y="2565400"/>
            <a:ext cx="2614612" cy="4032250"/>
          </a:xfrm>
          <a:noFill/>
          <a:ln/>
        </p:spPr>
      </p:pic>
      <p:pic>
        <p:nvPicPr>
          <p:cNvPr id="27655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2565400"/>
            <a:ext cx="4079875" cy="38195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200">
                <a:latin typeface="Bookman Old Style" pitchFamily="18" charset="0"/>
              </a:rPr>
              <a:t>A Word vázlatíró üzemmódja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58750"/>
            <a:ext cx="7416800" cy="66992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latin typeface="Bookman Old Style" pitchFamily="18" charset="0"/>
              </a:rPr>
              <a:t>A hivatkozás I.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349500"/>
            <a:ext cx="7200900" cy="1208088"/>
          </a:xfrm>
          <a:noFill/>
          <a:ln/>
        </p:spPr>
      </p:pic>
      <p:pic>
        <p:nvPicPr>
          <p:cNvPr id="30726" name="Picture 6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3500438"/>
            <a:ext cx="7129463" cy="1150937"/>
          </a:xfrm>
          <a:noFill/>
          <a:ln/>
        </p:spPr>
      </p:pic>
      <p:pic>
        <p:nvPicPr>
          <p:cNvPr id="30728" name="Picture 8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1913" y="4797425"/>
            <a:ext cx="6624637" cy="18351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latin typeface="Bookman Old Style" pitchFamily="18" charset="0"/>
              </a:rPr>
              <a:t>A hivatkozás II.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2997200"/>
            <a:ext cx="8094663" cy="2184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AutoShap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latin typeface="Bookman Old Style" pitchFamily="18" charset="0"/>
              </a:rPr>
              <a:t>A hivatkozás III.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5338" y="2492375"/>
            <a:ext cx="8348662" cy="1168400"/>
          </a:xfrm>
          <a:noFill/>
          <a:ln/>
        </p:spPr>
      </p:pic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1042988" y="4076700"/>
            <a:ext cx="7129462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2000" b="1">
                <a:latin typeface="Bookman Old Style" pitchFamily="18" charset="0"/>
              </a:rPr>
              <a:t>számmal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2000" b="1">
                <a:latin typeface="Bookman Old Style" pitchFamily="18" charset="0"/>
              </a:rPr>
              <a:t>csillaggal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2000" b="1">
                <a:latin typeface="Bookman Old Style" pitchFamily="18" charset="0"/>
              </a:rPr>
              <a:t>névvel, évvel (pl. Barta 1959)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2000" b="1">
                <a:latin typeface="Bookman Old Style" pitchFamily="18" charset="0"/>
              </a:rPr>
              <a:t>lapalján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u-HU" altLang="hu-HU" sz="2000" b="1">
                <a:latin typeface="Bookman Old Style" pitchFamily="18" charset="0"/>
              </a:rPr>
              <a:t>irodalomjegyzékben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zulák">
  <a:themeElements>
    <a:clrScheme name="Kapszulák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zulá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zulák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zulák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zulák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zulák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zulák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Words>210</Words>
  <Application>Microsoft Office PowerPoint</Application>
  <PresentationFormat>Diavetítés a képernyőre (4:3 oldalarány)</PresentationFormat>
  <Paragraphs>48</Paragraphs>
  <Slides>12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Wingdings</vt:lpstr>
      <vt:lpstr>Times New Roman</vt:lpstr>
      <vt:lpstr>Bookman Old Style</vt:lpstr>
      <vt:lpstr>Kapszulák</vt:lpstr>
      <vt:lpstr>Az információ feldolgozása: tudományos munka készítése </vt:lpstr>
      <vt:lpstr>Általános megfontolások</vt:lpstr>
      <vt:lpstr>Egy készülő tankönyv</vt:lpstr>
      <vt:lpstr>Feldolgozzuk az információkat? </vt:lpstr>
      <vt:lpstr>Példa</vt:lpstr>
      <vt:lpstr>A Word vázlatíró üzemmódja</vt:lpstr>
      <vt:lpstr>A hivatkozás I.</vt:lpstr>
      <vt:lpstr>A hivatkozás II.</vt:lpstr>
      <vt:lpstr>A hivatkozás III.</vt:lpstr>
      <vt:lpstr>A plágium</vt:lpstr>
      <vt:lpstr>Plágium ellenőrzése</vt:lpstr>
      <vt:lpstr>Korrektúra</vt:lpstr>
    </vt:vector>
  </TitlesOfParts>
  <Company>SZTE EK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információ feldolgozása: tudományos munka készítése</dc:title>
  <dc:creator>Kokas Károly</dc:creator>
  <cp:lastModifiedBy>Kokas Károly</cp:lastModifiedBy>
  <cp:revision>8</cp:revision>
  <dcterms:created xsi:type="dcterms:W3CDTF">2006-12-12T10:46:48Z</dcterms:created>
  <dcterms:modified xsi:type="dcterms:W3CDTF">2016-11-29T09:39:35Z</dcterms:modified>
</cp:coreProperties>
</file>