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  <p:sldMasterId id="2147483683" r:id="rId2"/>
    <p:sldMasterId id="2147483696" r:id="rId3"/>
  </p:sldMasterIdLst>
  <p:notesMasterIdLst>
    <p:notesMasterId r:id="rId38"/>
  </p:notesMasterIdLst>
  <p:handoutMasterIdLst>
    <p:handoutMasterId r:id="rId39"/>
  </p:handoutMasterIdLst>
  <p:sldIdLst>
    <p:sldId id="528" r:id="rId4"/>
    <p:sldId id="530" r:id="rId5"/>
    <p:sldId id="458" r:id="rId6"/>
    <p:sldId id="459" r:id="rId7"/>
    <p:sldId id="460" r:id="rId8"/>
    <p:sldId id="461" r:id="rId9"/>
    <p:sldId id="462" r:id="rId10"/>
    <p:sldId id="524" r:id="rId11"/>
    <p:sldId id="512" r:id="rId12"/>
    <p:sldId id="513" r:id="rId13"/>
    <p:sldId id="464" r:id="rId14"/>
    <p:sldId id="522" r:id="rId15"/>
    <p:sldId id="514" r:id="rId16"/>
    <p:sldId id="525" r:id="rId17"/>
    <p:sldId id="526" r:id="rId18"/>
    <p:sldId id="465" r:id="rId19"/>
    <p:sldId id="527" r:id="rId20"/>
    <p:sldId id="508" r:id="rId21"/>
    <p:sldId id="517" r:id="rId22"/>
    <p:sldId id="518" r:id="rId23"/>
    <p:sldId id="519" r:id="rId24"/>
    <p:sldId id="520" r:id="rId25"/>
    <p:sldId id="467" r:id="rId26"/>
    <p:sldId id="469" r:id="rId27"/>
    <p:sldId id="506" r:id="rId28"/>
    <p:sldId id="516" r:id="rId29"/>
    <p:sldId id="473" r:id="rId30"/>
    <p:sldId id="474" r:id="rId31"/>
    <p:sldId id="475" r:id="rId32"/>
    <p:sldId id="523" r:id="rId33"/>
    <p:sldId id="476" r:id="rId34"/>
    <p:sldId id="478" r:id="rId35"/>
    <p:sldId id="515" r:id="rId36"/>
    <p:sldId id="531" r:id="rId37"/>
  </p:sldIdLst>
  <p:sldSz cx="12192000" cy="6858000"/>
  <p:notesSz cx="6797675" cy="9926638"/>
  <p:defaultTextStyle>
    <a:defPPr>
      <a:defRPr lang="hu-H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FF"/>
    <a:srgbClr val="FF3399"/>
    <a:srgbClr val="000000"/>
    <a:srgbClr val="F8E1DC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25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82787F4-975C-4BE3-8235-4C0A615FC49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4439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19DBBE7-48DB-433C-B94D-09EC8A4CAEE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0119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55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C7F0-F205-4002-9B5B-A7D72F1ACA8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221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BC34A-75AA-4ED2-B593-3AE0779F7EE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46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53848-2C73-4642-AF78-34C55C30C7F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0446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39D31A82-1837-4658-BBD1-FB1399B86FA3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4664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11.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FA5AB2-225F-4354-A113-CBB3F821E5A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4054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11.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12D-1A99-4B3D-9BE8-C2CD90AD3DB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5135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11.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742E6A9-A579-4CEC-8A22-8A22E1C7623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01819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11.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1FAA-6525-4FBE-962C-4E0E857C0BE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1294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11.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B0FB-AEC8-41E7-BD3A-15CF403075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1592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11.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B55-5E97-4FC9-8757-1B4900705C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6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11.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9448-A4E5-4B20-9D3B-1A1FC3634CF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642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6479-6953-42B3-9D7F-19D702D62FB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1925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11.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C21D-7C93-4CC8-84FE-891FB81E606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07787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11.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16ACE10-3D6D-493F-9E04-6D25A48663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688392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11.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86E0-2183-4B33-8BEB-D49756E722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10188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11.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6BD7-55CF-49FC-A0D1-0F3B1E3DE74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8674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181895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42692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71474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0317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0154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43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995F-EF54-40F7-B1E4-3ACD4D2145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49695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0477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1635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2330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5715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5870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1077521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99805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00688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1812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0C34-4026-41AC-A095-28CAAF4A18B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752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74198-762B-40FB-ACD3-7595E7F8B5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13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F755-AB94-4AEB-9DC0-77C7787DB8C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640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A499C-01A4-457D-B666-25089C8BFE5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426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29423-44DF-4FFC-BF44-323452528DC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937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423A-966D-4346-84E9-E8CF7B1F143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276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7C33E-0F6D-40F3-8804-061FF61ACFA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101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9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u-HU" smtClean="0">
                <a:solidFill>
                  <a:srgbClr val="696464"/>
                </a:solidFill>
              </a:rPr>
              <a:t>11.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9E9CF9-B8BD-4213-AFE8-5460484CB7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788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08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819400" y="3989040"/>
            <a:ext cx="6400800" cy="1600200"/>
          </a:xfrm>
        </p:spPr>
        <p:txBody>
          <a:bodyPr>
            <a:normAutofit lnSpcReduction="10000"/>
          </a:bodyPr>
          <a:lstStyle/>
          <a:p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11. lecke</a:t>
            </a:r>
          </a:p>
          <a:p>
            <a:r>
              <a:rPr lang="hu-HU" sz="3200" b="1" dirty="0">
                <a:solidFill>
                  <a:srgbClr val="0000FF"/>
                </a:solidFill>
              </a:rPr>
              <a:t>A követelések részletes tartalma, elszámolása</a:t>
            </a: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5000" b="1" dirty="0">
                <a:latin typeface="Arial Rounded MT Bold" panose="020F0704030504030204" pitchFamily="34" charset="0"/>
              </a:rPr>
              <a:t>PÉNZÜGYI SZÁMVITEL</a:t>
            </a:r>
            <a:endParaRPr lang="hu-HU" sz="5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ADOTT ENGEDMÉNYEK RENDSZERE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>
                <a:solidFill>
                  <a:srgbClr val="FF9933"/>
                </a:solidFill>
              </a:rPr>
              <a:t>Számlázott:</a:t>
            </a:r>
            <a:r>
              <a:rPr lang="hu-HU" dirty="0"/>
              <a:t> az eredeti tétel helyesbítése (fizetendő áfa </a:t>
            </a:r>
            <a:r>
              <a:rPr lang="hu-HU" dirty="0" smtClean="0"/>
              <a:t>is módosul)</a:t>
            </a:r>
            <a:endParaRPr lang="hu-HU" dirty="0"/>
          </a:p>
          <a:p>
            <a:r>
              <a:rPr lang="hu-HU" b="1" dirty="0">
                <a:solidFill>
                  <a:srgbClr val="FF9933"/>
                </a:solidFill>
              </a:rPr>
              <a:t>Nem számlázott:</a:t>
            </a:r>
            <a:r>
              <a:rPr lang="hu-HU" b="1" dirty="0"/>
              <a:t> </a:t>
            </a:r>
            <a:r>
              <a:rPr lang="hu-HU" dirty="0"/>
              <a:t>az eredeti tétel nem változik (nincs áfa helyesbítés sem)</a:t>
            </a:r>
          </a:p>
          <a:p>
            <a:pPr lvl="1"/>
            <a:r>
              <a:rPr lang="hu-HU" dirty="0"/>
              <a:t>Rabatt (forgalom nagyságára tekintettel elszámolt)</a:t>
            </a:r>
          </a:p>
          <a:p>
            <a:pPr lvl="1"/>
            <a:r>
              <a:rPr lang="hu-HU" dirty="0"/>
              <a:t>Skontó (fizetési határidő előtti pénzügyi teljesítésre tekintettel elszámolt)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F5563-7F4E-4105-AA91-262D10363AA0}" type="slidenum">
              <a:rPr lang="hu-HU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SZÁMLÁZOTT ADOTT ENGEDMÉNYEK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/>
              <a:t>Elszámolása: eredeti teljesítési időpontra</a:t>
            </a:r>
          </a:p>
          <a:p>
            <a:pPr lvl="1"/>
            <a:r>
              <a:rPr lang="hu-HU"/>
              <a:t>(ár)bevétel (és fizetendő áfa) módosító tétel</a:t>
            </a:r>
          </a:p>
          <a:p>
            <a:pPr lvl="1"/>
            <a:r>
              <a:rPr lang="hu-HU"/>
              <a:t>devizás esetében eredeti árfolyamon</a:t>
            </a:r>
          </a:p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C7AC-076E-442C-88A5-5C62DC715568}" type="slidenum">
              <a:rPr lang="hu-HU"/>
              <a:pPr/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/>
              <a:t>NEM SZÁMLÁZOTT ADOTT ENGEDMÉNYEK: RABATT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Szerződésen alapuló, konkrét értékesítéshez nem kapcsolódik: </a:t>
            </a:r>
          </a:p>
          <a:p>
            <a:pPr lvl="1"/>
            <a:r>
              <a:rPr lang="hu-HU" dirty="0"/>
              <a:t>Pl. a forgalom nagyságától függő engedmény (bónusz, visszatérítés)</a:t>
            </a:r>
          </a:p>
          <a:p>
            <a:pPr lvl="1"/>
            <a:r>
              <a:rPr lang="hu-HU" dirty="0"/>
              <a:t>Elszámolása egyéb ráfordításként arra az időszakra, amelyikre megszolgálták</a:t>
            </a:r>
          </a:p>
          <a:p>
            <a:pPr lvl="2"/>
            <a:r>
              <a:rPr lang="hu-HU" dirty="0" smtClean="0"/>
              <a:t>Kifizetés a fordulónapig </a:t>
            </a:r>
            <a:r>
              <a:rPr lang="hu-HU" dirty="0"/>
              <a:t>(86. – 38</a:t>
            </a:r>
            <a:r>
              <a:rPr lang="hu-HU" dirty="0" smtClean="0"/>
              <a:t>.)</a:t>
            </a:r>
            <a:endParaRPr lang="hu-HU" dirty="0"/>
          </a:p>
          <a:p>
            <a:pPr lvl="2"/>
            <a:r>
              <a:rPr lang="hu-HU" dirty="0"/>
              <a:t>Üzleti évhez kapcsolódó, de fordulónapig nem rendezett (86. – 479</a:t>
            </a:r>
            <a:r>
              <a:rPr lang="hu-HU" dirty="0" smtClean="0"/>
              <a:t>.)</a:t>
            </a:r>
          </a:p>
          <a:p>
            <a:pPr lvl="3"/>
            <a:r>
              <a:rPr lang="hu-HU" dirty="0" smtClean="0"/>
              <a:t>Kifizetés a következő évben: 479. – 38.</a:t>
            </a:r>
            <a:endParaRPr lang="hu-HU" dirty="0"/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AFC40-8267-4678-9775-5CC7833C7725}" type="slidenum">
              <a:rPr lang="hu-HU"/>
              <a:pPr/>
              <a:t>12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/>
              <a:t>NEM SZÁMLÁZOTT ADOTT ENGEDMÉNYEK: SKONTÓ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Szerződésben meghatározott fizetési határidőn belül történt pénzügyi teljesítésre tekintettel adott:</a:t>
            </a:r>
          </a:p>
          <a:p>
            <a:pPr lvl="1"/>
            <a:r>
              <a:rPr lang="hu-HU" dirty="0" smtClean="0"/>
              <a:t>Az ellenérték 3%-át </a:t>
            </a:r>
            <a:r>
              <a:rPr lang="hu-HU" dirty="0"/>
              <a:t>meg nem haladó rész</a:t>
            </a:r>
          </a:p>
          <a:p>
            <a:pPr lvl="2"/>
            <a:r>
              <a:rPr lang="hu-HU" dirty="0"/>
              <a:t>Pénzügyi ráfordítás</a:t>
            </a:r>
          </a:p>
          <a:p>
            <a:pPr lvl="1"/>
            <a:r>
              <a:rPr lang="hu-HU" dirty="0" smtClean="0"/>
              <a:t>Az ellenérték 3%-át </a:t>
            </a:r>
            <a:r>
              <a:rPr lang="hu-HU" dirty="0"/>
              <a:t>meghaladó rész</a:t>
            </a:r>
          </a:p>
          <a:p>
            <a:pPr lvl="2"/>
            <a:r>
              <a:rPr lang="hu-HU" dirty="0"/>
              <a:t>Elengedett </a:t>
            </a:r>
            <a:r>
              <a:rPr lang="hu-HU" dirty="0" smtClean="0"/>
              <a:t>követelés (egyéb ráfordítás)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BCE60-7E2F-46A4-AAF0-5F6804C72A62}" type="slidenum">
              <a:rPr lang="hu-HU"/>
              <a:pPr/>
              <a:t>13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Vevők (adósok) késedelmes fizetésének következményei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Behajtási költségátalány</a:t>
            </a:r>
          </a:p>
          <a:p>
            <a:pPr lvl="1"/>
            <a:r>
              <a:rPr lang="hu-HU" dirty="0" smtClean="0"/>
              <a:t>A jogosult (függetlenül a késedelmes fizetés idejétől és a számla összegétől) egyszeri 40 </a:t>
            </a:r>
            <a:r>
              <a:rPr lang="hu-HU" dirty="0" err="1" smtClean="0"/>
              <a:t>€-nak</a:t>
            </a:r>
            <a:r>
              <a:rPr lang="hu-HU" dirty="0" smtClean="0"/>
              <a:t> (szerződésben magasabb összeg is kiköthető) megfelelő forintösszegre tarthat igényt (késedelembe esés napján érvényes MNB árfolyammal számolva), a késedelembe eséstől számított 1 éven belül.</a:t>
            </a:r>
          </a:p>
          <a:p>
            <a:r>
              <a:rPr lang="hu-HU" dirty="0" smtClean="0"/>
              <a:t>Késedelmi kamat</a:t>
            </a:r>
          </a:p>
          <a:p>
            <a:pPr lvl="1"/>
            <a:r>
              <a:rPr lang="hu-HU" dirty="0" smtClean="0"/>
              <a:t>A késedelembe eső a késedelmes fizetés napjaira vonatkozóan köteles fizetni (a behajtási költségátalányon felül)</a:t>
            </a:r>
          </a:p>
          <a:p>
            <a:pPr lvl="1"/>
            <a:r>
              <a:rPr lang="hu-HU" dirty="0" smtClean="0"/>
              <a:t>Mértéke (ha a felek másképpen nem rendelkeznek) a késedelemmel érintett naptári félév első napján érvényes jegybanki alapkamat +8 %</a:t>
            </a:r>
          </a:p>
          <a:p>
            <a:pPr lvl="1"/>
            <a:r>
              <a:rPr lang="hu-HU" dirty="0" smtClean="0"/>
              <a:t>Ne tévesszük össze a kötbérrel, ami az ügylet késedelmes vagy hibás teljesítését szankcionálja</a:t>
            </a:r>
          </a:p>
          <a:p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6479-6953-42B3-9D7F-19D702D62FB2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4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Behajtási költségátalány a hitelezőnél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Egyéb bevétel az átalány pénzügyi teljesítésével </a:t>
            </a:r>
            <a:r>
              <a:rPr lang="hu-HU" dirty="0" err="1" smtClean="0"/>
              <a:t>egyidőben</a:t>
            </a:r>
            <a:r>
              <a:rPr lang="hu-HU" dirty="0" smtClean="0"/>
              <a:t>, de az üzleti év teljessége alapján, vagyis a </a:t>
            </a:r>
            <a:r>
              <a:rPr lang="hu-HU" dirty="0" err="1" smtClean="0"/>
              <a:t>beszámolókészítés</a:t>
            </a:r>
            <a:r>
              <a:rPr lang="hu-HU" dirty="0" smtClean="0"/>
              <a:t> napjáig pénzügyileg teljesített, tárgyévhez kapcsolódó átalány aktív időbeli elhatárolással érvényesítendő</a:t>
            </a:r>
          </a:p>
          <a:p>
            <a:pPr lvl="1"/>
            <a:r>
              <a:rPr lang="hu-HU" dirty="0" smtClean="0"/>
              <a:t>Kifizetéskor: 38. – 96.</a:t>
            </a:r>
          </a:p>
          <a:p>
            <a:pPr lvl="2"/>
            <a:r>
              <a:rPr lang="hu-HU" dirty="0"/>
              <a:t>Kapcsolódó tétel: 96. – 39. (ha volt előző évben képzett </a:t>
            </a:r>
            <a:r>
              <a:rPr lang="hu-HU" dirty="0" smtClean="0"/>
              <a:t>elhatárolás)</a:t>
            </a:r>
          </a:p>
          <a:p>
            <a:pPr lvl="1"/>
            <a:r>
              <a:rPr lang="hu-HU" dirty="0" smtClean="0"/>
              <a:t>Fordulónapon: 39. – 96. </a:t>
            </a:r>
          </a:p>
          <a:p>
            <a:pPr lvl="2"/>
            <a:r>
              <a:rPr lang="hu-HU" dirty="0" smtClean="0"/>
              <a:t>Ha a </a:t>
            </a:r>
            <a:r>
              <a:rPr lang="hu-HU" dirty="0" err="1" smtClean="0"/>
              <a:t>beszámolókészítés</a:t>
            </a:r>
            <a:r>
              <a:rPr lang="hu-HU" dirty="0" smtClean="0"/>
              <a:t> napjáig kifizetik és a késedelembe esés a fordulónapot megelőző időszakban volt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6479-6953-42B3-9D7F-19D702D62FB2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13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Késedelmi kamat a hitelezőnél</a:t>
            </a:r>
            <a:endParaRPr lang="hu-HU" dirty="0"/>
          </a:p>
        </p:txBody>
      </p:sp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Kifizetéskor</a:t>
            </a:r>
            <a:r>
              <a:rPr lang="hu-HU" dirty="0"/>
              <a:t>: 38. – </a:t>
            </a:r>
            <a:r>
              <a:rPr lang="hu-HU" dirty="0" smtClean="0"/>
              <a:t>96.</a:t>
            </a:r>
          </a:p>
          <a:p>
            <a:pPr lvl="1"/>
            <a:r>
              <a:rPr lang="hu-HU" dirty="0"/>
              <a:t>Kapcsolódó tétel: 96. – 39. (ha volt előző évben képzett elhatárolás)</a:t>
            </a:r>
            <a:endParaRPr lang="hu-HU" dirty="0" smtClean="0"/>
          </a:p>
          <a:p>
            <a:r>
              <a:rPr lang="hu-HU" dirty="0" smtClean="0"/>
              <a:t>Fordulónapon</a:t>
            </a:r>
            <a:r>
              <a:rPr lang="hu-HU" dirty="0"/>
              <a:t>: 39. – 96. </a:t>
            </a:r>
            <a:endParaRPr lang="hu-HU" dirty="0" smtClean="0"/>
          </a:p>
          <a:p>
            <a:pPr lvl="1"/>
            <a:r>
              <a:rPr lang="hu-HU" dirty="0"/>
              <a:t>amennyiben az a tárgyévhez vagy a tárgyévet megelőző üzleti év(</a:t>
            </a:r>
            <a:r>
              <a:rPr lang="hu-HU" dirty="0" err="1"/>
              <a:t>ek</a:t>
            </a:r>
            <a:r>
              <a:rPr lang="hu-HU" dirty="0"/>
              <a:t>)</a:t>
            </a:r>
            <a:r>
              <a:rPr lang="hu-HU" dirty="0" err="1"/>
              <a:t>hez</a:t>
            </a:r>
            <a:r>
              <a:rPr lang="hu-HU" dirty="0"/>
              <a:t> kapcsolódik és azt a </a:t>
            </a:r>
            <a:r>
              <a:rPr lang="hu-HU" dirty="0" err="1"/>
              <a:t>beszámolókészítés</a:t>
            </a:r>
            <a:r>
              <a:rPr lang="hu-HU" dirty="0"/>
              <a:t> időpontjáig pénzügyileg </a:t>
            </a:r>
            <a:r>
              <a:rPr lang="hu-HU" dirty="0" smtClean="0"/>
              <a:t>rendezték</a:t>
            </a:r>
            <a:endParaRPr lang="hu-HU" dirty="0"/>
          </a:p>
          <a:p>
            <a:r>
              <a:rPr lang="hu-HU" dirty="0"/>
              <a:t>Amennyiben azt a bíróság jogerősen </a:t>
            </a:r>
            <a:r>
              <a:rPr lang="hu-HU" dirty="0" smtClean="0"/>
              <a:t>megítélte</a:t>
            </a:r>
          </a:p>
          <a:p>
            <a:pPr lvl="1"/>
            <a:r>
              <a:rPr lang="hu-HU" dirty="0" smtClean="0"/>
              <a:t>Jogerőre emelkedés napjával: 36. – 96.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602C7-BB66-46BF-B499-6ACF239D10E5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Behajtási költségátalány, késedelmi kamat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6479-6953-42B3-9D7F-19D702D62FB2}" type="slidenum">
              <a:rPr lang="hu-HU" smtClean="0"/>
              <a:pPr/>
              <a:t>17</a:t>
            </a:fld>
            <a:endParaRPr lang="hu-HU"/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2063552" y="4653136"/>
            <a:ext cx="8352928" cy="720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4079776" y="472514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 flipV="1">
            <a:off x="6023992" y="472514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V="1">
            <a:off x="9336360" y="472514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églalap 12"/>
          <p:cNvSpPr/>
          <p:nvPr/>
        </p:nvSpPr>
        <p:spPr>
          <a:xfrm>
            <a:off x="3431704" y="5373216"/>
            <a:ext cx="1368152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/>
              <a:t>fordulónap</a:t>
            </a:r>
            <a:endParaRPr lang="hu-HU" sz="2000" dirty="0"/>
          </a:p>
        </p:txBody>
      </p:sp>
      <p:sp>
        <p:nvSpPr>
          <p:cNvPr id="14" name="Téglalap 13"/>
          <p:cNvSpPr/>
          <p:nvPr/>
        </p:nvSpPr>
        <p:spPr>
          <a:xfrm>
            <a:off x="8688288" y="5373216"/>
            <a:ext cx="1368152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/>
              <a:t>fordulónap</a:t>
            </a:r>
            <a:endParaRPr lang="hu-HU" sz="2000" dirty="0"/>
          </a:p>
        </p:txBody>
      </p:sp>
      <p:sp>
        <p:nvSpPr>
          <p:cNvPr id="15" name="Téglalap 14"/>
          <p:cNvSpPr/>
          <p:nvPr/>
        </p:nvSpPr>
        <p:spPr>
          <a:xfrm>
            <a:off x="5159896" y="5373216"/>
            <a:ext cx="1800200" cy="7920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/>
              <a:t>Beszámoló-készítés napja</a:t>
            </a:r>
            <a:endParaRPr lang="hu-HU" sz="2000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4727848" y="1916832"/>
            <a:ext cx="3255456" cy="36933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Mikor kapjuk meg?</a:t>
            </a:r>
            <a:endParaRPr lang="hu-HU" dirty="0"/>
          </a:p>
        </p:txBody>
      </p:sp>
      <p:cxnSp>
        <p:nvCxnSpPr>
          <p:cNvPr id="18" name="Egyenes összekötő nyíllal 17"/>
          <p:cNvCxnSpPr/>
          <p:nvPr/>
        </p:nvCxnSpPr>
        <p:spPr>
          <a:xfrm>
            <a:off x="5087888" y="2286164"/>
            <a:ext cx="0" cy="1574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Bal oldali kapcsos zárójel 18"/>
          <p:cNvSpPr/>
          <p:nvPr/>
        </p:nvSpPr>
        <p:spPr>
          <a:xfrm rot="5400000">
            <a:off x="4704420" y="3308413"/>
            <a:ext cx="694928" cy="19442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Bal oldali kapcsos zárójel 20"/>
          <p:cNvSpPr/>
          <p:nvPr/>
        </p:nvSpPr>
        <p:spPr>
          <a:xfrm rot="5400000">
            <a:off x="7332712" y="2624336"/>
            <a:ext cx="694928" cy="33123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2" name="Egyenes összekötő nyíllal 21"/>
          <p:cNvCxnSpPr/>
          <p:nvPr/>
        </p:nvCxnSpPr>
        <p:spPr>
          <a:xfrm>
            <a:off x="7680176" y="2276872"/>
            <a:ext cx="0" cy="1574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2827510" y="4293096"/>
            <a:ext cx="1252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39. – 96.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4483695" y="4293096"/>
            <a:ext cx="12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38. – 96.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4483695" y="4725144"/>
            <a:ext cx="12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96. – 39.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7075982" y="4293096"/>
            <a:ext cx="12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38. – 96.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80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PÉLDA: Melyik év eredményét és mekkora összegben érinti?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Feltételek:</a:t>
            </a:r>
          </a:p>
          <a:p>
            <a:pPr lvl="1"/>
            <a:r>
              <a:rPr lang="hu-HU" dirty="0" err="1"/>
              <a:t>Beszámolókészítés</a:t>
            </a:r>
            <a:r>
              <a:rPr lang="hu-HU" dirty="0"/>
              <a:t> napja: március 31.</a:t>
            </a:r>
          </a:p>
          <a:p>
            <a:pPr lvl="1"/>
            <a:r>
              <a:rPr lang="hu-HU" dirty="0"/>
              <a:t>Kapcsolódó követelés összege 10.000</a:t>
            </a:r>
          </a:p>
          <a:p>
            <a:pPr lvl="1"/>
            <a:r>
              <a:rPr lang="hu-HU" dirty="0"/>
              <a:t>Keletkezése: </a:t>
            </a:r>
            <a:r>
              <a:rPr lang="hu-HU" dirty="0" smtClean="0"/>
              <a:t>2015. </a:t>
            </a:r>
            <a:r>
              <a:rPr lang="hu-HU" dirty="0"/>
              <a:t>március 1.</a:t>
            </a:r>
          </a:p>
          <a:p>
            <a:pPr lvl="1"/>
            <a:r>
              <a:rPr lang="hu-HU" dirty="0"/>
              <a:t>Fizetési határideje: </a:t>
            </a:r>
            <a:r>
              <a:rPr lang="hu-HU" dirty="0" smtClean="0"/>
              <a:t>2015. </a:t>
            </a:r>
            <a:r>
              <a:rPr lang="hu-HU" dirty="0"/>
              <a:t>április 1.</a:t>
            </a:r>
          </a:p>
          <a:p>
            <a:pPr lvl="1"/>
            <a:r>
              <a:rPr lang="hu-HU" dirty="0"/>
              <a:t>A vevő késedelmesen fizetett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7DC9-3DF4-4D66-9885-258B84296C1C}" type="slidenum">
              <a:rPr lang="hu-HU"/>
              <a:pPr/>
              <a:t>18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Eset (1): kiegyenlítés </a:t>
            </a:r>
            <a:r>
              <a:rPr lang="hu-HU" sz="4000" dirty="0"/>
              <a:t>2015. </a:t>
            </a:r>
            <a:r>
              <a:rPr lang="hu-HU" sz="4000" dirty="0"/>
              <a:t>08. 01. 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96976"/>
            <a:ext cx="8229600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800" dirty="0"/>
              <a:t>Késedelmi kamat (1.000) kifizetés 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2015. </a:t>
            </a:r>
            <a:r>
              <a:rPr lang="hu-HU" sz="2400" dirty="0"/>
              <a:t>augusztus 1.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2015. </a:t>
            </a:r>
            <a:r>
              <a:rPr lang="hu-HU" sz="2000" dirty="0"/>
              <a:t>38. – 96. 	1.000 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2015. </a:t>
            </a:r>
            <a:r>
              <a:rPr lang="hu-HU" sz="2400" dirty="0"/>
              <a:t>október 20.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2015. </a:t>
            </a:r>
            <a:r>
              <a:rPr lang="hu-HU" sz="2000" dirty="0"/>
              <a:t>38. – 96. 	1.000 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2016. </a:t>
            </a:r>
            <a:r>
              <a:rPr lang="hu-HU" sz="2400" dirty="0"/>
              <a:t>február 10.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2015. </a:t>
            </a:r>
            <a:r>
              <a:rPr lang="hu-HU" sz="2000" dirty="0"/>
              <a:t>39. – 96. 	1.000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2016. </a:t>
            </a:r>
            <a:r>
              <a:rPr lang="hu-HU" sz="2000" dirty="0"/>
              <a:t>38. – 96. és 96. – 39.  1.000 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2016. </a:t>
            </a:r>
            <a:r>
              <a:rPr lang="hu-HU" sz="2400" dirty="0"/>
              <a:t>április 10.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2016. </a:t>
            </a:r>
            <a:r>
              <a:rPr lang="hu-HU" sz="2000" dirty="0"/>
              <a:t>38. – 96.	1.000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2017. </a:t>
            </a:r>
            <a:r>
              <a:rPr lang="hu-HU" sz="2400" dirty="0"/>
              <a:t>január 20.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2016. </a:t>
            </a:r>
            <a:r>
              <a:rPr lang="hu-HU" sz="2000" dirty="0"/>
              <a:t>39. – 96.	1.000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2017. </a:t>
            </a:r>
            <a:r>
              <a:rPr lang="hu-HU" sz="2000" dirty="0"/>
              <a:t>38. – 96. és 96. – 39.  1.000</a:t>
            </a:r>
          </a:p>
          <a:p>
            <a:pPr lvl="1">
              <a:lnSpc>
                <a:spcPct val="80000"/>
              </a:lnSpc>
            </a:pPr>
            <a:r>
              <a:rPr lang="hu-HU" sz="2400" dirty="0"/>
              <a:t>2018. </a:t>
            </a:r>
            <a:r>
              <a:rPr lang="hu-HU" sz="2400" dirty="0"/>
              <a:t>május 10.</a:t>
            </a:r>
          </a:p>
          <a:p>
            <a:pPr lvl="2">
              <a:lnSpc>
                <a:spcPct val="80000"/>
              </a:lnSpc>
            </a:pPr>
            <a:r>
              <a:rPr lang="hu-HU" sz="2000" dirty="0"/>
              <a:t>2018. </a:t>
            </a:r>
            <a:r>
              <a:rPr lang="hu-HU" sz="2000" dirty="0"/>
              <a:t>38. – 96.	1.000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73F1-F6D4-4F6C-8D22-BBD50512F697}" type="slidenum">
              <a:rPr lang="hu-HU"/>
              <a:pPr/>
              <a:t>19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SZŰKEN ÉRTELMEZETT KÖVETELÉSEK</a:t>
            </a:r>
          </a:p>
        </p:txBody>
      </p:sp>
      <p:graphicFrame>
        <p:nvGraphicFramePr>
          <p:cNvPr id="268322" name="Group 3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2367566"/>
              </p:ext>
            </p:extLst>
          </p:nvPr>
        </p:nvGraphicFramePr>
        <p:xfrm>
          <a:off x="2186880" y="1412777"/>
          <a:ext cx="8229600" cy="3959225"/>
        </p:xfrm>
        <a:graphic>
          <a:graphicData uri="http://schemas.openxmlformats.org/drawingml/2006/table">
            <a:tbl>
              <a:tblPr/>
              <a:tblGrid>
                <a:gridCol w="123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B/II.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KÖVETELÉSEK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Vevők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Követelések </a:t>
                      </a:r>
                      <a:r>
                        <a:rPr kumimoji="0" lang="hu-H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KAV-val</a:t>
                      </a: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szemben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Követelések </a:t>
                      </a:r>
                      <a:r>
                        <a:rPr kumimoji="0" lang="hu-H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JELTURÉV-vel</a:t>
                      </a: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szemben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Követelések </a:t>
                      </a:r>
                      <a:r>
                        <a:rPr kumimoji="0" lang="hu-H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ERVÁV-val</a:t>
                      </a: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szemben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Váltókövetelések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Egyéb követelések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32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3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6669D-9B18-4D7A-8B7B-941F5BF6D31F}" type="slidenum">
              <a:rPr lang="hu-HU"/>
              <a:pPr/>
              <a:t>2</a:t>
            </a:fld>
            <a:endParaRPr lang="hu-HU"/>
          </a:p>
        </p:txBody>
      </p:sp>
      <p:sp>
        <p:nvSpPr>
          <p:cNvPr id="268323" name="Text Box 35"/>
          <p:cNvSpPr txBox="1">
            <a:spLocks noChangeArrowheads="1"/>
          </p:cNvSpPr>
          <p:nvPr/>
        </p:nvSpPr>
        <p:spPr bwMode="auto">
          <a:xfrm>
            <a:off x="1651000" y="5949281"/>
            <a:ext cx="3652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FF0000"/>
                </a:solidFill>
              </a:rPr>
              <a:t>FÜGGETLEN FÉLLEL SZEMBEN</a:t>
            </a:r>
          </a:p>
        </p:txBody>
      </p:sp>
      <p:sp>
        <p:nvSpPr>
          <p:cNvPr id="268324" name="Line 36"/>
          <p:cNvSpPr>
            <a:spLocks noChangeShapeType="1"/>
          </p:cNvSpPr>
          <p:nvPr/>
        </p:nvSpPr>
        <p:spPr bwMode="auto">
          <a:xfrm flipH="1" flipV="1">
            <a:off x="1919214" y="2204864"/>
            <a:ext cx="322" cy="374508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8325" name="Line 37"/>
          <p:cNvSpPr>
            <a:spLocks noChangeShapeType="1"/>
          </p:cNvSpPr>
          <p:nvPr/>
        </p:nvSpPr>
        <p:spPr bwMode="auto">
          <a:xfrm>
            <a:off x="1919784" y="2204864"/>
            <a:ext cx="431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8326" name="Line 38"/>
          <p:cNvSpPr>
            <a:spLocks noChangeShapeType="1"/>
          </p:cNvSpPr>
          <p:nvPr/>
        </p:nvSpPr>
        <p:spPr bwMode="auto">
          <a:xfrm>
            <a:off x="1919214" y="4437112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8327" name="Line 39"/>
          <p:cNvSpPr>
            <a:spLocks noChangeShapeType="1"/>
          </p:cNvSpPr>
          <p:nvPr/>
        </p:nvSpPr>
        <p:spPr bwMode="auto">
          <a:xfrm>
            <a:off x="1919214" y="5157192"/>
            <a:ext cx="3603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803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Eset(2): kiegyenlítés </a:t>
            </a:r>
            <a:r>
              <a:rPr lang="hu-HU" sz="4000" dirty="0"/>
              <a:t>2015. </a:t>
            </a:r>
            <a:r>
              <a:rPr lang="hu-HU" sz="4000" dirty="0"/>
              <a:t>08. 01. 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96976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dirty="0"/>
              <a:t>késedelmi kamatot (1.000) a bíróság ítélte meg, jogerőre emelkedés napja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2015. </a:t>
            </a:r>
            <a:r>
              <a:rPr lang="hu-HU" dirty="0"/>
              <a:t>október 20.	36. – 96.	1.000</a:t>
            </a:r>
          </a:p>
          <a:p>
            <a:pPr lvl="2">
              <a:lnSpc>
                <a:spcPct val="90000"/>
              </a:lnSpc>
            </a:pPr>
            <a:r>
              <a:rPr lang="hu-HU" dirty="0"/>
              <a:t>Megfizetés napja</a:t>
            </a:r>
          </a:p>
          <a:p>
            <a:pPr lvl="3">
              <a:lnSpc>
                <a:spcPct val="90000"/>
              </a:lnSpc>
            </a:pPr>
            <a:r>
              <a:rPr lang="hu-HU" dirty="0" smtClean="0"/>
              <a:t>2015. </a:t>
            </a:r>
            <a:r>
              <a:rPr lang="hu-HU" dirty="0"/>
              <a:t>október 26.	38. – 36.	1.000</a:t>
            </a:r>
          </a:p>
          <a:p>
            <a:pPr lvl="3">
              <a:lnSpc>
                <a:spcPct val="90000"/>
              </a:lnSpc>
            </a:pPr>
            <a:r>
              <a:rPr lang="hu-HU" dirty="0" smtClean="0"/>
              <a:t>2016. </a:t>
            </a:r>
            <a:r>
              <a:rPr lang="hu-HU" dirty="0"/>
              <a:t>január 13.	38. – 36.	1.000</a:t>
            </a:r>
          </a:p>
          <a:p>
            <a:pPr lvl="1">
              <a:lnSpc>
                <a:spcPct val="90000"/>
              </a:lnSpc>
            </a:pPr>
            <a:r>
              <a:rPr lang="hu-HU" dirty="0" smtClean="0"/>
              <a:t>2016. </a:t>
            </a:r>
            <a:r>
              <a:rPr lang="hu-HU" dirty="0"/>
              <a:t>február 10.	36. – 96.	1.000</a:t>
            </a:r>
          </a:p>
          <a:p>
            <a:pPr lvl="2">
              <a:lnSpc>
                <a:spcPct val="90000"/>
              </a:lnSpc>
            </a:pPr>
            <a:r>
              <a:rPr lang="hu-HU" dirty="0"/>
              <a:t>Megfizetés napja</a:t>
            </a:r>
          </a:p>
          <a:p>
            <a:pPr lvl="3">
              <a:lnSpc>
                <a:spcPct val="90000"/>
              </a:lnSpc>
            </a:pPr>
            <a:r>
              <a:rPr lang="hu-HU" dirty="0" smtClean="0"/>
              <a:t>2016. </a:t>
            </a:r>
            <a:r>
              <a:rPr lang="hu-HU" dirty="0"/>
              <a:t>február 19.	</a:t>
            </a:r>
          </a:p>
          <a:p>
            <a:pPr lvl="4">
              <a:lnSpc>
                <a:spcPct val="90000"/>
              </a:lnSpc>
            </a:pPr>
            <a:r>
              <a:rPr lang="hu-HU" dirty="0" smtClean="0"/>
              <a:t>2015.</a:t>
            </a:r>
            <a:r>
              <a:rPr lang="hu-HU" dirty="0"/>
              <a:t>	39. – 96.	1.000 (hiszen a </a:t>
            </a:r>
            <a:r>
              <a:rPr lang="hu-HU" dirty="0" err="1"/>
              <a:t>beszámolókészítésig</a:t>
            </a:r>
            <a:r>
              <a:rPr lang="hu-HU" dirty="0"/>
              <a:t> ki is fizették!)</a:t>
            </a:r>
          </a:p>
          <a:p>
            <a:pPr lvl="4">
              <a:lnSpc>
                <a:spcPct val="90000"/>
              </a:lnSpc>
            </a:pPr>
            <a:r>
              <a:rPr lang="hu-HU" dirty="0" smtClean="0"/>
              <a:t>2016. </a:t>
            </a:r>
            <a:r>
              <a:rPr lang="hu-HU" dirty="0"/>
              <a:t>	38. – 36. és 96. – 39.    1.000</a:t>
            </a:r>
          </a:p>
          <a:p>
            <a:pPr lvl="3">
              <a:lnSpc>
                <a:spcPct val="90000"/>
              </a:lnSpc>
            </a:pPr>
            <a:r>
              <a:rPr lang="hu-HU" dirty="0" smtClean="0"/>
              <a:t>2016. </a:t>
            </a:r>
            <a:r>
              <a:rPr lang="hu-HU" dirty="0"/>
              <a:t>április 24.	38. – 36.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3AB15-1E01-463E-B99C-9DB6FA21FDB2}" type="slidenum">
              <a:rPr lang="hu-HU"/>
              <a:pPr/>
              <a:t>20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Eset(2): kiegyenlítés </a:t>
            </a:r>
            <a:r>
              <a:rPr lang="hu-HU" sz="4000" dirty="0"/>
              <a:t>2015. </a:t>
            </a:r>
            <a:r>
              <a:rPr lang="hu-HU" sz="4000" dirty="0"/>
              <a:t>08. 01. 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96976"/>
            <a:ext cx="8229600" cy="5400675"/>
          </a:xfrm>
        </p:spPr>
        <p:txBody>
          <a:bodyPr/>
          <a:lstStyle/>
          <a:p>
            <a:r>
              <a:rPr lang="hu-HU" dirty="0"/>
              <a:t>késedelmi kamatot (1.000) a bíróság ítélte meg, jogerőre emelkedés napja</a:t>
            </a:r>
          </a:p>
          <a:p>
            <a:pPr lvl="2"/>
            <a:r>
              <a:rPr lang="hu-HU" dirty="0" smtClean="0"/>
              <a:t>2016. </a:t>
            </a:r>
            <a:r>
              <a:rPr lang="hu-HU" dirty="0"/>
              <a:t>április 10.</a:t>
            </a:r>
          </a:p>
          <a:p>
            <a:pPr lvl="3"/>
            <a:r>
              <a:rPr lang="hu-HU" dirty="0"/>
              <a:t>megfizetés napja</a:t>
            </a:r>
          </a:p>
          <a:p>
            <a:pPr lvl="4"/>
            <a:r>
              <a:rPr lang="hu-HU" dirty="0" smtClean="0"/>
              <a:t>2016. </a:t>
            </a:r>
            <a:r>
              <a:rPr lang="hu-HU" dirty="0"/>
              <a:t>május 3.</a:t>
            </a:r>
          </a:p>
          <a:p>
            <a:pPr lvl="4"/>
            <a:r>
              <a:rPr lang="hu-HU" dirty="0" smtClean="0"/>
              <a:t>2017. </a:t>
            </a:r>
            <a:r>
              <a:rPr lang="hu-HU" dirty="0"/>
              <a:t>január 8.</a:t>
            </a:r>
          </a:p>
          <a:p>
            <a:pPr lvl="4"/>
            <a:r>
              <a:rPr lang="hu-HU" dirty="0" smtClean="0"/>
              <a:t>2017. </a:t>
            </a:r>
            <a:r>
              <a:rPr lang="hu-HU" dirty="0"/>
              <a:t>április 8.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9F5D1-0425-4253-83D3-ED24E8D1773A}" type="slidenum">
              <a:rPr lang="hu-HU"/>
              <a:pPr/>
              <a:t>21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Eset(3): kiegyenlítés </a:t>
            </a:r>
            <a:r>
              <a:rPr lang="hu-HU" sz="4000" dirty="0"/>
              <a:t>2016. </a:t>
            </a:r>
            <a:r>
              <a:rPr lang="hu-HU" sz="4000" dirty="0"/>
              <a:t>02. 01. 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dirty="0"/>
              <a:t>késedelmi kamat (1.800) kifizetés </a:t>
            </a:r>
          </a:p>
          <a:p>
            <a:pPr lvl="2">
              <a:lnSpc>
                <a:spcPct val="90000"/>
              </a:lnSpc>
            </a:pPr>
            <a:r>
              <a:rPr lang="hu-HU" dirty="0" smtClean="0"/>
              <a:t>2016. </a:t>
            </a:r>
            <a:r>
              <a:rPr lang="hu-HU" dirty="0"/>
              <a:t>február 1.</a:t>
            </a:r>
          </a:p>
          <a:p>
            <a:pPr lvl="3">
              <a:lnSpc>
                <a:spcPct val="90000"/>
              </a:lnSpc>
            </a:pPr>
            <a:r>
              <a:rPr lang="hu-HU" dirty="0" smtClean="0"/>
              <a:t>2015-re </a:t>
            </a:r>
            <a:r>
              <a:rPr lang="hu-HU" dirty="0"/>
              <a:t>arányos elhatárolás</a:t>
            </a:r>
          </a:p>
          <a:p>
            <a:pPr lvl="2">
              <a:lnSpc>
                <a:spcPct val="90000"/>
              </a:lnSpc>
            </a:pPr>
            <a:r>
              <a:rPr lang="hu-HU" dirty="0" smtClean="0"/>
              <a:t>2016. </a:t>
            </a:r>
            <a:r>
              <a:rPr lang="hu-HU" dirty="0"/>
              <a:t>április 12.</a:t>
            </a:r>
          </a:p>
          <a:p>
            <a:pPr lvl="3">
              <a:lnSpc>
                <a:spcPct val="90000"/>
              </a:lnSpc>
            </a:pPr>
            <a:r>
              <a:rPr lang="hu-HU" dirty="0" smtClean="0"/>
              <a:t>2016. </a:t>
            </a:r>
            <a:r>
              <a:rPr lang="hu-HU" dirty="0"/>
              <a:t>évi</a:t>
            </a:r>
          </a:p>
          <a:p>
            <a:pPr lvl="2">
              <a:lnSpc>
                <a:spcPct val="90000"/>
              </a:lnSpc>
            </a:pPr>
            <a:r>
              <a:rPr lang="hu-HU" dirty="0" smtClean="0"/>
              <a:t>2017. </a:t>
            </a:r>
            <a:r>
              <a:rPr lang="hu-HU" dirty="0"/>
              <a:t>január 12.</a:t>
            </a:r>
          </a:p>
          <a:p>
            <a:pPr lvl="3">
              <a:lnSpc>
                <a:spcPct val="90000"/>
              </a:lnSpc>
            </a:pPr>
            <a:r>
              <a:rPr lang="hu-HU" dirty="0" smtClean="0"/>
              <a:t>2016. </a:t>
            </a:r>
            <a:r>
              <a:rPr lang="hu-HU" dirty="0"/>
              <a:t>évi (elhatárolással)</a:t>
            </a:r>
          </a:p>
          <a:p>
            <a:pPr lvl="2">
              <a:lnSpc>
                <a:spcPct val="90000"/>
              </a:lnSpc>
            </a:pPr>
            <a:r>
              <a:rPr lang="hu-HU" dirty="0" smtClean="0"/>
              <a:t>2017. </a:t>
            </a:r>
            <a:r>
              <a:rPr lang="hu-HU" dirty="0"/>
              <a:t>február 12.</a:t>
            </a:r>
          </a:p>
          <a:p>
            <a:pPr lvl="3">
              <a:lnSpc>
                <a:spcPct val="90000"/>
              </a:lnSpc>
            </a:pPr>
            <a:r>
              <a:rPr lang="hu-HU" dirty="0" smtClean="0"/>
              <a:t>2016. </a:t>
            </a:r>
            <a:r>
              <a:rPr lang="hu-HU" dirty="0"/>
              <a:t>évi (elhatárolással)</a:t>
            </a:r>
          </a:p>
          <a:p>
            <a:pPr lvl="2">
              <a:lnSpc>
                <a:spcPct val="90000"/>
              </a:lnSpc>
            </a:pPr>
            <a:r>
              <a:rPr lang="hu-HU" dirty="0" smtClean="0"/>
              <a:t>2018. </a:t>
            </a:r>
            <a:r>
              <a:rPr lang="hu-HU" dirty="0"/>
              <a:t>április 12.</a:t>
            </a:r>
          </a:p>
          <a:p>
            <a:pPr lvl="3">
              <a:lnSpc>
                <a:spcPct val="90000"/>
              </a:lnSpc>
            </a:pPr>
            <a:r>
              <a:rPr lang="hu-HU" dirty="0" smtClean="0"/>
              <a:t>2018. </a:t>
            </a:r>
            <a:r>
              <a:rPr lang="hu-HU" dirty="0"/>
              <a:t>évi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9047-6830-4794-9A09-B5AFF6EE99B6}" type="slidenum">
              <a:rPr lang="hu-HU"/>
              <a:pPr/>
              <a:t>22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b="1" dirty="0">
                <a:solidFill>
                  <a:srgbClr val="FF9933"/>
                </a:solidFill>
              </a:rPr>
              <a:t>Vevőktől kapott előlegek </a:t>
            </a:r>
            <a:br>
              <a:rPr lang="hu-HU" sz="4000" b="1" dirty="0">
                <a:solidFill>
                  <a:srgbClr val="FF9933"/>
                </a:solidFill>
              </a:rPr>
            </a:br>
            <a:r>
              <a:rPr lang="hu-HU" sz="2400" dirty="0"/>
              <a:t>(részletesen lásd „Általános áttekintés” sillabuszban)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800" dirty="0"/>
              <a:t>Keletkezésekor (jóváírásakor) kötelezettség, amit a teljesítéskor kell a követeléssel szemben beszámítani</a:t>
            </a:r>
          </a:p>
          <a:p>
            <a:r>
              <a:rPr lang="hu-HU" sz="2800" dirty="0"/>
              <a:t>Jóváíráskor </a:t>
            </a:r>
            <a:r>
              <a:rPr lang="hu-HU" sz="2800" dirty="0"/>
              <a:t>könyvelendő</a:t>
            </a:r>
          </a:p>
          <a:p>
            <a:pPr lvl="1"/>
            <a:r>
              <a:rPr lang="hu-HU" sz="2400" dirty="0"/>
              <a:t>Jóváírt összeg: 38. – 453.</a:t>
            </a:r>
          </a:p>
          <a:p>
            <a:pPr lvl="1"/>
            <a:r>
              <a:rPr lang="hu-HU" sz="2400" dirty="0"/>
              <a:t>Jóváírt összegben lévő áfa: 368. – 467.</a:t>
            </a:r>
          </a:p>
          <a:p>
            <a:pPr lvl="1"/>
            <a:r>
              <a:rPr lang="hu-HU" sz="2400" dirty="0"/>
              <a:t>Devizában kapott értékelése: általános szabály</a:t>
            </a:r>
          </a:p>
          <a:p>
            <a:r>
              <a:rPr lang="hu-HU" sz="2800" dirty="0"/>
              <a:t>Teljesítéskor könyvelendő</a:t>
            </a:r>
          </a:p>
          <a:p>
            <a:pPr lvl="1"/>
            <a:r>
              <a:rPr lang="hu-HU" sz="2400" dirty="0"/>
              <a:t>31. – 91-94/467.</a:t>
            </a:r>
          </a:p>
          <a:p>
            <a:pPr lvl="1"/>
            <a:r>
              <a:rPr lang="hu-HU" sz="2400" dirty="0"/>
              <a:t>453. – 31.</a:t>
            </a:r>
          </a:p>
          <a:p>
            <a:pPr lvl="2"/>
            <a:r>
              <a:rPr lang="hu-HU" sz="2000" dirty="0"/>
              <a:t>Devizás esetében </a:t>
            </a:r>
            <a:r>
              <a:rPr lang="hu-HU" sz="2000" dirty="0" err="1"/>
              <a:t>árfolyamkülönbözet</a:t>
            </a:r>
            <a:r>
              <a:rPr lang="hu-HU" sz="2000" dirty="0"/>
              <a:t> lesz!</a:t>
            </a:r>
          </a:p>
          <a:p>
            <a:pPr lvl="1"/>
            <a:r>
              <a:rPr lang="hu-HU" sz="2400" dirty="0"/>
              <a:t>467. – 368.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12AE-5684-49A3-9547-44A8434B2E0D}" type="slidenum">
              <a:rPr lang="hu-HU"/>
              <a:pPr/>
              <a:t>23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>
                <a:solidFill>
                  <a:srgbClr val="FF9933"/>
                </a:solidFill>
              </a:rPr>
              <a:t>B/II/4. VÁLTÓKÖVETELÉSEK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41438"/>
            <a:ext cx="8229600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400"/>
              <a:t>VÁLTÓ: (általában) előre rögzített időpontra, helyre, összegre (a váltó névértékére) vonatkozó jövőbeni fizetési ígérvény (okirat)</a:t>
            </a:r>
          </a:p>
          <a:p>
            <a:pPr>
              <a:lnSpc>
                <a:spcPct val="80000"/>
              </a:lnSpc>
            </a:pPr>
            <a:r>
              <a:rPr lang="hu-HU" sz="2400"/>
              <a:t>Szigorú váltójogi szabályok (1/1965. (I. 24.) IM rendelet)</a:t>
            </a:r>
          </a:p>
          <a:p>
            <a:pPr>
              <a:lnSpc>
                <a:spcPct val="80000"/>
              </a:lnSpc>
            </a:pPr>
            <a:r>
              <a:rPr lang="hu-HU" sz="2400"/>
              <a:t>Az értékpapír-törvény szerint nem minősül értékpapírnak és a számvitelben sem akként kezeljük</a:t>
            </a:r>
          </a:p>
          <a:p>
            <a:pPr>
              <a:lnSpc>
                <a:spcPct val="80000"/>
              </a:lnSpc>
            </a:pPr>
            <a:r>
              <a:rPr lang="hu-HU" sz="2400"/>
              <a:t>Bárki (magánszemély is) kibocsáthatja</a:t>
            </a:r>
          </a:p>
          <a:p>
            <a:pPr>
              <a:lnSpc>
                <a:spcPct val="80000"/>
              </a:lnSpc>
            </a:pPr>
            <a:r>
              <a:rPr lang="hu-HU" sz="2400"/>
              <a:t>Fajtái: </a:t>
            </a:r>
          </a:p>
          <a:p>
            <a:pPr lvl="1">
              <a:lnSpc>
                <a:spcPct val="80000"/>
              </a:lnSpc>
            </a:pPr>
            <a:r>
              <a:rPr lang="hu-HU" sz="2000"/>
              <a:t>Saját váltó</a:t>
            </a:r>
          </a:p>
          <a:p>
            <a:pPr lvl="2">
              <a:lnSpc>
                <a:spcPct val="80000"/>
              </a:lnSpc>
            </a:pPr>
            <a:r>
              <a:rPr lang="hu-HU" sz="1800"/>
              <a:t>Szereplői: kibocsátó (kötelezett), elfogadó (kedvezményezett vagy rendelvényes)</a:t>
            </a:r>
          </a:p>
          <a:p>
            <a:pPr lvl="1">
              <a:lnSpc>
                <a:spcPct val="80000"/>
              </a:lnSpc>
            </a:pPr>
            <a:r>
              <a:rPr lang="hu-HU" sz="2000"/>
              <a:t>idegen váltó</a:t>
            </a:r>
          </a:p>
          <a:p>
            <a:pPr lvl="2">
              <a:lnSpc>
                <a:spcPct val="80000"/>
              </a:lnSpc>
            </a:pPr>
            <a:r>
              <a:rPr lang="hu-HU" sz="1800"/>
              <a:t>Szereplő: kibocsátó, elfogadó, címzett (kötelezett)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75F5E-DFF9-47A4-8530-713E5247C679}" type="slidenum">
              <a:rPr lang="hu-HU"/>
              <a:pPr/>
              <a:t>24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>
                <a:solidFill>
                  <a:srgbClr val="FF9933"/>
                </a:solidFill>
              </a:rPr>
              <a:t>B/II/4. VÁLTÓKÖVETELÉSEK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41438"/>
            <a:ext cx="8229600" cy="5040312"/>
          </a:xfrm>
        </p:spPr>
        <p:txBody>
          <a:bodyPr/>
          <a:lstStyle/>
          <a:p>
            <a:r>
              <a:rPr lang="hu-HU" dirty="0"/>
              <a:t>Váltókövetelés: a váltó kedvezményezettjénél (akinek a fizetést teljesítik a lejáratkor)</a:t>
            </a:r>
          </a:p>
          <a:p>
            <a:r>
              <a:rPr lang="hu-HU" dirty="0"/>
              <a:t>Fajtái, keletkezése</a:t>
            </a:r>
          </a:p>
          <a:p>
            <a:pPr lvl="1"/>
            <a:r>
              <a:rPr lang="hu-HU" dirty="0"/>
              <a:t>Kereskedelmi váltó: </a:t>
            </a:r>
          </a:p>
          <a:p>
            <a:pPr lvl="2"/>
            <a:r>
              <a:rPr lang="hu-HU" dirty="0"/>
              <a:t>A könyvekben már kimutatott követelés helyébe </a:t>
            </a:r>
            <a:r>
              <a:rPr lang="hu-HU" dirty="0" smtClean="0"/>
              <a:t>lép</a:t>
            </a:r>
            <a:endParaRPr lang="hu-HU" dirty="0"/>
          </a:p>
          <a:p>
            <a:pPr lvl="1"/>
            <a:r>
              <a:rPr lang="hu-HU" dirty="0"/>
              <a:t>Fináncváltó:</a:t>
            </a:r>
          </a:p>
          <a:p>
            <a:pPr lvl="2"/>
            <a:r>
              <a:rPr lang="hu-HU" dirty="0"/>
              <a:t>Pénzeszközátadásból </a:t>
            </a:r>
            <a:r>
              <a:rPr lang="hu-HU" dirty="0" smtClean="0"/>
              <a:t>ered</a:t>
            </a:r>
            <a:endParaRPr lang="hu-HU" dirty="0"/>
          </a:p>
          <a:p>
            <a:pPr lvl="1">
              <a:buFontTx/>
              <a:buNone/>
            </a:pPr>
            <a:r>
              <a:rPr lang="hu-HU" dirty="0"/>
              <a:t>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08D66-3F60-400D-9902-1E8EE8FB3572}" type="slidenum">
              <a:rPr lang="hu-HU"/>
              <a:pPr/>
              <a:t>25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váltókövetelés életpályája</a:t>
            </a:r>
          </a:p>
        </p:txBody>
      </p:sp>
      <p:sp>
        <p:nvSpPr>
          <p:cNvPr id="1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1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2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975E-2266-46C7-A4C0-BBCA7C172077}" type="slidenum">
              <a:rPr lang="hu-HU"/>
              <a:pPr/>
              <a:t>26</a:t>
            </a:fld>
            <a:endParaRPr lang="hu-HU"/>
          </a:p>
        </p:txBody>
      </p:sp>
      <p:sp>
        <p:nvSpPr>
          <p:cNvPr id="343043" name="Line 3"/>
          <p:cNvSpPr>
            <a:spLocks noChangeShapeType="1"/>
          </p:cNvSpPr>
          <p:nvPr/>
        </p:nvSpPr>
        <p:spPr bwMode="auto">
          <a:xfrm>
            <a:off x="1992314" y="3573463"/>
            <a:ext cx="8207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3044" name="Line 4"/>
          <p:cNvSpPr>
            <a:spLocks noChangeShapeType="1"/>
          </p:cNvSpPr>
          <p:nvPr/>
        </p:nvSpPr>
        <p:spPr bwMode="auto">
          <a:xfrm>
            <a:off x="3863975" y="32131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3045" name="Line 5"/>
          <p:cNvSpPr>
            <a:spLocks noChangeShapeType="1"/>
          </p:cNvSpPr>
          <p:nvPr/>
        </p:nvSpPr>
        <p:spPr bwMode="auto">
          <a:xfrm>
            <a:off x="8328025" y="32131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3046" name="Text Box 6"/>
          <p:cNvSpPr txBox="1">
            <a:spLocks noChangeArrowheads="1"/>
          </p:cNvSpPr>
          <p:nvPr/>
        </p:nvSpPr>
        <p:spPr bwMode="auto">
          <a:xfrm>
            <a:off x="3000375" y="2205038"/>
            <a:ext cx="179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>
                <a:latin typeface="Tahoma" pitchFamily="34" charset="0"/>
              </a:rPr>
              <a:t>Bekerülési érték</a:t>
            </a:r>
          </a:p>
        </p:txBody>
      </p:sp>
      <p:sp>
        <p:nvSpPr>
          <p:cNvPr id="343047" name="Text Box 7"/>
          <p:cNvSpPr txBox="1">
            <a:spLocks noChangeArrowheads="1"/>
          </p:cNvSpPr>
          <p:nvPr/>
        </p:nvSpPr>
        <p:spPr bwMode="auto">
          <a:xfrm>
            <a:off x="7391400" y="2205038"/>
            <a:ext cx="1843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>
                <a:latin typeface="Tahoma" pitchFamily="34" charset="0"/>
              </a:rPr>
              <a:t>Lejáratkori érték</a:t>
            </a:r>
          </a:p>
        </p:txBody>
      </p:sp>
      <p:sp>
        <p:nvSpPr>
          <p:cNvPr id="343048" name="Text Box 8"/>
          <p:cNvSpPr txBox="1">
            <a:spLocks noChangeArrowheads="1"/>
          </p:cNvSpPr>
          <p:nvPr/>
        </p:nvSpPr>
        <p:spPr bwMode="auto">
          <a:xfrm>
            <a:off x="2711450" y="4652963"/>
            <a:ext cx="2293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latin typeface="Tahoma" pitchFamily="34" charset="0"/>
              </a:rPr>
              <a:t>Kamat nélküli összeg</a:t>
            </a:r>
          </a:p>
          <a:p>
            <a:r>
              <a:rPr lang="hu-HU">
                <a:latin typeface="Tahoma" pitchFamily="34" charset="0"/>
              </a:rPr>
              <a:t>1.000</a:t>
            </a:r>
          </a:p>
        </p:txBody>
      </p:sp>
      <p:sp>
        <p:nvSpPr>
          <p:cNvPr id="343049" name="Line 9"/>
          <p:cNvSpPr>
            <a:spLocks noChangeShapeType="1"/>
          </p:cNvSpPr>
          <p:nvPr/>
        </p:nvSpPr>
        <p:spPr bwMode="auto">
          <a:xfrm>
            <a:off x="3863975" y="40767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3050" name="Text Box 10"/>
          <p:cNvSpPr txBox="1">
            <a:spLocks noChangeArrowheads="1"/>
          </p:cNvSpPr>
          <p:nvPr/>
        </p:nvSpPr>
        <p:spPr bwMode="auto">
          <a:xfrm>
            <a:off x="7032626" y="4724400"/>
            <a:ext cx="2511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latin typeface="Tahoma" pitchFamily="34" charset="0"/>
              </a:rPr>
              <a:t>Kamattal növelt összeg</a:t>
            </a:r>
          </a:p>
          <a:p>
            <a:r>
              <a:rPr lang="hu-HU">
                <a:latin typeface="Tahoma" pitchFamily="34" charset="0"/>
              </a:rPr>
              <a:t>1.200</a:t>
            </a:r>
          </a:p>
        </p:txBody>
      </p:sp>
      <p:sp>
        <p:nvSpPr>
          <p:cNvPr id="343051" name="Line 11"/>
          <p:cNvSpPr>
            <a:spLocks noChangeShapeType="1"/>
          </p:cNvSpPr>
          <p:nvPr/>
        </p:nvSpPr>
        <p:spPr bwMode="auto">
          <a:xfrm>
            <a:off x="3863975" y="24923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3052" name="Line 12"/>
          <p:cNvSpPr>
            <a:spLocks noChangeShapeType="1"/>
          </p:cNvSpPr>
          <p:nvPr/>
        </p:nvSpPr>
        <p:spPr bwMode="auto">
          <a:xfrm>
            <a:off x="8328025" y="24923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3053" name="Line 13"/>
          <p:cNvSpPr>
            <a:spLocks noChangeShapeType="1"/>
          </p:cNvSpPr>
          <p:nvPr/>
        </p:nvSpPr>
        <p:spPr bwMode="auto">
          <a:xfrm>
            <a:off x="8328025" y="40767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3054" name="Text Box 14"/>
          <p:cNvSpPr txBox="1">
            <a:spLocks noChangeArrowheads="1"/>
          </p:cNvSpPr>
          <p:nvPr/>
        </p:nvSpPr>
        <p:spPr bwMode="auto">
          <a:xfrm>
            <a:off x="4943476" y="2564904"/>
            <a:ext cx="12761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hu-HU" dirty="0" smtClean="0">
                <a:latin typeface="Tahoma" pitchFamily="34" charset="0"/>
              </a:rPr>
              <a:t>fordulónap</a:t>
            </a:r>
            <a:endParaRPr lang="hu-HU" dirty="0">
              <a:latin typeface="Tahoma" pitchFamily="34" charset="0"/>
            </a:endParaRPr>
          </a:p>
        </p:txBody>
      </p:sp>
      <p:sp>
        <p:nvSpPr>
          <p:cNvPr id="343055" name="Line 15"/>
          <p:cNvSpPr>
            <a:spLocks noChangeShapeType="1"/>
          </p:cNvSpPr>
          <p:nvPr/>
        </p:nvSpPr>
        <p:spPr bwMode="auto">
          <a:xfrm>
            <a:off x="5591175" y="2816225"/>
            <a:ext cx="0" cy="757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43056" name="Rectangle 16"/>
          <p:cNvSpPr>
            <a:spLocks noChangeArrowheads="1"/>
          </p:cNvSpPr>
          <p:nvPr/>
        </p:nvSpPr>
        <p:spPr bwMode="auto">
          <a:xfrm>
            <a:off x="3863975" y="3717925"/>
            <a:ext cx="4464050" cy="28733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>
                <a:latin typeface="Tahoma" pitchFamily="34" charset="0"/>
              </a:rPr>
              <a:t>K  A  M  A  T (200)</a:t>
            </a:r>
          </a:p>
        </p:txBody>
      </p:sp>
      <p:sp>
        <p:nvSpPr>
          <p:cNvPr id="343057" name="Rectangle 17"/>
          <p:cNvSpPr>
            <a:spLocks noChangeArrowheads="1"/>
          </p:cNvSpPr>
          <p:nvPr/>
        </p:nvSpPr>
        <p:spPr bwMode="auto">
          <a:xfrm>
            <a:off x="3863975" y="3140076"/>
            <a:ext cx="1727200" cy="36093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Járó </a:t>
            </a:r>
            <a:r>
              <a:rPr lang="hu-HU" dirty="0" smtClean="0"/>
              <a:t>kamat</a:t>
            </a:r>
            <a:endParaRPr lang="hu-HU" dirty="0"/>
          </a:p>
        </p:txBody>
      </p:sp>
      <p:sp>
        <p:nvSpPr>
          <p:cNvPr id="2" name="Téglalap 1"/>
          <p:cNvSpPr/>
          <p:nvPr/>
        </p:nvSpPr>
        <p:spPr>
          <a:xfrm>
            <a:off x="2063552" y="5589240"/>
            <a:ext cx="8136136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Tekintettel a váltó gazdaságban betöltött elenyésző szerepére, a váltó részletes elszámolásával nem foglalkozunk!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>
                <a:solidFill>
                  <a:srgbClr val="FF9933"/>
                </a:solidFill>
              </a:rPr>
              <a:t>B/II/V. EGYÉB KÖVETELÉSEK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7815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hu-HU" dirty="0"/>
              <a:t>Gyűjtőfogalom</a:t>
            </a:r>
          </a:p>
          <a:p>
            <a:pPr>
              <a:lnSpc>
                <a:spcPct val="90000"/>
              </a:lnSpc>
            </a:pPr>
            <a:r>
              <a:rPr lang="hu-HU" dirty="0"/>
              <a:t>Tartalma 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Munkavállalókkal szembeni követelés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Állammal szembeni követelés (lásd majd a költségvetési kapcsolatoknál!)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Más vállalkozásokkal szembeni (nem vevő, nem váltó) követelés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Tulajdonosokkal szembeni követelés (pl. osztalékelőleg, lásd majd a saját tőkét)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Különféle egyéb </a:t>
            </a:r>
            <a:r>
              <a:rPr lang="hu-HU" dirty="0" smtClean="0"/>
              <a:t>követelések</a:t>
            </a:r>
          </a:p>
          <a:p>
            <a:pPr lvl="2">
              <a:lnSpc>
                <a:spcPct val="90000"/>
              </a:lnSpc>
            </a:pPr>
            <a:r>
              <a:rPr lang="hu-HU" dirty="0" smtClean="0"/>
              <a:t>Fel nem használt, be nem váltott utalványok</a:t>
            </a:r>
          </a:p>
          <a:p>
            <a:pPr lvl="2">
              <a:lnSpc>
                <a:spcPct val="90000"/>
              </a:lnSpc>
            </a:pPr>
            <a:r>
              <a:rPr lang="hu-HU" dirty="0" smtClean="0"/>
              <a:t>Kapott előleg áfa tartalma (az elszámolásig)</a:t>
            </a:r>
          </a:p>
          <a:p>
            <a:pPr lvl="2">
              <a:lnSpc>
                <a:spcPct val="90000"/>
              </a:lnSpc>
            </a:pPr>
            <a:r>
              <a:rPr lang="hu-HU" dirty="0" smtClean="0"/>
              <a:t>Import áfa (a kifizetésig)</a:t>
            </a:r>
          </a:p>
          <a:p>
            <a:pPr lvl="2">
              <a:lnSpc>
                <a:spcPct val="90000"/>
              </a:lnSpc>
            </a:pPr>
            <a:r>
              <a:rPr lang="hu-HU" dirty="0" smtClean="0"/>
              <a:t>Be nem jegyzett részesedésre kifizetett összeg, átadott apport</a:t>
            </a:r>
          </a:p>
          <a:p>
            <a:pPr lvl="2">
              <a:lnSpc>
                <a:spcPct val="90000"/>
              </a:lnSpc>
            </a:pPr>
            <a:r>
              <a:rPr lang="hu-HU" dirty="0" err="1" smtClean="0"/>
              <a:t>stb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632B-ADDD-4E16-AFBE-7F6EC5470834}" type="slidenum">
              <a:rPr lang="hu-HU"/>
              <a:pPr/>
              <a:t>27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/>
              <a:t>Munkavállalókkal szembeni követelések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4708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400" dirty="0"/>
              <a:t>Fizetési előlegek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Folyósítás: 361. – 38.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Levonás: 471. – 361.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Elszámolási előlegek (pl. kiküldetések)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Kifizetés: 361. – 38.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Elszámolás: 1,2,5. – 361.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Különbözet </a:t>
            </a:r>
            <a:r>
              <a:rPr lang="hu-HU" sz="2000" dirty="0"/>
              <a:t>visszafizetése </a:t>
            </a:r>
            <a:r>
              <a:rPr lang="hu-HU" sz="2000" dirty="0"/>
              <a:t>(38. – 361</a:t>
            </a:r>
            <a:r>
              <a:rPr lang="hu-HU" sz="2000" dirty="0"/>
              <a:t>.)</a:t>
            </a:r>
            <a:endParaRPr lang="hu-HU" sz="2000" dirty="0"/>
          </a:p>
          <a:p>
            <a:pPr>
              <a:lnSpc>
                <a:spcPct val="90000"/>
              </a:lnSpc>
            </a:pPr>
            <a:r>
              <a:rPr lang="hu-HU" sz="2400" dirty="0"/>
              <a:t>Kölcsönök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Rövidlejáratra adott kölcsön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tartósan adott kölcsön következő évben esedékes része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Előírt tartozások: kártérítések, előre átutalt bírói stb. letiltások (lásd a </a:t>
            </a:r>
            <a:r>
              <a:rPr lang="hu-HU" sz="2400" dirty="0"/>
              <a:t>kötelezettségeknél is)</a:t>
            </a:r>
            <a:endParaRPr lang="hu-HU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EE638-D366-41FB-9B65-A259C4A91F3A}" type="slidenum">
              <a:rPr lang="hu-HU"/>
              <a:pPr/>
              <a:t>28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/>
              <a:t>Más vállalkozásokkal szembeni (egyéb) követelések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781550"/>
          </a:xfrm>
        </p:spPr>
        <p:txBody>
          <a:bodyPr anchor="ctr"/>
          <a:lstStyle/>
          <a:p>
            <a:r>
              <a:rPr lang="hu-HU"/>
              <a:t>Kölcsönök (tartósan adott kölcsönök következő évben esedékes része is)</a:t>
            </a:r>
          </a:p>
          <a:p>
            <a:r>
              <a:rPr lang="hu-HU"/>
              <a:t>Tőzsdei (és nem tőzsdei) ügyletekkel kapcsolatos kifizetések</a:t>
            </a:r>
          </a:p>
          <a:p>
            <a:r>
              <a:rPr lang="hu-HU"/>
              <a:t>Vásárolt követelések</a:t>
            </a:r>
          </a:p>
          <a:p>
            <a:r>
              <a:rPr lang="hu-HU"/>
              <a:t>Stb.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99F31-6044-4D41-BFF5-704CCA348D9F}" type="slidenum">
              <a:rPr lang="hu-HU"/>
              <a:pPr/>
              <a:t>29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>
                <a:solidFill>
                  <a:srgbClr val="FF9933"/>
                </a:solidFill>
              </a:rPr>
              <a:t>B/II/1. VEVŐK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Általunk már teljesített</a:t>
            </a:r>
          </a:p>
          <a:p>
            <a:pPr lvl="1"/>
            <a:r>
              <a:rPr lang="hu-HU" sz="2400" dirty="0"/>
              <a:t>(vásárolt és saját termelésű) készletértékesítésből</a:t>
            </a:r>
          </a:p>
          <a:p>
            <a:pPr lvl="1"/>
            <a:r>
              <a:rPr lang="hu-HU" sz="2400" dirty="0"/>
              <a:t>szolgáltatásnyújtásból</a:t>
            </a:r>
          </a:p>
          <a:p>
            <a:pPr lvl="1"/>
            <a:r>
              <a:rPr lang="hu-HU" sz="2400" dirty="0"/>
              <a:t>tárgyi eszköz, immateriális javak értékesítéséből eredő</a:t>
            </a:r>
          </a:p>
          <a:p>
            <a:r>
              <a:rPr lang="hu-HU" sz="2800" dirty="0"/>
              <a:t>a vevő által </a:t>
            </a:r>
            <a:r>
              <a:rPr lang="hu-HU" sz="2800" dirty="0"/>
              <a:t>elismert, számlázott</a:t>
            </a:r>
            <a:endParaRPr lang="hu-HU" sz="2800" dirty="0"/>
          </a:p>
          <a:p>
            <a:r>
              <a:rPr lang="hu-HU" sz="2800" dirty="0"/>
              <a:t>a fizetendő áfa összegét is tartalmazó</a:t>
            </a:r>
          </a:p>
          <a:p>
            <a:r>
              <a:rPr lang="hu-HU" sz="2800" dirty="0"/>
              <a:t>(eredeti</a:t>
            </a:r>
            <a:r>
              <a:rPr lang="hu-HU" sz="2800" dirty="0"/>
              <a:t>) fizetési igény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C0AD0-C357-437C-99D3-162D0ABC8B69}" type="slidenum">
              <a:rPr lang="hu-HU"/>
              <a:pPr/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42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Tartós – nem tartós </a:t>
            </a:r>
            <a:r>
              <a:rPr lang="hu-HU" dirty="0" smtClean="0"/>
              <a:t>jelleg</a:t>
            </a:r>
            <a:endParaRPr lang="hu-HU" dirty="0"/>
          </a:p>
        </p:txBody>
      </p:sp>
      <p:graphicFrame>
        <p:nvGraphicFramePr>
          <p:cNvPr id="350371" name="Group 16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7536374"/>
              </p:ext>
            </p:extLst>
          </p:nvPr>
        </p:nvGraphicFramePr>
        <p:xfrm>
          <a:off x="3719513" y="1268760"/>
          <a:ext cx="6769100" cy="252984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A/III.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BEFEKTETETT PÉNZÜGYI ESZKÖZÖK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Tartósan adott kölcsön </a:t>
                      </a:r>
                      <a:r>
                        <a:rPr kumimoji="0" lang="hu-H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KAV-ban</a:t>
                      </a:r>
                      <a:endParaRPr kumimoji="0" lang="hu-H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Tartósan adott kölcsön </a:t>
                      </a:r>
                      <a:r>
                        <a:rPr kumimoji="0" lang="hu-HU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JELTURÉV-ban</a:t>
                      </a:r>
                      <a:endParaRPr kumimoji="0" lang="hu-HU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Tartósan adott kölcsön </a:t>
                      </a:r>
                      <a:r>
                        <a:rPr kumimoji="0" lang="hu-H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ERVÁV-ban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Egyéb tartósan adott kölcsön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50369" name="Group 16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7880532"/>
              </p:ext>
            </p:extLst>
          </p:nvPr>
        </p:nvGraphicFramePr>
        <p:xfrm>
          <a:off x="3719513" y="4337050"/>
          <a:ext cx="6769100" cy="2286000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B/II.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KÖVETELÉSEK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Követelések </a:t>
                      </a:r>
                      <a:r>
                        <a:rPr kumimoji="0" lang="hu-H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KAV-val</a:t>
                      </a: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szemben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Követelések </a:t>
                      </a:r>
                      <a:r>
                        <a:rPr kumimoji="0" lang="hu-H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JELTURÉV-vel</a:t>
                      </a: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szemben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Követelések </a:t>
                      </a:r>
                      <a:r>
                        <a:rPr kumimoji="0" lang="hu-H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ERVÁV-val</a:t>
                      </a: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szemben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Egyéb követelések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2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43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44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882D-60C7-4E05-96EC-0BA678F84B5A}" type="slidenum">
              <a:rPr lang="hu-HU"/>
              <a:pPr/>
              <a:t>30</a:t>
            </a:fld>
            <a:endParaRPr lang="hu-HU"/>
          </a:p>
        </p:txBody>
      </p:sp>
      <p:sp>
        <p:nvSpPr>
          <p:cNvPr id="350277" name="Text Box 69"/>
          <p:cNvSpPr txBox="1">
            <a:spLocks noChangeArrowheads="1"/>
          </p:cNvSpPr>
          <p:nvPr/>
        </p:nvSpPr>
        <p:spPr bwMode="auto">
          <a:xfrm>
            <a:off x="2474913" y="37322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350372" name="Arc 164"/>
          <p:cNvSpPr>
            <a:spLocks/>
          </p:cNvSpPr>
          <p:nvPr/>
        </p:nvSpPr>
        <p:spPr bwMode="auto">
          <a:xfrm flipH="1">
            <a:off x="1992313" y="2133601"/>
            <a:ext cx="1727200" cy="2879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102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9"/>
                  <a:pt x="11991" y="43143"/>
                  <a:pt x="101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9"/>
                  <a:pt x="11991" y="43143"/>
                  <a:pt x="101" y="4319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50373" name="Arc 165"/>
          <p:cNvSpPr>
            <a:spLocks/>
          </p:cNvSpPr>
          <p:nvPr/>
        </p:nvSpPr>
        <p:spPr bwMode="auto">
          <a:xfrm flipH="1">
            <a:off x="1992313" y="2636913"/>
            <a:ext cx="1727200" cy="28797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102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9"/>
                  <a:pt x="11991" y="43143"/>
                  <a:pt x="101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9"/>
                  <a:pt x="11991" y="43143"/>
                  <a:pt x="101" y="4319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prstDash val="sysDot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50374" name="Arc 166"/>
          <p:cNvSpPr>
            <a:spLocks/>
          </p:cNvSpPr>
          <p:nvPr/>
        </p:nvSpPr>
        <p:spPr bwMode="auto">
          <a:xfrm flipH="1">
            <a:off x="1992313" y="2996952"/>
            <a:ext cx="1727200" cy="295232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102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9"/>
                  <a:pt x="11991" y="43143"/>
                  <a:pt x="101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9"/>
                  <a:pt x="11991" y="43143"/>
                  <a:pt x="101" y="4319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9933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350375" name="Rectangle 167"/>
          <p:cNvSpPr>
            <a:spLocks noChangeArrowheads="1"/>
          </p:cNvSpPr>
          <p:nvPr/>
        </p:nvSpPr>
        <p:spPr bwMode="auto">
          <a:xfrm>
            <a:off x="2711625" y="3934322"/>
            <a:ext cx="5976937" cy="358775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Következő üzleti évben esedékes részlet átsorolása</a:t>
            </a:r>
          </a:p>
        </p:txBody>
      </p:sp>
      <p:sp>
        <p:nvSpPr>
          <p:cNvPr id="13" name="Arc 166"/>
          <p:cNvSpPr>
            <a:spLocks/>
          </p:cNvSpPr>
          <p:nvPr/>
        </p:nvSpPr>
        <p:spPr bwMode="auto">
          <a:xfrm flipH="1">
            <a:off x="1992536" y="3501008"/>
            <a:ext cx="1727200" cy="295232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3200"/>
              <a:gd name="T2" fmla="*/ 102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9"/>
                  <a:pt x="11991" y="43143"/>
                  <a:pt x="101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489"/>
                  <a:pt x="11991" y="43143"/>
                  <a:pt x="101" y="4319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B0F0"/>
            </a:solidFill>
            <a:prstDash val="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>
                <a:solidFill>
                  <a:srgbClr val="FF9933"/>
                </a:solidFill>
              </a:rPr>
              <a:t>VÁSÁROLT KÖVETELÉSEK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Egyéb követelések </a:t>
            </a:r>
            <a:r>
              <a:rPr lang="hu-HU" dirty="0" smtClean="0"/>
              <a:t>között kell kimutatni</a:t>
            </a:r>
            <a:endParaRPr lang="hu-HU" dirty="0"/>
          </a:p>
          <a:p>
            <a:r>
              <a:rPr lang="hu-HU" dirty="0"/>
              <a:t>Bekerülési érték: vételár</a:t>
            </a:r>
          </a:p>
          <a:p>
            <a:r>
              <a:rPr lang="hu-HU" dirty="0"/>
              <a:t>Eredményhatás: pénzügyi műveletek eredményében</a:t>
            </a:r>
          </a:p>
          <a:p>
            <a:pPr lvl="1"/>
            <a:r>
              <a:rPr lang="hu-HU" dirty="0"/>
              <a:t>Pénzügyi rendezéskor a bekerülési érték és a pénzügyi teljesítés különbsége</a:t>
            </a:r>
          </a:p>
          <a:p>
            <a:pPr lvl="1"/>
            <a:r>
              <a:rPr lang="hu-HU" dirty="0"/>
              <a:t>Értékesítéskor keletkező különbség</a:t>
            </a:r>
          </a:p>
          <a:p>
            <a:pPr lvl="1"/>
            <a:r>
              <a:rPr lang="hu-HU" dirty="0"/>
              <a:t>Értékvesztés, visszaírás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E41DD-A75C-4A83-9379-35786BC43E87}" type="slidenum">
              <a:rPr lang="hu-HU"/>
              <a:pPr/>
              <a:t>31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>
                <a:solidFill>
                  <a:srgbClr val="FF9933"/>
                </a:solidFill>
              </a:rPr>
              <a:t>B/II/2., B/II/2. és B/II/3</a:t>
            </a:r>
            <a:r>
              <a:rPr lang="hu-HU" sz="2800" b="1" dirty="0">
                <a:solidFill>
                  <a:srgbClr val="FF9933"/>
                </a:solidFill>
              </a:rPr>
              <a:t>. KÖVETELÉSEK </a:t>
            </a:r>
            <a:r>
              <a:rPr lang="hu-HU" sz="2800" b="1" dirty="0">
                <a:solidFill>
                  <a:srgbClr val="FF9933"/>
                </a:solidFill>
              </a:rPr>
              <a:t>KAV, JELTURÉV ill</a:t>
            </a:r>
            <a:r>
              <a:rPr lang="hu-HU" sz="2800" b="1" dirty="0">
                <a:solidFill>
                  <a:srgbClr val="FF9933"/>
                </a:solidFill>
              </a:rPr>
              <a:t>. </a:t>
            </a:r>
            <a:r>
              <a:rPr lang="hu-HU" sz="2800" b="1" dirty="0">
                <a:solidFill>
                  <a:srgbClr val="FF9933"/>
                </a:solidFill>
              </a:rPr>
              <a:t>ERVÁV </a:t>
            </a:r>
            <a:r>
              <a:rPr lang="hu-HU" sz="2800" b="1" dirty="0">
                <a:solidFill>
                  <a:srgbClr val="FF9933"/>
                </a:solidFill>
              </a:rPr>
              <a:t>szemben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Tartalmilag</a:t>
            </a:r>
          </a:p>
          <a:p>
            <a:pPr lvl="1"/>
            <a:r>
              <a:rPr lang="hu-HU"/>
              <a:t>Vevő</a:t>
            </a:r>
          </a:p>
          <a:p>
            <a:pPr lvl="1"/>
            <a:r>
              <a:rPr lang="hu-HU"/>
              <a:t>Váltókövetelés</a:t>
            </a:r>
          </a:p>
          <a:p>
            <a:pPr lvl="1"/>
            <a:r>
              <a:rPr lang="hu-HU"/>
              <a:t>Egyéb követelés</a:t>
            </a:r>
          </a:p>
          <a:p>
            <a:r>
              <a:rPr lang="hu-HU"/>
              <a:t>tehát</a:t>
            </a:r>
          </a:p>
          <a:p>
            <a:r>
              <a:rPr lang="hu-HU"/>
              <a:t>az előzőekben megismert szabályok, elszámolások értelemszerűen alkalmazhatóak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13258-76E2-414D-AA18-57EB3C1FD5A1}" type="slidenum">
              <a:rPr lang="hu-HU"/>
              <a:pPr/>
              <a:t>32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Követelések és a KM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dirty="0"/>
              <a:t>Jelentős összegű HV</a:t>
            </a:r>
          </a:p>
          <a:p>
            <a:pPr>
              <a:lnSpc>
                <a:spcPct val="90000"/>
              </a:lnSpc>
            </a:pPr>
            <a:r>
              <a:rPr lang="hu-HU" dirty="0"/>
              <a:t>Lejárat szerinti megoszlás</a:t>
            </a:r>
          </a:p>
          <a:p>
            <a:pPr>
              <a:lnSpc>
                <a:spcPct val="90000"/>
              </a:lnSpc>
            </a:pPr>
            <a:r>
              <a:rPr lang="hu-HU" dirty="0"/>
              <a:t>Követelések eredeti összege, tárgyévi és halmozott értékvesztése, tárgyévi visszaírása</a:t>
            </a:r>
          </a:p>
          <a:p>
            <a:pPr>
              <a:lnSpc>
                <a:spcPct val="90000"/>
              </a:lnSpc>
            </a:pPr>
            <a:r>
              <a:rPr lang="hu-HU" dirty="0"/>
              <a:t>Hátrasorolt követelések</a:t>
            </a:r>
          </a:p>
          <a:p>
            <a:pPr>
              <a:lnSpc>
                <a:spcPct val="90000"/>
              </a:lnSpc>
            </a:pPr>
            <a:r>
              <a:rPr lang="hu-HU" dirty="0"/>
              <a:t>Követelések </a:t>
            </a:r>
            <a:r>
              <a:rPr lang="hu-HU" dirty="0" err="1" smtClean="0"/>
              <a:t>KAV-val</a:t>
            </a:r>
            <a:r>
              <a:rPr lang="hu-HU" dirty="0" smtClean="0"/>
              <a:t> </a:t>
            </a:r>
            <a:r>
              <a:rPr lang="hu-HU" dirty="0"/>
              <a:t>szemben mérlegtételből az </a:t>
            </a:r>
            <a:r>
              <a:rPr lang="hu-HU" dirty="0" err="1"/>
              <a:t>AV-vel</a:t>
            </a:r>
            <a:r>
              <a:rPr lang="hu-HU" dirty="0"/>
              <a:t> és </a:t>
            </a:r>
            <a:r>
              <a:rPr lang="hu-HU" dirty="0" err="1"/>
              <a:t>LV-vel</a:t>
            </a:r>
            <a:r>
              <a:rPr lang="hu-HU" dirty="0"/>
              <a:t> szembeni követelések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D2BCB-BAB8-4661-A785-10A7F73DDE82}" type="slidenum">
              <a:rPr lang="hu-HU"/>
              <a:pPr/>
              <a:t>33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358628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/>
              <a:t>VEVŐKÖVETELÉS KELETKEZÉSE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400"/>
              <a:t>91-94.</a:t>
            </a:r>
          </a:p>
          <a:p>
            <a:pPr>
              <a:buFont typeface="Wingdings" pitchFamily="2" charset="2"/>
              <a:buNone/>
            </a:pPr>
            <a:r>
              <a:rPr lang="hu-HU" sz="2400"/>
              <a:t>Ért. nettó árbevétele			31. Vevők</a:t>
            </a:r>
          </a:p>
        </p:txBody>
      </p:sp>
      <p:sp>
        <p:nvSpPr>
          <p:cNvPr id="1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2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2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FF5C-2DA3-4071-8E6B-C1F77E79E5F7}" type="slidenum">
              <a:rPr lang="hu-HU"/>
              <a:pPr/>
              <a:t>4</a:t>
            </a:fld>
            <a:endParaRPr lang="hu-HU"/>
          </a:p>
        </p:txBody>
      </p:sp>
      <p:sp>
        <p:nvSpPr>
          <p:cNvPr id="281604" name="Line 4"/>
          <p:cNvSpPr>
            <a:spLocks noChangeShapeType="1"/>
          </p:cNvSpPr>
          <p:nvPr/>
        </p:nvSpPr>
        <p:spPr bwMode="auto">
          <a:xfrm>
            <a:off x="2063751" y="2420938"/>
            <a:ext cx="3311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05" name="Line 5"/>
          <p:cNvSpPr>
            <a:spLocks noChangeShapeType="1"/>
          </p:cNvSpPr>
          <p:nvPr/>
        </p:nvSpPr>
        <p:spPr bwMode="auto">
          <a:xfrm>
            <a:off x="6600826" y="2420938"/>
            <a:ext cx="3167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06" name="Line 6"/>
          <p:cNvSpPr>
            <a:spLocks noChangeShapeType="1"/>
          </p:cNvSpPr>
          <p:nvPr/>
        </p:nvSpPr>
        <p:spPr bwMode="auto">
          <a:xfrm>
            <a:off x="1992313" y="3789363"/>
            <a:ext cx="3167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07" name="Line 7"/>
          <p:cNvSpPr>
            <a:spLocks noChangeShapeType="1"/>
          </p:cNvSpPr>
          <p:nvPr/>
        </p:nvSpPr>
        <p:spPr bwMode="auto">
          <a:xfrm>
            <a:off x="1992314" y="5300663"/>
            <a:ext cx="3240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08" name="Text Box 8"/>
          <p:cNvSpPr txBox="1">
            <a:spLocks noChangeArrowheads="1"/>
          </p:cNvSpPr>
          <p:nvPr/>
        </p:nvSpPr>
        <p:spPr bwMode="auto">
          <a:xfrm>
            <a:off x="2032000" y="3367088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96. Egyéb bevétel</a:t>
            </a:r>
          </a:p>
        </p:txBody>
      </p:sp>
      <p:sp>
        <p:nvSpPr>
          <p:cNvPr id="281609" name="Text Box 9"/>
          <p:cNvSpPr txBox="1">
            <a:spLocks noChangeArrowheads="1"/>
          </p:cNvSpPr>
          <p:nvPr/>
        </p:nvSpPr>
        <p:spPr bwMode="auto">
          <a:xfrm>
            <a:off x="2135189" y="484346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467. Fizetendő áfa</a:t>
            </a:r>
          </a:p>
        </p:txBody>
      </p:sp>
      <p:sp>
        <p:nvSpPr>
          <p:cNvPr id="281610" name="Line 10"/>
          <p:cNvSpPr>
            <a:spLocks noChangeShapeType="1"/>
          </p:cNvSpPr>
          <p:nvPr/>
        </p:nvSpPr>
        <p:spPr bwMode="auto">
          <a:xfrm>
            <a:off x="3575050" y="24209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11" name="Line 11"/>
          <p:cNvSpPr>
            <a:spLocks noChangeShapeType="1"/>
          </p:cNvSpPr>
          <p:nvPr/>
        </p:nvSpPr>
        <p:spPr bwMode="auto">
          <a:xfrm>
            <a:off x="3575050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12" name="Line 12"/>
          <p:cNvSpPr>
            <a:spLocks noChangeShapeType="1"/>
          </p:cNvSpPr>
          <p:nvPr/>
        </p:nvSpPr>
        <p:spPr bwMode="auto">
          <a:xfrm>
            <a:off x="3575050" y="5300664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13" name="Line 13"/>
          <p:cNvSpPr>
            <a:spLocks noChangeShapeType="1"/>
          </p:cNvSpPr>
          <p:nvPr/>
        </p:nvSpPr>
        <p:spPr bwMode="auto">
          <a:xfrm>
            <a:off x="8256588" y="2420939"/>
            <a:ext cx="0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14" name="Line 14"/>
          <p:cNvSpPr>
            <a:spLocks noChangeShapeType="1"/>
          </p:cNvSpPr>
          <p:nvPr/>
        </p:nvSpPr>
        <p:spPr bwMode="auto">
          <a:xfrm flipH="1">
            <a:off x="4006850" y="2636838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15" name="Line 15"/>
          <p:cNvSpPr>
            <a:spLocks noChangeShapeType="1"/>
          </p:cNvSpPr>
          <p:nvPr/>
        </p:nvSpPr>
        <p:spPr bwMode="auto">
          <a:xfrm flipH="1">
            <a:off x="4006850" y="4365625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16" name="Line 16"/>
          <p:cNvSpPr>
            <a:spLocks noChangeShapeType="1"/>
          </p:cNvSpPr>
          <p:nvPr/>
        </p:nvSpPr>
        <p:spPr bwMode="auto">
          <a:xfrm flipH="1">
            <a:off x="4008438" y="5805488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17" name="Line 17"/>
          <p:cNvSpPr>
            <a:spLocks noChangeShapeType="1"/>
          </p:cNvSpPr>
          <p:nvPr/>
        </p:nvSpPr>
        <p:spPr bwMode="auto">
          <a:xfrm flipH="1" flipV="1">
            <a:off x="6167438" y="2636838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1618" name="Line 18"/>
          <p:cNvSpPr>
            <a:spLocks noChangeShapeType="1"/>
          </p:cNvSpPr>
          <p:nvPr/>
        </p:nvSpPr>
        <p:spPr bwMode="auto">
          <a:xfrm>
            <a:off x="6167438" y="371633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"/>
            <a:ext cx="8229600" cy="1139825"/>
          </a:xfrm>
        </p:spPr>
        <p:txBody>
          <a:bodyPr/>
          <a:lstStyle/>
          <a:p>
            <a:r>
              <a:rPr lang="hu-HU"/>
              <a:t>FAJTÁI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125539"/>
            <a:ext cx="8229600" cy="4852987"/>
          </a:xfrm>
        </p:spPr>
        <p:txBody>
          <a:bodyPr/>
          <a:lstStyle/>
          <a:p>
            <a:r>
              <a:rPr lang="hu-HU" sz="2800"/>
              <a:t>BELFÖLDI vevő </a:t>
            </a:r>
            <a:r>
              <a:rPr lang="hu-HU" sz="280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2800"/>
              <a:t>belföldi értékesítés árbevétele</a:t>
            </a:r>
          </a:p>
          <a:p>
            <a:pPr lvl="1"/>
            <a:r>
              <a:rPr lang="hu-HU" sz="2400"/>
              <a:t>Belföldi vevőnek</a:t>
            </a:r>
          </a:p>
          <a:p>
            <a:pPr lvl="1"/>
            <a:r>
              <a:rPr lang="hu-HU" sz="2400"/>
              <a:t>Függetlenül a pénzügyi rendezés módjától</a:t>
            </a:r>
          </a:p>
          <a:p>
            <a:pPr lvl="1"/>
            <a:r>
              <a:rPr lang="hu-HU" sz="2400"/>
              <a:t>Áfa tv. szerinti kulccsal</a:t>
            </a:r>
          </a:p>
          <a:p>
            <a:r>
              <a:rPr lang="hu-HU" sz="2800"/>
              <a:t>KÜLFÖLDI vevő </a:t>
            </a:r>
            <a:r>
              <a:rPr lang="hu-HU" sz="280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2800"/>
              <a:t>exportértékesítés árbevétele</a:t>
            </a:r>
          </a:p>
          <a:p>
            <a:pPr lvl="1"/>
            <a:r>
              <a:rPr lang="hu-HU" sz="2400"/>
              <a:t>Külföldi vevőnek (külföldi termékforgalomban)</a:t>
            </a:r>
          </a:p>
          <a:p>
            <a:pPr lvl="1"/>
            <a:r>
              <a:rPr lang="hu-HU" sz="2400"/>
              <a:t>Függetlenül a pénzügyi rendezés módjától</a:t>
            </a:r>
          </a:p>
          <a:p>
            <a:pPr lvl="1"/>
            <a:r>
              <a:rPr lang="hu-HU" sz="2400"/>
              <a:t>(általában) nincs áfa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04C5-0415-4F33-B5A6-5BA6951F190C}" type="slidenum">
              <a:rPr lang="hu-HU"/>
              <a:pPr/>
              <a:t>5</a:t>
            </a:fld>
            <a:endParaRPr lang="hu-HU"/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2974704" y="5301209"/>
            <a:ext cx="56855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1200" dirty="0"/>
              <a:t>Az ma már nem igaz, hogy ha forintos az ügylet akkor belföldi,</a:t>
            </a:r>
          </a:p>
          <a:p>
            <a:r>
              <a:rPr lang="hu-HU" sz="1200" dirty="0"/>
              <a:t>ha devizás akkor külföldi, hiszen belföldi ügyleteket is lehet devizában,</a:t>
            </a:r>
          </a:p>
          <a:p>
            <a:r>
              <a:rPr lang="hu-HU" sz="1200" dirty="0"/>
              <a:t>és külföldi ügyleteket is lehet forintban kötni!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SAJÁTOSSÁGOK (1)</a:t>
            </a:r>
            <a:endParaRPr lang="hu-HU"/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Barterügylet: </a:t>
            </a:r>
          </a:p>
          <a:p>
            <a:pPr lvl="1"/>
            <a:r>
              <a:rPr lang="hu-HU" dirty="0" smtClean="0"/>
              <a:t>azonos devizaösszegű export és importügylet egy szerződésben történő összekapcsolása</a:t>
            </a:r>
          </a:p>
          <a:p>
            <a:pPr lvl="1"/>
            <a:r>
              <a:rPr lang="hu-HU" dirty="0" smtClean="0"/>
              <a:t>Elszámolás bruttó módon (beszerzés – értékesítés), majd beszámítás</a:t>
            </a:r>
          </a:p>
          <a:p>
            <a:pPr lvl="1"/>
            <a:r>
              <a:rPr lang="hu-HU" dirty="0" smtClean="0"/>
              <a:t>Értékelés azonos devizaárfolyamon</a:t>
            </a:r>
          </a:p>
          <a:p>
            <a:pPr lvl="1"/>
            <a:r>
              <a:rPr lang="hu-HU" dirty="0" smtClean="0"/>
              <a:t>év végi értékelésbe nem kell (nem lehet) bevonni</a:t>
            </a:r>
          </a:p>
          <a:p>
            <a:pPr lvl="1"/>
            <a:r>
              <a:rPr lang="hu-HU" dirty="0" smtClean="0"/>
              <a:t>Nem tévesztendő össze a kompenzálással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6166C-02B4-464C-B27C-0983A5E155C4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SAJÁTOSSÁGOK (2)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hu-HU" dirty="0" smtClean="0"/>
              <a:t>Kompenzálás </a:t>
            </a:r>
            <a:r>
              <a:rPr lang="hu-HU" dirty="0"/>
              <a:t>(beszámítás): 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ugyanazon partnerrel szemben fennálló (két elkülönült ügyletből eredő) követelés és kötelezettség kölcsönös összevezetése (polgárjogi fogalom) 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Devizás ügylet esetében </a:t>
            </a:r>
            <a:r>
              <a:rPr lang="hu-HU" dirty="0" err="1"/>
              <a:t>árfolyamkülönbözet</a:t>
            </a:r>
            <a:r>
              <a:rPr lang="hu-HU" dirty="0"/>
              <a:t> lehet (hiszen a két ügylet könyv szerinti árfolyama nem lesz azonos!)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062E-6C3F-4C37-9B81-3B21D388FB16}" type="slidenum">
              <a:rPr lang="hu-HU"/>
              <a:pPr/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Tehát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A barterügylethez szükségszerűen kapcsolódik a beszámítás, de</a:t>
            </a:r>
          </a:p>
          <a:p>
            <a:r>
              <a:rPr lang="hu-HU" dirty="0" smtClean="0"/>
              <a:t>A beszámítás nemcsak barterügylet esetében fordul elő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6479-6953-42B3-9D7F-19D702D62FB2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644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HELYESBÍTŐ TÉTELEK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lvl="1">
              <a:lnSpc>
                <a:spcPct val="80000"/>
              </a:lnSpc>
              <a:buFontTx/>
              <a:buNone/>
            </a:pPr>
            <a:endParaRPr lang="hu-HU" sz="2400"/>
          </a:p>
          <a:p>
            <a:pPr>
              <a:lnSpc>
                <a:spcPct val="80000"/>
              </a:lnSpc>
            </a:pPr>
            <a:r>
              <a:rPr lang="hu-HU" sz="2800"/>
              <a:t>Utólag felszámított felár, árnövelés, utólag adott engedmények,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Helyesbítő számla alapján az eredeti teljesítés időpontjára</a:t>
            </a:r>
          </a:p>
          <a:p>
            <a:pPr>
              <a:lnSpc>
                <a:spcPct val="80000"/>
              </a:lnSpc>
            </a:pPr>
            <a:r>
              <a:rPr lang="hu-HU" sz="2800"/>
              <a:t>visszaküldés, göngyöleg visszavétel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helyesbítő számla alapján a bekövetkezés időpontjára</a:t>
            </a:r>
          </a:p>
          <a:p>
            <a:pPr>
              <a:lnSpc>
                <a:spcPct val="80000"/>
              </a:lnSpc>
            </a:pPr>
            <a:r>
              <a:rPr lang="hu-HU" sz="2800"/>
              <a:t>Téves számlázás, vevők által el nem ismert teljesítés 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érvénytelenítő (stornó) számla alapján az eredeti teljesítés időpontjára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11.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B6DDA-EE74-4D67-BC11-4E8E78582105}" type="slidenum">
              <a:rPr lang="hu-HU"/>
              <a:pPr/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3593</TotalTime>
  <Words>1813</Words>
  <Application>Microsoft Office PowerPoint</Application>
  <PresentationFormat>Szélesvásznú</PresentationFormat>
  <Paragraphs>390</Paragraphs>
  <Slides>34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3</vt:i4>
      </vt:variant>
      <vt:variant>
        <vt:lpstr>Diacímek</vt:lpstr>
      </vt:variant>
      <vt:variant>
        <vt:i4>34</vt:i4>
      </vt:variant>
    </vt:vector>
  </HeadingPairs>
  <TitlesOfParts>
    <vt:vector size="47" baseType="lpstr">
      <vt:lpstr>Arial</vt:lpstr>
      <vt:lpstr>Arial Rounded MT Bold</vt:lpstr>
      <vt:lpstr>Calibri</vt:lpstr>
      <vt:lpstr>Franklin Gothic Book</vt:lpstr>
      <vt:lpstr>Perpetua</vt:lpstr>
      <vt:lpstr>Tahoma</vt:lpstr>
      <vt:lpstr>Times New Roman</vt:lpstr>
      <vt:lpstr>Verdana</vt:lpstr>
      <vt:lpstr>Wingdings</vt:lpstr>
      <vt:lpstr>Wingdings 2</vt:lpstr>
      <vt:lpstr>Office-téma</vt:lpstr>
      <vt:lpstr>Részvény</vt:lpstr>
      <vt:lpstr>1_SZTE</vt:lpstr>
      <vt:lpstr>PÉNZÜGYI SZÁMVITEL</vt:lpstr>
      <vt:lpstr>SZŰKEN ÉRTELMEZETT KÖVETELÉSEK</vt:lpstr>
      <vt:lpstr>B/II/1. VEVŐK</vt:lpstr>
      <vt:lpstr>VEVŐKÖVETELÉS KELETKEZÉSE</vt:lpstr>
      <vt:lpstr>FAJTÁI</vt:lpstr>
      <vt:lpstr>SAJÁTOSSÁGOK (1)</vt:lpstr>
      <vt:lpstr>SAJÁTOSSÁGOK (2)</vt:lpstr>
      <vt:lpstr>Tehát</vt:lpstr>
      <vt:lpstr>HELYESBÍTŐ TÉTELEK</vt:lpstr>
      <vt:lpstr>ADOTT ENGEDMÉNYEK RENDSZERE</vt:lpstr>
      <vt:lpstr>SZÁMLÁZOTT ADOTT ENGEDMÉNYEK</vt:lpstr>
      <vt:lpstr>NEM SZÁMLÁZOTT ADOTT ENGEDMÉNYEK: RABATT</vt:lpstr>
      <vt:lpstr>NEM SZÁMLÁZOTT ADOTT ENGEDMÉNYEK: SKONTÓ</vt:lpstr>
      <vt:lpstr>Vevők (adósok) késedelmes fizetésének következményei</vt:lpstr>
      <vt:lpstr>Behajtási költségátalány a hitelezőnél</vt:lpstr>
      <vt:lpstr>Késedelmi kamat a hitelezőnél</vt:lpstr>
      <vt:lpstr>Behajtási költségátalány, késedelmi kamat</vt:lpstr>
      <vt:lpstr>PÉLDA: Melyik év eredményét és mekkora összegben érinti?</vt:lpstr>
      <vt:lpstr>Eset (1): kiegyenlítés 2015. 08. 01. </vt:lpstr>
      <vt:lpstr>Eset(2): kiegyenlítés 2015. 08. 01. </vt:lpstr>
      <vt:lpstr>Eset(2): kiegyenlítés 2015. 08. 01. </vt:lpstr>
      <vt:lpstr>Eset(3): kiegyenlítés 2016. 02. 01. </vt:lpstr>
      <vt:lpstr>Vevőktől kapott előlegek  (részletesen lásd „Általános áttekintés” sillabuszban)</vt:lpstr>
      <vt:lpstr>B/II/4. VÁLTÓKÖVETELÉSEK</vt:lpstr>
      <vt:lpstr>B/II/4. VÁLTÓKÖVETELÉSEK</vt:lpstr>
      <vt:lpstr>A váltókövetelés életpályája</vt:lpstr>
      <vt:lpstr>B/II/V. EGYÉB KÖVETELÉSEK</vt:lpstr>
      <vt:lpstr>Munkavállalókkal szembeni követelések</vt:lpstr>
      <vt:lpstr>Más vállalkozásokkal szembeni (egyéb) követelések</vt:lpstr>
      <vt:lpstr>Tartós – nem tartós jelleg</vt:lpstr>
      <vt:lpstr>VÁSÁROLT KÖVETELÉSEK</vt:lpstr>
      <vt:lpstr>B/II/2., B/II/2. és B/II/3. KÖVETELÉSEK KAV, JELTURÉV ill. ERVÁV szemben</vt:lpstr>
      <vt:lpstr>Követelések és a KM</vt:lpstr>
      <vt:lpstr>Jelen tananyag  a Szegedi Tudományegyetemen készült az Európai Unió támogatásával.  Projekt azonosító: EFOP-3.4.3-16-2016-00014</vt:lpstr>
    </vt:vector>
  </TitlesOfParts>
  <Company>SZTE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GAZDASÁGI ESEMÉNYEK – KÖNYVELÉSI TÉTELEK</dc:title>
  <dc:creator>GTK</dc:creator>
  <cp:lastModifiedBy>Némethi László</cp:lastModifiedBy>
  <cp:revision>145</cp:revision>
  <dcterms:created xsi:type="dcterms:W3CDTF">2004-01-28T13:36:09Z</dcterms:created>
  <dcterms:modified xsi:type="dcterms:W3CDTF">2018-03-26T11:37:38Z</dcterms:modified>
</cp:coreProperties>
</file>