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6" autoAdjust="0"/>
    <p:restoredTop sz="94660"/>
  </p:normalViewPr>
  <p:slideViewPr>
    <p:cSldViewPr>
      <p:cViewPr varScale="1">
        <p:scale>
          <a:sx n="109" d="100"/>
          <a:sy n="109" d="100"/>
        </p:scale>
        <p:origin x="226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8729A-E038-4EC7-AAB2-41725DD3BB0E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B86CA-5F53-4BC8-AC7D-C27947AFDD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2114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6959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BD2F-3FDC-464C-8A87-96A53511DEEA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DABCE-0EEF-4DB6-8EC8-7E58E58544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062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BD2F-3FDC-464C-8A87-96A53511DEEA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DABCE-0EEF-4DB6-8EC8-7E58E58544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120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BD2F-3FDC-464C-8A87-96A53511DEEA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DABCE-0EEF-4DB6-8EC8-7E58E58544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779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350942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6877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54840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1132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8457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2439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6464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203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BD2F-3FDC-464C-8A87-96A53511DEEA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DABCE-0EEF-4DB6-8EC8-7E58E58544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709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5448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21479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09596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8842044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1955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07486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461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BD2F-3FDC-464C-8A87-96A53511DEEA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DABCE-0EEF-4DB6-8EC8-7E58E58544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486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BD2F-3FDC-464C-8A87-96A53511DEEA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DABCE-0EEF-4DB6-8EC8-7E58E58544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775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BD2F-3FDC-464C-8A87-96A53511DEEA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DABCE-0EEF-4DB6-8EC8-7E58E58544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839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BD2F-3FDC-464C-8A87-96A53511DEEA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DABCE-0EEF-4DB6-8EC8-7E58E58544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555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BD2F-3FDC-464C-8A87-96A53511DEEA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DABCE-0EEF-4DB6-8EC8-7E58E58544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688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BD2F-3FDC-464C-8A87-96A53511DEEA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DABCE-0EEF-4DB6-8EC8-7E58E58544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751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BD2F-3FDC-464C-8A87-96A53511DEEA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DABCE-0EEF-4DB6-8EC8-7E58E58544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959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3BD2F-3FDC-464C-8A87-96A53511DEEA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DABCE-0EEF-4DB6-8EC8-7E58E58544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750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770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Pénzügyi számvitel</a:t>
            </a:r>
            <a:br>
              <a:rPr lang="hu-HU" dirty="0" smtClean="0"/>
            </a:br>
            <a:r>
              <a:rPr lang="hu-HU" dirty="0" smtClean="0"/>
              <a:t>9. lecke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3. Feladatsor megoldás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76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7732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endParaRPr lang="hu-H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/>
              <a:t>  </a:t>
            </a:r>
          </a:p>
        </p:txBody>
      </p:sp>
      <p:sp>
        <p:nvSpPr>
          <p:cNvPr id="179206" name="Rectangle 6"/>
          <p:cNvSpPr>
            <a:spLocks noChangeArrowheads="1"/>
          </p:cNvSpPr>
          <p:nvPr/>
        </p:nvSpPr>
        <p:spPr bwMode="auto">
          <a:xfrm>
            <a:off x="1992313" y="23320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hu-HU" sz="3600" dirty="0"/>
              <a:t>86. – 281.		600.000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hu-HU" sz="3600" dirty="0"/>
              <a:t>288. – 86.		180.000 </a:t>
            </a:r>
            <a:r>
              <a:rPr lang="hu-HU" sz="3200"/>
              <a:t>(600eFt*0,3</a:t>
            </a:r>
            <a:r>
              <a:rPr lang="hu-HU" sz="3200" dirty="0"/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hu-HU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3762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  <p:bldP spid="17920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23320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endParaRPr lang="hu-H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/>
              <a:t>  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1847850" y="14843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hu-HU" altLang="hu-HU"/>
              <a:t>Mennyi a betétdíjas ár 5%-a?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altLang="hu-HU"/>
              <a:t>(10.000.000-2.600.000)*0,05=370.000</a:t>
            </a:r>
          </a:p>
          <a:p>
            <a:pPr eaLnBrk="1" hangingPunct="1">
              <a:buFont typeface="Wingdings" pitchFamily="2" charset="2"/>
              <a:buNone/>
            </a:pPr>
            <a:endParaRPr lang="hu-HU" altLang="hu-HU"/>
          </a:p>
          <a:p>
            <a:pPr eaLnBrk="1" hangingPunct="1">
              <a:buFont typeface="Wingdings" pitchFamily="2" charset="2"/>
              <a:buNone/>
            </a:pPr>
            <a:r>
              <a:rPr lang="hu-HU" altLang="hu-HU"/>
              <a:t>288. – 281.		370.000</a:t>
            </a:r>
            <a:endParaRPr lang="hu-HU" altLang="hu-HU" sz="2000"/>
          </a:p>
        </p:txBody>
      </p:sp>
    </p:spTree>
    <p:extLst>
      <p:ext uri="{BB962C8B-B14F-4D97-AF65-F5344CB8AC3E}">
        <p14:creationId xmlns:p14="http://schemas.microsoft.com/office/powerpoint/2010/main" val="142010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1947638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hu-HU" sz="6000" dirty="0">
                <a:solidFill>
                  <a:schemeClr val="accent5">
                    <a:lumMod val="50000"/>
                  </a:schemeClr>
                </a:solidFill>
              </a:rPr>
              <a:t>Göngyöleges Kft.</a:t>
            </a:r>
            <a:endParaRPr lang="hu-HU" sz="6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1748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3089C56-DDBC-420A-A62F-103C44A8093A}" type="slidenum">
              <a:rPr lang="hu-HU" altLang="hu-HU" sz="12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hu-HU" altLang="hu-HU" sz="1200"/>
          </a:p>
        </p:txBody>
      </p:sp>
    </p:spTree>
    <p:extLst>
      <p:ext uri="{BB962C8B-B14F-4D97-AF65-F5344CB8AC3E}">
        <p14:creationId xmlns:p14="http://schemas.microsoft.com/office/powerpoint/2010/main" val="140879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ia számának helye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2DB5533-7E51-4287-86F7-8680AAB36DB3}" type="slidenum">
              <a:rPr lang="hu-HU" altLang="hu-HU" sz="12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hu-HU" altLang="hu-HU" sz="1200"/>
          </a:p>
        </p:txBody>
      </p:sp>
      <p:cxnSp>
        <p:nvCxnSpPr>
          <p:cNvPr id="3" name="Egyenes összekötő 2"/>
          <p:cNvCxnSpPr/>
          <p:nvPr/>
        </p:nvCxnSpPr>
        <p:spPr>
          <a:xfrm>
            <a:off x="1666875" y="3205163"/>
            <a:ext cx="20891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gyenes összekötő 3"/>
          <p:cNvCxnSpPr/>
          <p:nvPr/>
        </p:nvCxnSpPr>
        <p:spPr>
          <a:xfrm>
            <a:off x="2711450" y="3217864"/>
            <a:ext cx="0" cy="157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3" name="Szövegdoboz 10"/>
          <p:cNvSpPr txBox="1">
            <a:spLocks noChangeArrowheads="1"/>
          </p:cNvSpPr>
          <p:nvPr/>
        </p:nvSpPr>
        <p:spPr bwMode="auto">
          <a:xfrm>
            <a:off x="2387600" y="2751138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/>
              <a:t>264</a:t>
            </a:r>
          </a:p>
        </p:txBody>
      </p:sp>
      <p:sp>
        <p:nvSpPr>
          <p:cNvPr id="6" name="Szövegdoboz 12"/>
          <p:cNvSpPr txBox="1">
            <a:spLocks noChangeArrowheads="1"/>
          </p:cNvSpPr>
          <p:nvPr/>
        </p:nvSpPr>
        <p:spPr bwMode="auto">
          <a:xfrm>
            <a:off x="1774825" y="3349626"/>
            <a:ext cx="973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/>
              <a:t>Fogy.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3898900" y="3197225"/>
            <a:ext cx="20891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4943475" y="3209926"/>
            <a:ext cx="0" cy="157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7" name="Szövegdoboz 10"/>
          <p:cNvSpPr txBox="1">
            <a:spLocks noChangeArrowheads="1"/>
          </p:cNvSpPr>
          <p:nvPr/>
        </p:nvSpPr>
        <p:spPr bwMode="auto">
          <a:xfrm>
            <a:off x="4619625" y="2743201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/>
              <a:t>265</a:t>
            </a:r>
          </a:p>
        </p:txBody>
      </p:sp>
      <p:cxnSp>
        <p:nvCxnSpPr>
          <p:cNvPr id="10" name="Egyenes összekötő 9"/>
          <p:cNvCxnSpPr/>
          <p:nvPr/>
        </p:nvCxnSpPr>
        <p:spPr>
          <a:xfrm>
            <a:off x="6096000" y="3197225"/>
            <a:ext cx="20891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7175500" y="3209926"/>
            <a:ext cx="0" cy="157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0" name="Szövegdoboz 10"/>
          <p:cNvSpPr txBox="1">
            <a:spLocks noChangeArrowheads="1"/>
          </p:cNvSpPr>
          <p:nvPr/>
        </p:nvSpPr>
        <p:spPr bwMode="auto">
          <a:xfrm>
            <a:off x="6816725" y="2743201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/>
              <a:t>281</a:t>
            </a:r>
          </a:p>
        </p:txBody>
      </p:sp>
      <p:cxnSp>
        <p:nvCxnSpPr>
          <p:cNvPr id="13" name="Egyenes összekötő 12"/>
          <p:cNvCxnSpPr/>
          <p:nvPr/>
        </p:nvCxnSpPr>
        <p:spPr>
          <a:xfrm>
            <a:off x="8364538" y="3179763"/>
            <a:ext cx="20891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9407525" y="3192464"/>
            <a:ext cx="0" cy="157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3" name="Szövegdoboz 10"/>
          <p:cNvSpPr txBox="1">
            <a:spLocks noChangeArrowheads="1"/>
          </p:cNvSpPr>
          <p:nvPr/>
        </p:nvSpPr>
        <p:spPr bwMode="auto">
          <a:xfrm>
            <a:off x="9083675" y="2725738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/>
              <a:t>288</a:t>
            </a:r>
          </a:p>
        </p:txBody>
      </p:sp>
      <p:sp>
        <p:nvSpPr>
          <p:cNvPr id="16" name="Szövegdoboz 12"/>
          <p:cNvSpPr txBox="1">
            <a:spLocks noChangeArrowheads="1"/>
          </p:cNvSpPr>
          <p:nvPr/>
        </p:nvSpPr>
        <p:spPr bwMode="auto">
          <a:xfrm>
            <a:off x="5051425" y="3349626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/>
              <a:t>0,3*F</a:t>
            </a:r>
          </a:p>
        </p:txBody>
      </p:sp>
      <p:sp>
        <p:nvSpPr>
          <p:cNvPr id="17" name="Szövegdoboz 12"/>
          <p:cNvSpPr txBox="1">
            <a:spLocks noChangeArrowheads="1"/>
          </p:cNvSpPr>
          <p:nvPr/>
        </p:nvSpPr>
        <p:spPr bwMode="auto">
          <a:xfrm>
            <a:off x="6283326" y="3352801"/>
            <a:ext cx="855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/>
              <a:t>Bet.</a:t>
            </a:r>
          </a:p>
        </p:txBody>
      </p:sp>
      <p:sp>
        <p:nvSpPr>
          <p:cNvPr id="18" name="Szövegdoboz 12"/>
          <p:cNvSpPr txBox="1">
            <a:spLocks noChangeArrowheads="1"/>
          </p:cNvSpPr>
          <p:nvPr/>
        </p:nvSpPr>
        <p:spPr bwMode="auto">
          <a:xfrm>
            <a:off x="9515475" y="3381376"/>
            <a:ext cx="971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/>
              <a:t>2000</a:t>
            </a:r>
          </a:p>
        </p:txBody>
      </p:sp>
      <p:sp>
        <p:nvSpPr>
          <p:cNvPr id="19" name="Bal oldali kapcsos zárójel 18"/>
          <p:cNvSpPr/>
          <p:nvPr/>
        </p:nvSpPr>
        <p:spPr>
          <a:xfrm rot="16200000">
            <a:off x="3774282" y="3490120"/>
            <a:ext cx="323850" cy="3024187"/>
          </a:xfrm>
          <a:prstGeom prst="leftBrace">
            <a:avLst>
              <a:gd name="adj1" fmla="val 11673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0" name="Bal oldali kapcsos zárójel 19"/>
          <p:cNvSpPr/>
          <p:nvPr/>
        </p:nvSpPr>
        <p:spPr>
          <a:xfrm rot="16200000">
            <a:off x="5924551" y="1841501"/>
            <a:ext cx="323850" cy="7616825"/>
          </a:xfrm>
          <a:prstGeom prst="leftBrace">
            <a:avLst>
              <a:gd name="adj1" fmla="val 11673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1" name="Szövegdoboz 20"/>
          <p:cNvSpPr txBox="1">
            <a:spLocks noChangeArrowheads="1"/>
          </p:cNvSpPr>
          <p:nvPr/>
        </p:nvSpPr>
        <p:spPr bwMode="auto">
          <a:xfrm>
            <a:off x="2347914" y="260351"/>
            <a:ext cx="7145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/>
              <a:t>A mérleg áruk tétele = 21.000</a:t>
            </a:r>
          </a:p>
        </p:txBody>
      </p:sp>
      <p:sp>
        <p:nvSpPr>
          <p:cNvPr id="22" name="Szövegdoboz 21"/>
          <p:cNvSpPr txBox="1">
            <a:spLocks noChangeArrowheads="1"/>
          </p:cNvSpPr>
          <p:nvPr/>
        </p:nvSpPr>
        <p:spPr bwMode="auto">
          <a:xfrm>
            <a:off x="6373813" y="3827463"/>
            <a:ext cx="10906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>
                <a:solidFill>
                  <a:srgbClr val="FF0000"/>
                </a:solidFill>
              </a:rPr>
              <a:t>6000</a:t>
            </a:r>
          </a:p>
        </p:txBody>
      </p:sp>
      <p:sp>
        <p:nvSpPr>
          <p:cNvPr id="23" name="Bal oldali kapcsos zárójel 22"/>
          <p:cNvSpPr/>
          <p:nvPr/>
        </p:nvSpPr>
        <p:spPr>
          <a:xfrm rot="16200000">
            <a:off x="7949407" y="3431382"/>
            <a:ext cx="323850" cy="3024187"/>
          </a:xfrm>
          <a:prstGeom prst="leftBrace">
            <a:avLst>
              <a:gd name="adj1" fmla="val 11673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6" name="Szövegdoboz 25"/>
          <p:cNvSpPr txBox="1">
            <a:spLocks noChangeArrowheads="1"/>
          </p:cNvSpPr>
          <p:nvPr/>
        </p:nvSpPr>
        <p:spPr bwMode="auto">
          <a:xfrm>
            <a:off x="1668463" y="3814763"/>
            <a:ext cx="1187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>
                <a:solidFill>
                  <a:srgbClr val="FF0000"/>
                </a:solidFill>
              </a:rPr>
              <a:t>20000</a:t>
            </a:r>
          </a:p>
        </p:txBody>
      </p:sp>
      <p:sp>
        <p:nvSpPr>
          <p:cNvPr id="27" name="Szövegdoboz 26"/>
          <p:cNvSpPr txBox="1">
            <a:spLocks noChangeArrowheads="1"/>
          </p:cNvSpPr>
          <p:nvPr/>
        </p:nvSpPr>
        <p:spPr bwMode="auto">
          <a:xfrm>
            <a:off x="5051426" y="3811588"/>
            <a:ext cx="1116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>
                <a:solidFill>
                  <a:srgbClr val="FF0000"/>
                </a:solidFill>
              </a:rPr>
              <a:t>6000</a:t>
            </a:r>
          </a:p>
        </p:txBody>
      </p:sp>
      <p:cxnSp>
        <p:nvCxnSpPr>
          <p:cNvPr id="28" name="Egyenes összekötő 27"/>
          <p:cNvCxnSpPr/>
          <p:nvPr/>
        </p:nvCxnSpPr>
        <p:spPr>
          <a:xfrm>
            <a:off x="8364538" y="1628775"/>
            <a:ext cx="20891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>
            <a:off x="9409113" y="1641476"/>
            <a:ext cx="0" cy="113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96" name="Szövegdoboz 10"/>
          <p:cNvSpPr txBox="1">
            <a:spLocks noChangeArrowheads="1"/>
          </p:cNvSpPr>
          <p:nvPr/>
        </p:nvSpPr>
        <p:spPr bwMode="auto">
          <a:xfrm>
            <a:off x="9085263" y="1174751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/>
              <a:t>282</a:t>
            </a:r>
          </a:p>
        </p:txBody>
      </p:sp>
      <p:sp>
        <p:nvSpPr>
          <p:cNvPr id="34" name="Szövegdoboz 33"/>
          <p:cNvSpPr txBox="1">
            <a:spLocks noChangeArrowheads="1"/>
          </p:cNvSpPr>
          <p:nvPr/>
        </p:nvSpPr>
        <p:spPr bwMode="auto">
          <a:xfrm>
            <a:off x="8364539" y="1743076"/>
            <a:ext cx="1042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>
                <a:solidFill>
                  <a:srgbClr val="FF0000"/>
                </a:solidFill>
              </a:rPr>
              <a:t>3000</a:t>
            </a:r>
          </a:p>
        </p:txBody>
      </p:sp>
      <p:sp>
        <p:nvSpPr>
          <p:cNvPr id="35" name="Bal oldali kapcsos zárójel 34"/>
          <p:cNvSpPr/>
          <p:nvPr/>
        </p:nvSpPr>
        <p:spPr>
          <a:xfrm rot="16200000" flipH="1">
            <a:off x="5945189" y="-3333750"/>
            <a:ext cx="338137" cy="8678863"/>
          </a:xfrm>
          <a:prstGeom prst="leftBrace">
            <a:avLst>
              <a:gd name="adj1" fmla="val 553337"/>
              <a:gd name="adj2" fmla="val 50358"/>
            </a:avLst>
          </a:prstGeom>
          <a:noFill/>
          <a:ln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srgbClr val="FF0000"/>
              </a:solidFill>
            </a:endParaRPr>
          </a:p>
        </p:txBody>
      </p:sp>
      <p:sp>
        <p:nvSpPr>
          <p:cNvPr id="36" name="Bal oldali kapcsos zárójel 35"/>
          <p:cNvSpPr/>
          <p:nvPr/>
        </p:nvSpPr>
        <p:spPr>
          <a:xfrm rot="16200000">
            <a:off x="8238332" y="3483770"/>
            <a:ext cx="323850" cy="3024187"/>
          </a:xfrm>
          <a:prstGeom prst="leftBrace">
            <a:avLst>
              <a:gd name="adj1" fmla="val 116734"/>
              <a:gd name="adj2" fmla="val 50000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37" name="Szövegdoboz 36"/>
          <p:cNvSpPr txBox="1">
            <a:spLocks noChangeArrowheads="1"/>
          </p:cNvSpPr>
          <p:nvPr/>
        </p:nvSpPr>
        <p:spPr bwMode="auto">
          <a:xfrm>
            <a:off x="8040688" y="5157789"/>
            <a:ext cx="12239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/>
              <a:t>4000</a:t>
            </a:r>
          </a:p>
        </p:txBody>
      </p:sp>
      <p:sp>
        <p:nvSpPr>
          <p:cNvPr id="38" name="Bal oldali kapcsos zárójel 37"/>
          <p:cNvSpPr/>
          <p:nvPr/>
        </p:nvSpPr>
        <p:spPr>
          <a:xfrm rot="16200000">
            <a:off x="3409157" y="3380582"/>
            <a:ext cx="323850" cy="3024187"/>
          </a:xfrm>
          <a:prstGeom prst="leftBrace">
            <a:avLst>
              <a:gd name="adj1" fmla="val 11673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39" name="Bal oldali kapcsos zárójel 38"/>
          <p:cNvSpPr/>
          <p:nvPr/>
        </p:nvSpPr>
        <p:spPr>
          <a:xfrm rot="16200000">
            <a:off x="3698082" y="3431382"/>
            <a:ext cx="323850" cy="3024187"/>
          </a:xfrm>
          <a:prstGeom prst="leftBrace">
            <a:avLst>
              <a:gd name="adj1" fmla="val 116734"/>
              <a:gd name="adj2" fmla="val 50000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40" name="Szövegdoboz 39"/>
          <p:cNvSpPr txBox="1">
            <a:spLocks noChangeArrowheads="1"/>
          </p:cNvSpPr>
          <p:nvPr/>
        </p:nvSpPr>
        <p:spPr bwMode="auto">
          <a:xfrm>
            <a:off x="2855913" y="5199063"/>
            <a:ext cx="1223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/>
              <a:t>14000</a:t>
            </a:r>
          </a:p>
        </p:txBody>
      </p:sp>
      <p:sp>
        <p:nvSpPr>
          <p:cNvPr id="41" name="Szövegdoboz 40"/>
          <p:cNvSpPr txBox="1">
            <a:spLocks noChangeArrowheads="1"/>
          </p:cNvSpPr>
          <p:nvPr/>
        </p:nvSpPr>
        <p:spPr bwMode="auto">
          <a:xfrm>
            <a:off x="3722689" y="5183188"/>
            <a:ext cx="188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/>
              <a:t>= 0,7*Fogy</a:t>
            </a:r>
          </a:p>
        </p:txBody>
      </p:sp>
    </p:spTree>
    <p:extLst>
      <p:ext uri="{BB962C8B-B14F-4D97-AF65-F5344CB8AC3E}">
        <p14:creationId xmlns:p14="http://schemas.microsoft.com/office/powerpoint/2010/main" val="324145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17" grpId="0"/>
      <p:bldP spid="18" grpId="0"/>
      <p:bldP spid="21" grpId="0"/>
      <p:bldP spid="22" grpId="0"/>
      <p:bldP spid="26" grpId="0"/>
      <p:bldP spid="27" grpId="0"/>
      <p:bldP spid="34" grpId="0"/>
      <p:bldP spid="35" grpId="0" animBg="1"/>
      <p:bldP spid="36" grpId="0" animBg="1"/>
      <p:bldP spid="37" grpId="0"/>
      <p:bldP spid="39" grpId="0" animBg="1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Nyitó egyenlegek</a:t>
            </a:r>
            <a:br>
              <a:rPr lang="hu-H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2332038"/>
            <a:ext cx="8229600" cy="4525962"/>
          </a:xfrm>
        </p:spPr>
        <p:txBody>
          <a:bodyPr/>
          <a:lstStyle/>
          <a:p>
            <a:pPr marL="0" indent="0">
              <a:buNone/>
            </a:pPr>
            <a:r>
              <a:rPr lang="hu-HU" altLang="hu-HU" smtClean="0">
                <a:effectLst/>
              </a:rPr>
              <a:t>264.	20.000.000</a:t>
            </a:r>
          </a:p>
          <a:p>
            <a:pPr marL="0" indent="0">
              <a:buNone/>
            </a:pPr>
            <a:r>
              <a:rPr lang="hu-HU" altLang="hu-HU" smtClean="0">
                <a:effectLst/>
              </a:rPr>
              <a:t>265.	6.000.000</a:t>
            </a:r>
          </a:p>
          <a:p>
            <a:pPr marL="0" indent="0">
              <a:buNone/>
            </a:pPr>
            <a:r>
              <a:rPr lang="hu-HU" altLang="hu-HU" smtClean="0">
                <a:effectLst/>
              </a:rPr>
              <a:t>281.	6.000.000</a:t>
            </a:r>
          </a:p>
          <a:p>
            <a:pPr marL="0" indent="0">
              <a:buNone/>
            </a:pPr>
            <a:r>
              <a:rPr lang="hu-HU" altLang="hu-HU" smtClean="0">
                <a:effectLst/>
              </a:rPr>
              <a:t>282.	3.000.000</a:t>
            </a:r>
          </a:p>
        </p:txBody>
      </p:sp>
    </p:spTree>
    <p:extLst>
      <p:ext uri="{BB962C8B-B14F-4D97-AF65-F5344CB8AC3E}">
        <p14:creationId xmlns:p14="http://schemas.microsoft.com/office/powerpoint/2010/main" val="196434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2332038"/>
            <a:ext cx="8229600" cy="4525962"/>
          </a:xfrm>
        </p:spPr>
        <p:txBody>
          <a:bodyPr/>
          <a:lstStyle/>
          <a:p>
            <a:pPr marL="0" indent="0">
              <a:buNone/>
            </a:pPr>
            <a:r>
              <a:rPr lang="hu-HU" altLang="hu-HU" smtClean="0">
                <a:effectLst/>
              </a:rPr>
              <a:t>281. – 288.		4.000.000  (bet.díjas ár)</a:t>
            </a:r>
          </a:p>
          <a:p>
            <a:pPr marL="0" indent="0">
              <a:buNone/>
            </a:pPr>
            <a:r>
              <a:rPr lang="hu-HU" altLang="hu-HU" smtClean="0">
                <a:effectLst/>
              </a:rPr>
              <a:t>288. – 454.             2.800.000 (vételár)</a:t>
            </a:r>
          </a:p>
          <a:p>
            <a:pPr marL="0" indent="0">
              <a:buNone/>
            </a:pPr>
            <a:r>
              <a:rPr lang="hu-HU" altLang="hu-HU" smtClean="0">
                <a:effectLst/>
              </a:rPr>
              <a:t>466. – 454.                700.000 </a:t>
            </a:r>
          </a:p>
          <a:p>
            <a:pPr marL="0" indent="0">
              <a:buNone/>
            </a:pPr>
            <a:r>
              <a:rPr lang="hu-HU" altLang="hu-HU" smtClean="0">
                <a:effectLst/>
              </a:rPr>
              <a:t>288. – 454.                200.000 (fuvardíj)</a:t>
            </a:r>
          </a:p>
          <a:p>
            <a:pPr marL="0" indent="0">
              <a:buNone/>
            </a:pPr>
            <a:r>
              <a:rPr lang="hu-HU" altLang="hu-HU" smtClean="0">
                <a:effectLst/>
              </a:rPr>
              <a:t>466. – 454.                  50.000</a:t>
            </a:r>
          </a:p>
        </p:txBody>
      </p:sp>
    </p:spTree>
    <p:extLst>
      <p:ext uri="{BB962C8B-B14F-4D97-AF65-F5344CB8AC3E}">
        <p14:creationId xmlns:p14="http://schemas.microsoft.com/office/powerpoint/2010/main" val="9976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12876"/>
            <a:ext cx="8229600" cy="54451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hu-HU" smtClean="0">
                <a:effectLst/>
              </a:rPr>
              <a:t>Áruértékesítés:</a:t>
            </a:r>
          </a:p>
          <a:p>
            <a:pPr marL="0" indent="0">
              <a:buNone/>
              <a:defRPr/>
            </a:pPr>
            <a:endParaRPr lang="hu-HU" smtClean="0">
              <a:effectLst/>
            </a:endParaRPr>
          </a:p>
          <a:p>
            <a:pPr marL="0" indent="0">
              <a:buNone/>
              <a:defRPr/>
            </a:pPr>
            <a:r>
              <a:rPr lang="hu-HU" smtClean="0">
                <a:effectLst/>
              </a:rPr>
              <a:t>381</a:t>
            </a:r>
            <a:r>
              <a:rPr lang="hu-HU" dirty="0" smtClean="0">
                <a:effectLst/>
              </a:rPr>
              <a:t>. – 91.	</a:t>
            </a:r>
            <a:r>
              <a:rPr lang="hu-HU" smtClean="0">
                <a:effectLst/>
              </a:rPr>
              <a:t>        12.000.000 (fogy. ár)</a:t>
            </a:r>
            <a:endParaRPr lang="hu-HU" dirty="0" smtClean="0">
              <a:effectLst/>
            </a:endParaRPr>
          </a:p>
          <a:p>
            <a:pPr marL="0" indent="0">
              <a:buNone/>
              <a:defRPr/>
            </a:pPr>
            <a:r>
              <a:rPr lang="hu-HU" dirty="0" smtClean="0">
                <a:effectLst/>
              </a:rPr>
              <a:t>91. – 467.		</a:t>
            </a:r>
            <a:r>
              <a:rPr lang="hu-HU" smtClean="0">
                <a:effectLst/>
              </a:rPr>
              <a:t>  2.400.000 (12mFt/5)</a:t>
            </a:r>
            <a:endParaRPr lang="hu-HU" dirty="0" smtClean="0">
              <a:effectLst/>
            </a:endParaRPr>
          </a:p>
          <a:p>
            <a:pPr marL="0" indent="0">
              <a:buNone/>
              <a:defRPr/>
            </a:pPr>
            <a:r>
              <a:rPr lang="hu-HU" dirty="0" smtClean="0">
                <a:effectLst/>
              </a:rPr>
              <a:t>814. – 264.	</a:t>
            </a:r>
            <a:r>
              <a:rPr lang="hu-HU" smtClean="0">
                <a:effectLst/>
              </a:rPr>
              <a:t>	12.000.000 (</a:t>
            </a:r>
            <a:r>
              <a:rPr lang="hu-HU">
                <a:effectLst/>
              </a:rPr>
              <a:t>fogy. ár)</a:t>
            </a:r>
          </a:p>
          <a:p>
            <a:pPr marL="0" indent="0">
              <a:buNone/>
              <a:defRPr/>
            </a:pPr>
            <a:r>
              <a:rPr lang="hu-HU" smtClean="0">
                <a:effectLst/>
              </a:rPr>
              <a:t>265</a:t>
            </a:r>
            <a:r>
              <a:rPr lang="hu-HU" dirty="0" smtClean="0">
                <a:effectLst/>
              </a:rPr>
              <a:t>. – 814.		  3.600.000 </a:t>
            </a:r>
            <a:r>
              <a:rPr lang="hu-HU" sz="2800"/>
              <a:t>(12mFt*0,3</a:t>
            </a:r>
            <a:r>
              <a:rPr lang="hu-HU" sz="2800" dirty="0"/>
              <a:t>)</a:t>
            </a:r>
          </a:p>
          <a:p>
            <a:pPr eaLnBrk="1" hangingPunct="1">
              <a:defRPr/>
            </a:pPr>
            <a:endParaRPr lang="hu-HU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518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folyt.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hu-HU" smtClean="0">
                <a:effectLst/>
              </a:rPr>
              <a:t>Elvitt göngyölegek: </a:t>
            </a:r>
          </a:p>
          <a:p>
            <a:pPr marL="0" indent="0">
              <a:buNone/>
              <a:defRPr/>
            </a:pPr>
            <a:r>
              <a:rPr lang="hu-HU" smtClean="0">
                <a:effectLst/>
              </a:rPr>
              <a:t>381</a:t>
            </a:r>
            <a:r>
              <a:rPr lang="hu-HU">
                <a:effectLst/>
              </a:rPr>
              <a:t>. – 91.                   800.000</a:t>
            </a:r>
          </a:p>
          <a:p>
            <a:pPr marL="0" indent="0">
              <a:buNone/>
              <a:defRPr/>
            </a:pPr>
            <a:r>
              <a:rPr lang="hu-HU">
                <a:effectLst/>
              </a:rPr>
              <a:t>381. – 467.                 200.000</a:t>
            </a:r>
          </a:p>
          <a:p>
            <a:pPr marL="0" indent="0">
              <a:buNone/>
              <a:defRPr/>
            </a:pPr>
            <a:r>
              <a:rPr lang="hu-HU">
                <a:effectLst/>
              </a:rPr>
              <a:t>814. – 282.		     800.000</a:t>
            </a:r>
            <a:endParaRPr lang="hu-HU" smtClean="0">
              <a:effectLst/>
            </a:endParaRPr>
          </a:p>
          <a:p>
            <a:pPr marL="0" indent="0">
              <a:buNone/>
              <a:defRPr/>
            </a:pPr>
            <a:r>
              <a:rPr lang="hu-HU" smtClean="0">
                <a:effectLst/>
              </a:rPr>
              <a:t>Visszahozott göngyölegek:</a:t>
            </a:r>
            <a:endParaRPr lang="hu-HU">
              <a:effectLst/>
            </a:endParaRPr>
          </a:p>
          <a:p>
            <a:pPr marL="0" indent="0">
              <a:buNone/>
              <a:defRPr/>
            </a:pPr>
            <a:r>
              <a:rPr lang="hu-HU" smtClean="0">
                <a:effectLst/>
              </a:rPr>
              <a:t>91</a:t>
            </a:r>
            <a:r>
              <a:rPr lang="hu-HU">
                <a:effectLst/>
              </a:rPr>
              <a:t>. – 381.                1.000.000</a:t>
            </a:r>
          </a:p>
          <a:p>
            <a:pPr marL="0" indent="0">
              <a:buNone/>
              <a:defRPr/>
            </a:pPr>
            <a:r>
              <a:rPr lang="hu-HU">
                <a:effectLst/>
              </a:rPr>
              <a:t>467. -  381.                 250.000</a:t>
            </a:r>
          </a:p>
          <a:p>
            <a:pPr marL="0" indent="0">
              <a:buNone/>
              <a:defRPr/>
            </a:pPr>
            <a:r>
              <a:rPr lang="hu-HU" smtClean="0">
                <a:effectLst/>
              </a:rPr>
              <a:t>282</a:t>
            </a:r>
            <a:r>
              <a:rPr lang="hu-HU">
                <a:effectLst/>
              </a:rPr>
              <a:t>. – 814.	</a:t>
            </a:r>
            <a:r>
              <a:rPr lang="hu-HU" smtClean="0">
                <a:effectLst/>
              </a:rPr>
              <a:t>	   1.000.000</a:t>
            </a:r>
          </a:p>
          <a:p>
            <a:pPr marL="0" indent="0">
              <a:buNone/>
              <a:defRPr/>
            </a:pPr>
            <a:endParaRPr lang="hu-HU">
              <a:effectLst/>
            </a:endParaRPr>
          </a:p>
          <a:p>
            <a:pPr>
              <a:defRPr/>
            </a:pPr>
            <a:endParaRPr lang="hu-HU"/>
          </a:p>
        </p:txBody>
      </p:sp>
      <p:sp>
        <p:nvSpPr>
          <p:cNvPr id="36868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FD42391-8E92-42D0-80E1-BD1C4163F67F}" type="slidenum">
              <a:rPr lang="hu-HU" altLang="hu-HU" sz="12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hu-HU" altLang="hu-HU" sz="1200"/>
          </a:p>
        </p:txBody>
      </p:sp>
    </p:spTree>
    <p:extLst>
      <p:ext uri="{BB962C8B-B14F-4D97-AF65-F5344CB8AC3E}">
        <p14:creationId xmlns:p14="http://schemas.microsoft.com/office/powerpoint/2010/main" val="356464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2332038"/>
            <a:ext cx="8229600" cy="452596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hu-HU" dirty="0" smtClean="0">
                <a:effectLst/>
              </a:rPr>
              <a:t>454. – 282.               1.500.000</a:t>
            </a:r>
          </a:p>
          <a:p>
            <a:pPr marL="0" indent="0">
              <a:buNone/>
              <a:defRPr/>
            </a:pPr>
            <a:r>
              <a:rPr lang="hu-HU" dirty="0" smtClean="0">
                <a:effectLst/>
              </a:rPr>
              <a:t>454. – 466.	            375.000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0290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268414"/>
            <a:ext cx="8229600" cy="4968875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hu-HU" smtClean="0">
                <a:effectLst/>
              </a:rPr>
              <a:t>Késztermék (nincs évközi értékelés!!!)</a:t>
            </a:r>
          </a:p>
          <a:p>
            <a:pPr marL="0" indent="0">
              <a:buNone/>
              <a:defRPr/>
            </a:pPr>
            <a:r>
              <a:rPr lang="hu-HU" smtClean="0">
                <a:effectLst/>
              </a:rPr>
              <a:t>31</a:t>
            </a:r>
            <a:r>
              <a:rPr lang="hu-HU" dirty="0" smtClean="0">
                <a:effectLst/>
              </a:rPr>
              <a:t>. – 91.                 8.000.000</a:t>
            </a:r>
          </a:p>
          <a:p>
            <a:pPr marL="0" indent="0">
              <a:buNone/>
              <a:defRPr/>
            </a:pPr>
            <a:r>
              <a:rPr lang="hu-HU" dirty="0" smtClean="0">
                <a:effectLst/>
              </a:rPr>
              <a:t>31. –  467.              2.000.000</a:t>
            </a:r>
          </a:p>
          <a:p>
            <a:pPr marL="0" indent="0">
              <a:buNone/>
              <a:defRPr/>
            </a:pPr>
            <a:r>
              <a:rPr lang="hu-HU" smtClean="0">
                <a:effectLst/>
              </a:rPr>
              <a:t>Saját göngyöleg értékesítés:</a:t>
            </a:r>
          </a:p>
          <a:p>
            <a:pPr marL="0" indent="0">
              <a:buNone/>
              <a:defRPr/>
            </a:pPr>
            <a:r>
              <a:rPr lang="hu-HU" smtClean="0">
                <a:effectLst/>
              </a:rPr>
              <a:t>31</a:t>
            </a:r>
            <a:r>
              <a:rPr lang="hu-HU" dirty="0" smtClean="0">
                <a:effectLst/>
              </a:rPr>
              <a:t>. – 91.                 2.000.000</a:t>
            </a:r>
          </a:p>
          <a:p>
            <a:pPr marL="0" indent="0">
              <a:buNone/>
              <a:defRPr/>
            </a:pPr>
            <a:r>
              <a:rPr lang="hu-HU" dirty="0" smtClean="0">
                <a:effectLst/>
              </a:rPr>
              <a:t>31. –  467.                 500.000</a:t>
            </a:r>
          </a:p>
          <a:p>
            <a:pPr marL="0" indent="0">
              <a:buNone/>
              <a:defRPr/>
            </a:pPr>
            <a:r>
              <a:rPr lang="hu-HU" dirty="0" smtClean="0">
                <a:effectLst/>
              </a:rPr>
              <a:t>81. – 281.		 2.000.000</a:t>
            </a:r>
          </a:p>
          <a:p>
            <a:pPr marL="0" indent="0">
              <a:buNone/>
              <a:defRPr/>
            </a:pPr>
            <a:r>
              <a:rPr lang="hu-HU">
                <a:effectLst/>
              </a:rPr>
              <a:t>s.göngy. árkül = -3.000/10.000 = -</a:t>
            </a:r>
            <a:r>
              <a:rPr lang="hu-HU" smtClean="0">
                <a:effectLst/>
              </a:rPr>
              <a:t>30</a:t>
            </a:r>
            <a:r>
              <a:rPr lang="hu-HU" b="1" smtClean="0">
                <a:effectLst/>
              </a:rPr>
              <a:t>%</a:t>
            </a:r>
          </a:p>
          <a:p>
            <a:pPr marL="0" indent="0">
              <a:buNone/>
              <a:defRPr/>
            </a:pPr>
            <a:r>
              <a:rPr lang="hu-HU" smtClean="0">
                <a:effectLst/>
              </a:rPr>
              <a:t>288</a:t>
            </a:r>
            <a:r>
              <a:rPr lang="hu-HU" dirty="0" smtClean="0">
                <a:effectLst/>
              </a:rPr>
              <a:t>. – 81.		    600.000 </a:t>
            </a:r>
            <a:r>
              <a:rPr lang="hu-HU" smtClean="0">
                <a:effectLst/>
              </a:rPr>
              <a:t>(2mFt*0,3</a:t>
            </a:r>
            <a:r>
              <a:rPr lang="hu-HU" dirty="0" smtClean="0">
                <a:effectLst/>
              </a:rPr>
              <a:t>)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u-HU" sz="2800"/>
          </a:p>
          <a:p>
            <a:pPr eaLnBrk="1" hangingPunct="1">
              <a:buFont typeface="Wingdings" pitchFamily="2" charset="2"/>
              <a:buNone/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55642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Szélesvásznú</PresentationFormat>
  <Paragraphs>88</Paragraphs>
  <Slides>12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12</vt:i4>
      </vt:variant>
    </vt:vector>
  </HeadingPairs>
  <TitlesOfParts>
    <vt:vector size="18" baseType="lpstr">
      <vt:lpstr>Arial</vt:lpstr>
      <vt:lpstr>Calibri</vt:lpstr>
      <vt:lpstr>Tahoma</vt:lpstr>
      <vt:lpstr>Wingdings</vt:lpstr>
      <vt:lpstr>Office-téma</vt:lpstr>
      <vt:lpstr>1_SZTE</vt:lpstr>
      <vt:lpstr>Pénzügyi számvitel 9. lecke</vt:lpstr>
      <vt:lpstr>PowerPoint-bemutató</vt:lpstr>
      <vt:lpstr>PowerPoint-bemutató</vt:lpstr>
      <vt:lpstr>Nyitó egyenlegek </vt:lpstr>
      <vt:lpstr>1.</vt:lpstr>
      <vt:lpstr>2.</vt:lpstr>
      <vt:lpstr>2. folyt.</vt:lpstr>
      <vt:lpstr>3.</vt:lpstr>
      <vt:lpstr>4.</vt:lpstr>
      <vt:lpstr>5.</vt:lpstr>
      <vt:lpstr>6.</vt:lpstr>
      <vt:lpstr>Jelen tananyag  a Szegedi Tudományegyetemen készült az Európai Unió támogatásával.  Projekt azonosító: EFOP-3.4.3-16-2016-00014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Kovacs Zsuzsanna</dc:creator>
  <cp:lastModifiedBy>Némethi László</cp:lastModifiedBy>
  <cp:revision>3</cp:revision>
  <dcterms:created xsi:type="dcterms:W3CDTF">2017-08-09T13:18:48Z</dcterms:created>
  <dcterms:modified xsi:type="dcterms:W3CDTF">2018-03-26T11:37:03Z</dcterms:modified>
</cp:coreProperties>
</file>