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8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22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AC7E6-4357-406D-B087-48A9F74ADCC9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7C603-3A76-4200-B7A4-F3555374769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796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1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889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990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870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3B5CB4AF-9FCD-4914-A7FC-7A999DC6B0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1173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604629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549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1200" cap="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10267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717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051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696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28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0847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0886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5304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4434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483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994400" y="3886200"/>
            <a:ext cx="57912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259795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2391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7319" y="1628801"/>
            <a:ext cx="6815667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7632171" y="1633102"/>
            <a:ext cx="432048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1540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597319" y="44624"/>
            <a:ext cx="5882724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18309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791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44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839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2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858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853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521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B105-8E34-4623-8E6C-2246BD2D2DA1}" type="datetimeFigureOut">
              <a:rPr lang="hu-HU" smtClean="0"/>
              <a:t>2018. 03. 26.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0931-A3EF-4E99-9B70-C8EEBB0817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276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D05FFA-4383-4574-9830-A5FF25BE8406}" type="datetimeFigureOut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2018. 03. 26.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4ECFDF-B4B8-4D79-9C23-DD008FAF0A0B}" type="slidenum">
              <a:rPr kumimoji="0" lang="hu-HU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6376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209800" y="2708921"/>
            <a:ext cx="7772400" cy="17367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dirty="0" smtClean="0"/>
              <a:t>Pénzügyi számvitel </a:t>
            </a:r>
            <a:br>
              <a:rPr lang="hu-HU" dirty="0" smtClean="0"/>
            </a:br>
            <a:r>
              <a:rPr lang="hu-HU" dirty="0" smtClean="0"/>
              <a:t>9</a:t>
            </a:r>
            <a:r>
              <a:rPr lang="hu-HU" sz="3200" dirty="0"/>
              <a:t>. </a:t>
            </a:r>
            <a:r>
              <a:rPr lang="hu-HU" sz="4000" dirty="0"/>
              <a:t>lecke 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>2. feladat megoldás</a:t>
            </a:r>
            <a:br>
              <a:rPr lang="hu-HU" sz="3200" dirty="0"/>
            </a:br>
            <a:endParaRPr lang="hu-HU" sz="3200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855913" y="5013326"/>
            <a:ext cx="6400800" cy="15843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hu-HU" sz="2000" dirty="0"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  <a:sym typeface="Symbol" pitchFamily="18" charset="2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hu-HU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charset="0"/>
                <a:sym typeface="Symbol" pitchFamily="18" charset="2"/>
              </a:rPr>
              <a:t> Számvitel szakcsoport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hu-HU" sz="3200" dirty="0">
              <a:effectLst>
                <a:outerShdw blurRad="38100" dist="38100" dir="2700000" algn="tl">
                  <a:srgbClr val="FFFFFF"/>
                </a:outerShdw>
              </a:effectLst>
              <a:latin typeface="Tahoma" charset="0"/>
            </a:endParaRPr>
          </a:p>
        </p:txBody>
      </p:sp>
      <p:sp>
        <p:nvSpPr>
          <p:cNvPr id="17413" name="Dia számának helye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C3F265-F43F-46F1-85EA-6AEF08CACF1F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119717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u-HU" sz="5400"/>
          </a:p>
        </p:txBody>
      </p:sp>
      <p:cxnSp>
        <p:nvCxnSpPr>
          <p:cNvPr id="5" name="Egyenes összekötő 4"/>
          <p:cNvCxnSpPr/>
          <p:nvPr/>
        </p:nvCxnSpPr>
        <p:spPr>
          <a:xfrm>
            <a:off x="2566988" y="249237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5951538" y="250507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611563" y="250507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6996113" y="250507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Szövegdoboz 10"/>
          <p:cNvSpPr txBox="1">
            <a:spLocks noChangeArrowheads="1"/>
          </p:cNvSpPr>
          <p:nvPr/>
        </p:nvSpPr>
        <p:spPr bwMode="auto">
          <a:xfrm>
            <a:off x="3287713" y="2038351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264</a:t>
            </a:r>
          </a:p>
        </p:txBody>
      </p:sp>
      <p:sp>
        <p:nvSpPr>
          <p:cNvPr id="26632" name="Szövegdoboz 11"/>
          <p:cNvSpPr txBox="1">
            <a:spLocks noChangeArrowheads="1"/>
          </p:cNvSpPr>
          <p:nvPr/>
        </p:nvSpPr>
        <p:spPr bwMode="auto">
          <a:xfrm>
            <a:off x="6743700" y="2060576"/>
            <a:ext cx="973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265</a:t>
            </a:r>
          </a:p>
        </p:txBody>
      </p:sp>
      <p:sp>
        <p:nvSpPr>
          <p:cNvPr id="27657" name="Szövegdoboz 12"/>
          <p:cNvSpPr txBox="1">
            <a:spLocks noChangeArrowheads="1"/>
          </p:cNvSpPr>
          <p:nvPr/>
        </p:nvSpPr>
        <p:spPr bwMode="auto">
          <a:xfrm>
            <a:off x="1992313" y="2636838"/>
            <a:ext cx="15113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Ny.5.000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8.000</a:t>
            </a:r>
          </a:p>
        </p:txBody>
      </p:sp>
      <p:sp>
        <p:nvSpPr>
          <p:cNvPr id="27658" name="Szövegdoboz 13"/>
          <p:cNvSpPr txBox="1">
            <a:spLocks noChangeArrowheads="1"/>
          </p:cNvSpPr>
          <p:nvPr/>
        </p:nvSpPr>
        <p:spPr bwMode="auto">
          <a:xfrm>
            <a:off x="6996114" y="2636838"/>
            <a:ext cx="20526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Ny. 2.000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8.000</a:t>
            </a:r>
          </a:p>
        </p:txBody>
      </p:sp>
      <p:sp>
        <p:nvSpPr>
          <p:cNvPr id="27659" name="Szövegdoboz 14"/>
          <p:cNvSpPr txBox="1">
            <a:spLocks noChangeArrowheads="1"/>
          </p:cNvSpPr>
          <p:nvPr/>
        </p:nvSpPr>
        <p:spPr bwMode="auto">
          <a:xfrm>
            <a:off x="5591176" y="263683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5.320</a:t>
            </a:r>
          </a:p>
        </p:txBody>
      </p:sp>
      <p:sp>
        <p:nvSpPr>
          <p:cNvPr id="27662" name="Szövegdoboz 17"/>
          <p:cNvSpPr txBox="1">
            <a:spLocks noChangeArrowheads="1"/>
          </p:cNvSpPr>
          <p:nvPr/>
        </p:nvSpPr>
        <p:spPr bwMode="auto">
          <a:xfrm>
            <a:off x="1847851" y="3860801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TE: 13.000</a:t>
            </a:r>
          </a:p>
        </p:txBody>
      </p:sp>
      <p:sp>
        <p:nvSpPr>
          <p:cNvPr id="27663" name="Szövegdoboz 18"/>
          <p:cNvSpPr txBox="1">
            <a:spLocks noChangeArrowheads="1"/>
          </p:cNvSpPr>
          <p:nvPr/>
        </p:nvSpPr>
        <p:spPr bwMode="auto">
          <a:xfrm>
            <a:off x="7716839" y="3789363"/>
            <a:ext cx="1908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KE: 4.680</a:t>
            </a:r>
          </a:p>
        </p:txBody>
      </p:sp>
      <p:sp>
        <p:nvSpPr>
          <p:cNvPr id="26638" name="Szövegdoboz 19"/>
          <p:cNvSpPr txBox="1">
            <a:spLocks noChangeArrowheads="1"/>
          </p:cNvSpPr>
          <p:nvPr/>
        </p:nvSpPr>
        <p:spPr bwMode="auto">
          <a:xfrm>
            <a:off x="7751763" y="2060576"/>
            <a:ext cx="296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</p:txBody>
      </p:sp>
      <p:sp>
        <p:nvSpPr>
          <p:cNvPr id="26639" name="Szövegdoboz 20"/>
          <p:cNvSpPr txBox="1">
            <a:spLocks noChangeArrowheads="1"/>
          </p:cNvSpPr>
          <p:nvPr/>
        </p:nvSpPr>
        <p:spPr bwMode="auto">
          <a:xfrm>
            <a:off x="5991225" y="2060576"/>
            <a:ext cx="242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27666" name="Szövegdoboz 21"/>
          <p:cNvSpPr txBox="1">
            <a:spLocks noChangeArrowheads="1"/>
          </p:cNvSpPr>
          <p:nvPr/>
        </p:nvSpPr>
        <p:spPr bwMode="auto">
          <a:xfrm>
            <a:off x="4191000" y="4221163"/>
            <a:ext cx="1257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-4.680</a:t>
            </a:r>
          </a:p>
        </p:txBody>
      </p:sp>
      <p:cxnSp>
        <p:nvCxnSpPr>
          <p:cNvPr id="23" name="Egyenes összekötő 22"/>
          <p:cNvCxnSpPr/>
          <p:nvPr/>
        </p:nvCxnSpPr>
        <p:spPr>
          <a:xfrm>
            <a:off x="4191000" y="4654551"/>
            <a:ext cx="1296988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8" name="Szövegdoboz 24"/>
          <p:cNvSpPr txBox="1">
            <a:spLocks noChangeArrowheads="1"/>
          </p:cNvSpPr>
          <p:nvPr/>
        </p:nvSpPr>
        <p:spPr bwMode="auto">
          <a:xfrm>
            <a:off x="4186239" y="4652963"/>
            <a:ext cx="14049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13.000</a:t>
            </a:r>
          </a:p>
        </p:txBody>
      </p:sp>
      <p:sp>
        <p:nvSpPr>
          <p:cNvPr id="27669" name="Szövegdoboz 25"/>
          <p:cNvSpPr txBox="1">
            <a:spLocks noChangeArrowheads="1"/>
          </p:cNvSpPr>
          <p:nvPr/>
        </p:nvSpPr>
        <p:spPr bwMode="auto">
          <a:xfrm>
            <a:off x="5591175" y="44783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sp>
        <p:nvSpPr>
          <p:cNvPr id="27670" name="Szövegdoboz 26"/>
          <p:cNvSpPr txBox="1">
            <a:spLocks noChangeArrowheads="1"/>
          </p:cNvSpPr>
          <p:nvPr/>
        </p:nvSpPr>
        <p:spPr bwMode="auto">
          <a:xfrm>
            <a:off x="5951538" y="4437064"/>
            <a:ext cx="2436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-36%</a:t>
            </a:r>
          </a:p>
        </p:txBody>
      </p:sp>
      <p:sp>
        <p:nvSpPr>
          <p:cNvPr id="27671" name="Téglalap 27"/>
          <p:cNvSpPr>
            <a:spLocks noChangeArrowheads="1"/>
          </p:cNvSpPr>
          <p:nvPr/>
        </p:nvSpPr>
        <p:spPr bwMode="auto">
          <a:xfrm>
            <a:off x="1614488" y="5275263"/>
            <a:ext cx="8229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3600"/>
              <a:t>265. – 814.	2.880.000 	(8000*0,36)</a:t>
            </a:r>
          </a:p>
        </p:txBody>
      </p:sp>
      <p:sp>
        <p:nvSpPr>
          <p:cNvPr id="26646" name="Dia számának hely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561B8FD-89E9-4BBB-A82B-175339D5B2B3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4876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/>
      <p:bldP spid="27658" grpId="0"/>
      <p:bldP spid="27659" grpId="0"/>
      <p:bldP spid="27662" grpId="0"/>
      <p:bldP spid="27663" grpId="0"/>
      <p:bldP spid="27666" grpId="0"/>
      <p:bldP spid="27668" grpId="0"/>
      <p:bldP spid="27669" grpId="0"/>
      <p:bldP spid="276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313" y="333376"/>
            <a:ext cx="8229600" cy="590391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hu-HU" dirty="0" smtClean="0"/>
              <a:t>4.	</a:t>
            </a:r>
          </a:p>
          <a:p>
            <a:pPr>
              <a:buFont typeface="Wingdings" pitchFamily="2" charset="2"/>
              <a:buNone/>
              <a:defRPr/>
            </a:pPr>
            <a:r>
              <a:rPr lang="hu-HU" dirty="0" smtClean="0"/>
              <a:t>Termékértékesítés:</a:t>
            </a:r>
          </a:p>
          <a:p>
            <a:pPr>
              <a:buFont typeface="Wingdings" pitchFamily="2" charset="2"/>
              <a:buNone/>
              <a:defRPr/>
            </a:pPr>
            <a:r>
              <a:rPr lang="hu-HU" dirty="0" smtClean="0"/>
              <a:t>31. – 91.	                      6.000.000</a:t>
            </a:r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hu-HU" dirty="0" smtClean="0"/>
              <a:t>31. – 467.                      1.500.000</a:t>
            </a:r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hu-HU" dirty="0" smtClean="0"/>
              <a:t>581. – 251.		        4.000.000</a:t>
            </a:r>
          </a:p>
          <a:p>
            <a:pPr>
              <a:buFont typeface="Wingdings" pitchFamily="2" charset="2"/>
              <a:buNone/>
              <a:defRPr/>
            </a:pPr>
            <a:endParaRPr lang="hu-HU" dirty="0" smtClean="0"/>
          </a:p>
          <a:p>
            <a:pPr>
              <a:buFont typeface="Wingdings" pitchFamily="2" charset="2"/>
              <a:buNone/>
              <a:defRPr/>
            </a:pPr>
            <a:r>
              <a:rPr lang="hu-HU" dirty="0" smtClean="0"/>
              <a:t>Kiszállított göngyöleg:</a:t>
            </a:r>
            <a:endParaRPr lang="hu-HU" dirty="0"/>
          </a:p>
          <a:p>
            <a:pPr>
              <a:buFont typeface="Wingdings" pitchFamily="2" charset="2"/>
              <a:buNone/>
              <a:defRPr/>
            </a:pPr>
            <a:r>
              <a:rPr lang="hu-HU" dirty="0" smtClean="0"/>
              <a:t>31. – 91.                           800.000</a:t>
            </a:r>
          </a:p>
          <a:p>
            <a:pPr>
              <a:buFont typeface="Wingdings" pitchFamily="2" charset="2"/>
              <a:buNone/>
              <a:defRPr/>
            </a:pPr>
            <a:r>
              <a:rPr lang="hu-HU" dirty="0" smtClean="0"/>
              <a:t>31. – 467.                         200.000</a:t>
            </a:r>
          </a:p>
          <a:p>
            <a:pPr>
              <a:buFont typeface="Wingdings" pitchFamily="2" charset="2"/>
              <a:buNone/>
              <a:defRPr/>
            </a:pPr>
            <a:r>
              <a:rPr lang="hu-HU" dirty="0"/>
              <a:t>814. – 281.		           </a:t>
            </a:r>
            <a:r>
              <a:rPr lang="hu-HU" dirty="0" smtClean="0"/>
              <a:t>800.000</a:t>
            </a:r>
          </a:p>
          <a:p>
            <a:pPr>
              <a:buFont typeface="Wingdings" pitchFamily="2" charset="2"/>
              <a:buNone/>
              <a:defRPr/>
            </a:pPr>
            <a:r>
              <a:rPr lang="hu-HU" altLang="hu-HU" dirty="0"/>
              <a:t>288. – 814</a:t>
            </a:r>
            <a:r>
              <a:rPr lang="hu-HU" altLang="hu-HU" dirty="0" smtClean="0"/>
              <a:t>.			árkülönbözet?!</a:t>
            </a:r>
            <a:endParaRPr lang="hu-HU" dirty="0"/>
          </a:p>
        </p:txBody>
      </p:sp>
      <p:sp>
        <p:nvSpPr>
          <p:cNvPr id="27651" name="Dia számának helye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1B16688-830D-4F64-ACFF-AC56E81CC033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15323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u-HU" sz="5400"/>
          </a:p>
        </p:txBody>
      </p:sp>
      <p:cxnSp>
        <p:nvCxnSpPr>
          <p:cNvPr id="5" name="Egyenes összekötő 4"/>
          <p:cNvCxnSpPr/>
          <p:nvPr/>
        </p:nvCxnSpPr>
        <p:spPr>
          <a:xfrm>
            <a:off x="2566988" y="249237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5"/>
          <p:cNvCxnSpPr/>
          <p:nvPr/>
        </p:nvCxnSpPr>
        <p:spPr>
          <a:xfrm>
            <a:off x="5951538" y="250507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3611563" y="250507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6996113" y="250507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Szövegdoboz 10"/>
          <p:cNvSpPr txBox="1">
            <a:spLocks noChangeArrowheads="1"/>
          </p:cNvSpPr>
          <p:nvPr/>
        </p:nvSpPr>
        <p:spPr bwMode="auto">
          <a:xfrm>
            <a:off x="3287713" y="2038351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281</a:t>
            </a:r>
          </a:p>
        </p:txBody>
      </p:sp>
      <p:sp>
        <p:nvSpPr>
          <p:cNvPr id="28680" name="Szövegdoboz 11"/>
          <p:cNvSpPr txBox="1">
            <a:spLocks noChangeArrowheads="1"/>
          </p:cNvSpPr>
          <p:nvPr/>
        </p:nvSpPr>
        <p:spPr bwMode="auto">
          <a:xfrm>
            <a:off x="6743700" y="2060576"/>
            <a:ext cx="1003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288</a:t>
            </a:r>
          </a:p>
        </p:txBody>
      </p:sp>
      <p:sp>
        <p:nvSpPr>
          <p:cNvPr id="29705" name="Szövegdoboz 12"/>
          <p:cNvSpPr txBox="1">
            <a:spLocks noChangeArrowheads="1"/>
          </p:cNvSpPr>
          <p:nvPr/>
        </p:nvSpPr>
        <p:spPr bwMode="auto">
          <a:xfrm>
            <a:off x="2333625" y="2636838"/>
            <a:ext cx="13858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Ny. 800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1.250</a:t>
            </a:r>
          </a:p>
        </p:txBody>
      </p:sp>
      <p:sp>
        <p:nvSpPr>
          <p:cNvPr id="29706" name="Szövegdoboz 13"/>
          <p:cNvSpPr txBox="1">
            <a:spLocks noChangeArrowheads="1"/>
          </p:cNvSpPr>
          <p:nvPr/>
        </p:nvSpPr>
        <p:spPr bwMode="auto">
          <a:xfrm>
            <a:off x="6959600" y="2636838"/>
            <a:ext cx="14049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Ny. 160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1.250</a:t>
            </a:r>
          </a:p>
        </p:txBody>
      </p:sp>
      <p:sp>
        <p:nvSpPr>
          <p:cNvPr id="29707" name="Szövegdoboz 14"/>
          <p:cNvSpPr txBox="1">
            <a:spLocks noChangeArrowheads="1"/>
          </p:cNvSpPr>
          <p:nvPr/>
        </p:nvSpPr>
        <p:spPr bwMode="auto">
          <a:xfrm>
            <a:off x="5880101" y="263683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1.000</a:t>
            </a:r>
          </a:p>
        </p:txBody>
      </p:sp>
      <p:sp>
        <p:nvSpPr>
          <p:cNvPr id="29710" name="Szövegdoboz 17"/>
          <p:cNvSpPr txBox="1">
            <a:spLocks noChangeArrowheads="1"/>
          </p:cNvSpPr>
          <p:nvPr/>
        </p:nvSpPr>
        <p:spPr bwMode="auto">
          <a:xfrm>
            <a:off x="2117725" y="3963988"/>
            <a:ext cx="24653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TE: 2.050</a:t>
            </a:r>
          </a:p>
        </p:txBody>
      </p:sp>
      <p:sp>
        <p:nvSpPr>
          <p:cNvPr id="29711" name="Szövegdoboz 18"/>
          <p:cNvSpPr txBox="1">
            <a:spLocks noChangeArrowheads="1"/>
          </p:cNvSpPr>
          <p:nvPr/>
        </p:nvSpPr>
        <p:spPr bwMode="auto">
          <a:xfrm>
            <a:off x="7727951" y="3975101"/>
            <a:ext cx="1897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KE: 410</a:t>
            </a:r>
          </a:p>
        </p:txBody>
      </p:sp>
      <p:sp>
        <p:nvSpPr>
          <p:cNvPr id="28686" name="Szövegdoboz 19"/>
          <p:cNvSpPr txBox="1">
            <a:spLocks noChangeArrowheads="1"/>
          </p:cNvSpPr>
          <p:nvPr/>
        </p:nvSpPr>
        <p:spPr bwMode="auto">
          <a:xfrm>
            <a:off x="7743826" y="2060576"/>
            <a:ext cx="296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</p:txBody>
      </p:sp>
      <p:sp>
        <p:nvSpPr>
          <p:cNvPr id="28687" name="Szövegdoboz 20"/>
          <p:cNvSpPr txBox="1">
            <a:spLocks noChangeArrowheads="1"/>
          </p:cNvSpPr>
          <p:nvPr/>
        </p:nvSpPr>
        <p:spPr bwMode="auto">
          <a:xfrm>
            <a:off x="5880100" y="2060576"/>
            <a:ext cx="242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</a:p>
        </p:txBody>
      </p:sp>
      <p:sp>
        <p:nvSpPr>
          <p:cNvPr id="29714" name="Szövegdoboz 21"/>
          <p:cNvSpPr txBox="1">
            <a:spLocks noChangeArrowheads="1"/>
          </p:cNvSpPr>
          <p:nvPr/>
        </p:nvSpPr>
        <p:spPr bwMode="auto">
          <a:xfrm>
            <a:off x="4440238" y="4292601"/>
            <a:ext cx="1008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-410</a:t>
            </a:r>
          </a:p>
        </p:txBody>
      </p:sp>
      <p:cxnSp>
        <p:nvCxnSpPr>
          <p:cNvPr id="23" name="Egyenes összekötő 22"/>
          <p:cNvCxnSpPr/>
          <p:nvPr/>
        </p:nvCxnSpPr>
        <p:spPr>
          <a:xfrm>
            <a:off x="4191000" y="4794251"/>
            <a:ext cx="1296988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6" name="Szövegdoboz 24"/>
          <p:cNvSpPr txBox="1">
            <a:spLocks noChangeArrowheads="1"/>
          </p:cNvSpPr>
          <p:nvPr/>
        </p:nvSpPr>
        <p:spPr bwMode="auto">
          <a:xfrm>
            <a:off x="4403726" y="4840288"/>
            <a:ext cx="1044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2.050</a:t>
            </a:r>
          </a:p>
        </p:txBody>
      </p:sp>
      <p:sp>
        <p:nvSpPr>
          <p:cNvPr id="29717" name="Szövegdoboz 25"/>
          <p:cNvSpPr txBox="1">
            <a:spLocks noChangeArrowheads="1"/>
          </p:cNvSpPr>
          <p:nvPr/>
        </p:nvSpPr>
        <p:spPr bwMode="auto">
          <a:xfrm>
            <a:off x="5591175" y="447833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sp>
        <p:nvSpPr>
          <p:cNvPr id="29718" name="Szövegdoboz 26"/>
          <p:cNvSpPr txBox="1">
            <a:spLocks noChangeArrowheads="1"/>
          </p:cNvSpPr>
          <p:nvPr/>
        </p:nvSpPr>
        <p:spPr bwMode="auto">
          <a:xfrm>
            <a:off x="6234113" y="4478338"/>
            <a:ext cx="1809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hu-HU" altLang="hu-HU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-20%</a:t>
            </a:r>
          </a:p>
        </p:txBody>
      </p:sp>
      <p:sp>
        <p:nvSpPr>
          <p:cNvPr id="29719" name="Téglalap 2"/>
          <p:cNvSpPr>
            <a:spLocks noChangeArrowheads="1"/>
          </p:cNvSpPr>
          <p:nvPr/>
        </p:nvSpPr>
        <p:spPr bwMode="auto">
          <a:xfrm>
            <a:off x="1774826" y="5732464"/>
            <a:ext cx="85693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dirty="0"/>
              <a:t>288. – 814.	160.000	(</a:t>
            </a:r>
            <a:r>
              <a:rPr lang="hu-HU" altLang="hu-HU" dirty="0"/>
              <a:t>800e*0,2</a:t>
            </a:r>
            <a:r>
              <a:rPr lang="hu-HU" altLang="hu-HU" dirty="0"/>
              <a:t>)</a:t>
            </a:r>
          </a:p>
        </p:txBody>
      </p:sp>
      <p:sp>
        <p:nvSpPr>
          <p:cNvPr id="28694" name="Dia számának helye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8533F8D-E311-4A2D-BDAC-B9A6705FE13C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15390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  <p:bldP spid="29706" grpId="0"/>
      <p:bldP spid="29707" grpId="0"/>
      <p:bldP spid="29710" grpId="0"/>
      <p:bldP spid="29711" grpId="0"/>
      <p:bldP spid="29714" grpId="0"/>
      <p:bldP spid="29716" grpId="0"/>
      <p:bldP spid="29717" grpId="0"/>
      <p:bldP spid="29718" grpId="0"/>
      <p:bldP spid="297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1200" y="908051"/>
            <a:ext cx="8229600" cy="522287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hu-HU" sz="3600" dirty="0"/>
              <a:t>Visszahozott göngyölegek: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91</a:t>
            </a:r>
            <a:r>
              <a:rPr lang="hu-HU" sz="3600" dirty="0"/>
              <a:t>. – 31.	                     </a:t>
            </a:r>
            <a:r>
              <a:rPr lang="hu-HU" sz="3600" dirty="0"/>
              <a:t>   </a:t>
            </a:r>
            <a:r>
              <a:rPr lang="hu-HU" sz="3600" dirty="0"/>
              <a:t>500.000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467. – 31.                   </a:t>
            </a:r>
            <a:r>
              <a:rPr lang="hu-HU" sz="3600" dirty="0"/>
              <a:t>   </a:t>
            </a:r>
            <a:r>
              <a:rPr lang="hu-HU" sz="3600" dirty="0"/>
              <a:t>125.000 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281</a:t>
            </a:r>
            <a:r>
              <a:rPr lang="hu-HU" sz="3600" dirty="0"/>
              <a:t>. – 814.		           500.000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814. – 288.		           </a:t>
            </a:r>
            <a:r>
              <a:rPr lang="hu-HU" sz="3600" dirty="0"/>
              <a:t>100.000</a:t>
            </a:r>
            <a:r>
              <a:rPr lang="hu-HU" sz="3600" dirty="0"/>
              <a:t>	</a:t>
            </a:r>
          </a:p>
        </p:txBody>
      </p:sp>
      <p:sp>
        <p:nvSpPr>
          <p:cNvPr id="29700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BE0C3D4-31CC-47D7-BAC6-0E6E4F03028C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370618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-242888"/>
            <a:ext cx="8229600" cy="1143001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5.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1200" y="692151"/>
            <a:ext cx="8229600" cy="45307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hu-HU" sz="3600" dirty="0"/>
              <a:t>Értékvesztés: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86</a:t>
            </a:r>
            <a:r>
              <a:rPr lang="hu-HU" sz="3600" dirty="0"/>
              <a:t>. – 265.		100.000	</a:t>
            </a:r>
            <a:endParaRPr lang="hu-HU" sz="3600" dirty="0"/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(</a:t>
            </a:r>
            <a:r>
              <a:rPr lang="hu-HU" sz="3600" dirty="0"/>
              <a:t>értékvesztés az árrést, és ezen keresztül a tényleges beszerzési árat módosítja)</a:t>
            </a:r>
          </a:p>
          <a:p>
            <a:pPr>
              <a:buFont typeface="Wingdings" pitchFamily="2" charset="2"/>
              <a:buNone/>
              <a:defRPr/>
            </a:pPr>
            <a:endParaRPr lang="hu-HU" sz="3600" dirty="0"/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Göngyöleg betétdíjas ár emelés: 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(</a:t>
            </a:r>
            <a:r>
              <a:rPr lang="hu-HU" sz="3600" dirty="0" err="1"/>
              <a:t>kszé</a:t>
            </a:r>
            <a:r>
              <a:rPr lang="hu-HU" sz="3600" dirty="0"/>
              <a:t> marad!!!)</a:t>
            </a:r>
          </a:p>
          <a:p>
            <a:pPr>
              <a:buFont typeface="Wingdings" pitchFamily="2" charset="2"/>
              <a:buNone/>
              <a:defRPr/>
            </a:pPr>
            <a:r>
              <a:rPr lang="hu-HU" sz="3600" dirty="0"/>
              <a:t>281</a:t>
            </a:r>
            <a:r>
              <a:rPr lang="hu-HU" sz="3600" dirty="0"/>
              <a:t>. – 288.		200.000 </a:t>
            </a:r>
          </a:p>
          <a:p>
            <a:pPr>
              <a:defRPr/>
            </a:pPr>
            <a:endParaRPr lang="hu-HU" sz="3600" dirty="0"/>
          </a:p>
        </p:txBody>
      </p:sp>
      <p:sp>
        <p:nvSpPr>
          <p:cNvPr id="30724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F14754D-3DAA-48B2-B5C3-8EEDAD939B6A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8105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1953" y="5417840"/>
            <a:ext cx="6658279" cy="1440160"/>
          </a:xfrm>
        </p:spPr>
        <p:txBody>
          <a:bodyPr/>
          <a:lstStyle/>
          <a:p>
            <a:r>
              <a:rPr lang="hu-HU" sz="2000" dirty="0"/>
              <a:t>Jelen tananyag </a:t>
            </a:r>
            <a:br>
              <a:rPr lang="hu-HU" sz="2000" dirty="0"/>
            </a:br>
            <a:r>
              <a:rPr lang="hu-HU" sz="2000" dirty="0"/>
              <a:t>a Szegedi Tudományegyetemen készült</a:t>
            </a:r>
            <a:br>
              <a:rPr lang="hu-HU" sz="2000" dirty="0"/>
            </a:br>
            <a:r>
              <a:rPr lang="hu-HU" sz="2000" dirty="0"/>
              <a:t>az Európai Unió támogatásával. </a:t>
            </a:r>
            <a:br>
              <a:rPr lang="hu-HU" sz="2000" dirty="0"/>
            </a:br>
            <a:r>
              <a:rPr lang="hu-HU" sz="2000" dirty="0"/>
              <a:t>Projekt azonosító: EFOP-3.4.3-16-2016-00014</a:t>
            </a:r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9B93854D-BB69-4D55-9607-A5D5A37F9570}"/>
              </a:ext>
            </a:extLst>
          </p:cNvPr>
          <p:cNvSpPr txBox="1">
            <a:spLocks/>
          </p:cNvSpPr>
          <p:nvPr/>
        </p:nvSpPr>
        <p:spPr bwMode="auto">
          <a:xfrm>
            <a:off x="1901365" y="323973"/>
            <a:ext cx="8389270" cy="3355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Szegedi Tudományegyetem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GazdaságtUDOMÁNYI</a:t>
            </a: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Közgazdász  KÉPZÉS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Távoktatási TAGOZAT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LECKESOROZAT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Copyright ©  SZTE GTK 2017/2018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000" b="1" i="0" u="none" strike="noStrike" kern="0" cap="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LECKE tartalma, illetve alkotó </a:t>
            </a:r>
            <a:r>
              <a:rPr kumimoji="0" lang="hu-HU" sz="2000" b="1" i="0" u="none" strike="noStrike" kern="0" cap="all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elemeI</a:t>
            </a:r>
            <a:r>
              <a:rPr kumimoji="0" lang="hu-HU" sz="2000" b="1" i="0" u="none" strike="noStrike" kern="0" cap="all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előzetes, írásbeli engedély MELLETT használhatók fel.</a:t>
            </a:r>
          </a:p>
        </p:txBody>
      </p:sp>
    </p:spTree>
    <p:extLst>
      <p:ext uri="{BB962C8B-B14F-4D97-AF65-F5344CB8AC3E}">
        <p14:creationId xmlns:p14="http://schemas.microsoft.com/office/powerpoint/2010/main" val="312745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z="4000"/>
              <a:t>TERVEZETT ÁRAS ELSZÁMOLÁS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96975"/>
            <a:ext cx="8229600" cy="5327650"/>
          </a:xfrm>
        </p:spPr>
        <p:txBody>
          <a:bodyPr/>
          <a:lstStyle/>
          <a:p>
            <a:pPr eaLnBrk="1" hangingPunct="1"/>
            <a:r>
              <a:rPr lang="hu-HU" altLang="hu-HU" smtClean="0"/>
              <a:t>Elszámolás: adott időszakra vonatkozóan előre rögzített árakon, de időszakosan (legalább év végén) kiigazítás a tényleges árakra: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800">
                <a:solidFill>
                  <a:srgbClr val="FF0000"/>
                </a:solidFill>
              </a:rPr>
              <a:t>TERVEZETT ÁR +/- ÁRKÜLÖNBSÉG = TÉNYLEGES ÁR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z="2800">
                <a:solidFill>
                  <a:srgbClr val="FF0000"/>
                </a:solidFill>
              </a:rPr>
              <a:t>	100 %           +/-            4 %	        =  104 % (96 %)</a:t>
            </a:r>
          </a:p>
          <a:p>
            <a:pPr eaLnBrk="1" hangingPunct="1">
              <a:buFont typeface="Wingdings" pitchFamily="2" charset="2"/>
              <a:buNone/>
            </a:pPr>
            <a:endParaRPr lang="hu-HU" altLang="hu-HU" smtClean="0"/>
          </a:p>
          <a:p>
            <a:pPr eaLnBrk="1" hangingPunct="1">
              <a:buFont typeface="Wingdings" pitchFamily="2" charset="2"/>
              <a:buNone/>
            </a:pPr>
            <a:endParaRPr lang="hu-HU" altLang="hu-HU" sz="2400"/>
          </a:p>
          <a:p>
            <a:pPr eaLnBrk="1" hangingPunct="1">
              <a:buFont typeface="Wingdings" pitchFamily="2" charset="2"/>
              <a:buNone/>
            </a:pPr>
            <a:endParaRPr lang="hu-HU" altLang="hu-HU" sz="2400"/>
          </a:p>
          <a:p>
            <a:pPr eaLnBrk="1" hangingPunct="1">
              <a:buFont typeface="Wingdings" pitchFamily="2" charset="2"/>
              <a:buNone/>
            </a:pPr>
            <a:r>
              <a:rPr lang="hu-HU" altLang="hu-HU" sz="2400"/>
              <a:t>Árkülönbség % =</a:t>
            </a:r>
            <a:r>
              <a:rPr lang="hu-HU" altLang="hu-HU" smtClean="0"/>
              <a:t> </a:t>
            </a:r>
          </a:p>
        </p:txBody>
      </p:sp>
      <p:sp>
        <p:nvSpPr>
          <p:cNvPr id="13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AD4E8-5129-4DAC-9692-4A5D240C3039}" type="slidenum">
              <a:rPr lang="hu-H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2</a:t>
            </a:fld>
            <a:endParaRPr lang="hu-HU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2452" name="Line 4"/>
          <p:cNvSpPr>
            <a:spLocks noChangeShapeType="1"/>
          </p:cNvSpPr>
          <p:nvPr/>
        </p:nvSpPr>
        <p:spPr bwMode="auto">
          <a:xfrm>
            <a:off x="4295776" y="5589588"/>
            <a:ext cx="396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3863976" y="5084764"/>
            <a:ext cx="3315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         Árkülönbség (Ft)</a:t>
            </a:r>
          </a:p>
        </p:txBody>
      </p:sp>
      <p:sp>
        <p:nvSpPr>
          <p:cNvPr id="232454" name="Text Box 6"/>
          <p:cNvSpPr txBox="1">
            <a:spLocks noChangeArrowheads="1"/>
          </p:cNvSpPr>
          <p:nvPr/>
        </p:nvSpPr>
        <p:spPr bwMode="auto">
          <a:xfrm>
            <a:off x="4224339" y="5661026"/>
            <a:ext cx="38172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Készletérték tervezett áron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758950" y="4437063"/>
            <a:ext cx="232743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>
                <a:latin typeface="Tahoma" pitchFamily="34" charset="0"/>
              </a:rPr>
              <a:t>NYILVÁNTARTÁSI ÁR</a:t>
            </a:r>
          </a:p>
        </p:txBody>
      </p:sp>
      <p:sp>
        <p:nvSpPr>
          <p:cNvPr id="18441" name="Text Box 8"/>
          <p:cNvSpPr txBox="1">
            <a:spLocks noChangeArrowheads="1"/>
          </p:cNvSpPr>
          <p:nvPr/>
        </p:nvSpPr>
        <p:spPr bwMode="auto">
          <a:xfrm>
            <a:off x="7104063" y="4443414"/>
            <a:ext cx="271279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>
                <a:latin typeface="Tahoma" pitchFamily="34" charset="0"/>
              </a:rPr>
              <a:t>KÖNYV SZERINTI ÉRTÉK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>
                <a:latin typeface="Tahoma" pitchFamily="34" charset="0"/>
              </a:rPr>
              <a:t>MÉRLEGÉRTÉK</a:t>
            </a:r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2711450" y="3644901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8616950" y="3644901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3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/>
          <p:cNvSpPr>
            <a:spLocks noGrp="1" noChangeArrowheads="1"/>
          </p:cNvSpPr>
          <p:nvPr>
            <p:ph/>
          </p:nvPr>
        </p:nvSpPr>
        <p:spPr/>
        <p:txBody>
          <a:bodyPr/>
          <a:lstStyle/>
          <a:p>
            <a:pPr marL="609600" indent="-609600" algn="ctr">
              <a:buNone/>
            </a:pPr>
            <a:r>
              <a:rPr lang="hu-HU" altLang="hu-HU" sz="2800">
                <a:solidFill>
                  <a:srgbClr val="FF9933"/>
                </a:solidFill>
              </a:rPr>
              <a:t>TERVEZETT (nyilvántartási) ÁR ELNEVEZÉSE ÉS TARTALMA</a:t>
            </a:r>
          </a:p>
          <a:p>
            <a:pPr marL="609600" indent="-609600">
              <a:buNone/>
            </a:pPr>
            <a:endParaRPr lang="hu-HU" altLang="hu-HU" sz="2800">
              <a:solidFill>
                <a:srgbClr val="FF9933"/>
              </a:solidFill>
            </a:endParaRP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hu-HU" altLang="hu-HU" sz="2800"/>
              <a:t>Anyagok és nagykereskedelmi áruk: </a:t>
            </a:r>
            <a:r>
              <a:rPr lang="hu-HU" altLang="hu-HU" sz="2800" b="1" u="sng"/>
              <a:t>elszámoló ár (211)</a:t>
            </a:r>
            <a:r>
              <a:rPr lang="hu-HU" altLang="hu-HU" sz="2800"/>
              <a:t> (vételár vagy beszerzési ár szintjén)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hu-HU" altLang="hu-HU" sz="2800"/>
              <a:t>Kiskereskedelmi áruk: </a:t>
            </a:r>
            <a:r>
              <a:rPr lang="hu-HU" altLang="hu-HU" sz="2800" b="1" u="sng"/>
              <a:t>fogyasztói ár</a:t>
            </a:r>
            <a:r>
              <a:rPr lang="hu-HU" altLang="hu-HU" sz="2800"/>
              <a:t> </a:t>
            </a:r>
            <a:r>
              <a:rPr lang="hu-HU" altLang="hu-HU" sz="2800" b="1" u="sng"/>
              <a:t>(264) </a:t>
            </a:r>
            <a:r>
              <a:rPr lang="hu-HU" altLang="hu-HU" sz="2800"/>
              <a:t>(áfa-val növelt eladási ár)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hu-HU" altLang="hu-HU" sz="2800"/>
              <a:t>(saját) göngyöleg: </a:t>
            </a:r>
            <a:r>
              <a:rPr lang="hu-HU" altLang="hu-HU" sz="2800" b="1" u="sng"/>
              <a:t>betétdíjas ár (281)</a:t>
            </a:r>
            <a:r>
              <a:rPr lang="hu-HU" altLang="hu-HU" sz="2800"/>
              <a:t> (áfa nélküli forgalmazási ár)</a:t>
            </a:r>
          </a:p>
          <a:p>
            <a:pPr marL="609600" indent="-609600">
              <a:buClr>
                <a:schemeClr val="tx1"/>
              </a:buClr>
              <a:buFont typeface="Wingdings" pitchFamily="2" charset="2"/>
              <a:buAutoNum type="arabicParenR"/>
            </a:pPr>
            <a:r>
              <a:rPr lang="hu-HU" altLang="hu-HU" sz="2800"/>
              <a:t>STK: </a:t>
            </a:r>
            <a:r>
              <a:rPr lang="hu-HU" altLang="hu-HU" sz="2800" u="sng"/>
              <a:t>tervezett (közvetlen) önköltség</a:t>
            </a:r>
            <a:r>
              <a:rPr lang="hu-HU" altLang="hu-HU" sz="2800"/>
              <a:t> </a:t>
            </a:r>
            <a:r>
              <a:rPr lang="hu-HU" altLang="hu-HU" sz="2000"/>
              <a:t>(erről bővebben a Pénzügyi számvitel II. keretében lesz szó)</a:t>
            </a:r>
            <a:endParaRPr lang="hu-HU" altLang="hu-HU" sz="2000" u="sng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72369-4504-4648-A5F9-1E49E7CD1A41}" type="slidenum">
              <a:rPr lang="hu-H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3</a:t>
            </a:fld>
            <a:endParaRPr lang="hu-HU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7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ÁRKÜLÖNBSÉG NEVESÍTÉSE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Árkülönbözet</a:t>
            </a:r>
          </a:p>
          <a:p>
            <a:pPr lvl="1" eaLnBrk="1" hangingPunct="1"/>
            <a:r>
              <a:rPr lang="hu-HU" altLang="hu-HU" smtClean="0"/>
              <a:t>Anyagok, nagyker. áruk: </a:t>
            </a:r>
          </a:p>
          <a:p>
            <a:pPr lvl="1" eaLnBrk="1" hangingPunct="1">
              <a:buFontTx/>
              <a:buNone/>
            </a:pPr>
            <a:r>
              <a:rPr lang="hu-HU" altLang="hu-HU" smtClean="0"/>
              <a:t>		vételár – elszámoló ár </a:t>
            </a:r>
            <a:r>
              <a:rPr lang="hu-HU" altLang="hu-HU" i="1" smtClean="0"/>
              <a:t>vagy</a:t>
            </a:r>
            <a:endParaRPr lang="hu-HU" altLang="hu-HU" smtClean="0"/>
          </a:p>
          <a:p>
            <a:pPr lvl="1" eaLnBrk="1" hangingPunct="1">
              <a:buFontTx/>
              <a:buNone/>
            </a:pPr>
            <a:r>
              <a:rPr lang="hu-HU" altLang="hu-HU" smtClean="0"/>
              <a:t>		beszerzési ár – elszámoló ár (218, 219)</a:t>
            </a:r>
          </a:p>
          <a:p>
            <a:pPr lvl="1" eaLnBrk="1" hangingPunct="1"/>
            <a:r>
              <a:rPr lang="hu-HU" altLang="hu-HU" smtClean="0"/>
              <a:t>(saját) göngyölegek: </a:t>
            </a:r>
          </a:p>
          <a:p>
            <a:pPr lvl="1" eaLnBrk="1" hangingPunct="1">
              <a:buFontTx/>
              <a:buNone/>
            </a:pPr>
            <a:r>
              <a:rPr lang="hu-HU" altLang="hu-HU" smtClean="0"/>
              <a:t>		beszerzési ár – betétdíjas ár (288)</a:t>
            </a:r>
          </a:p>
          <a:p>
            <a:pPr eaLnBrk="1" hangingPunct="1"/>
            <a:r>
              <a:rPr lang="hu-HU" altLang="hu-HU" smtClean="0"/>
              <a:t>Árrés: kiskereskedelmi áruk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altLang="hu-HU" smtClean="0"/>
              <a:t>		</a:t>
            </a:r>
            <a:r>
              <a:rPr lang="hu-HU" altLang="hu-HU" sz="2800"/>
              <a:t>beszerzési ár – fogyasztói ár (265)</a:t>
            </a:r>
          </a:p>
        </p:txBody>
      </p:sp>
      <p:sp>
        <p:nvSpPr>
          <p:cNvPr id="12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B3434-3667-470F-A2EE-70F102132A7E}" type="slidenum">
              <a:rPr lang="hu-HU">
                <a:solidFill>
                  <a:schemeClr val="tx1">
                    <a:tint val="75000"/>
                  </a:schemeClr>
                </a:solidFill>
              </a:rPr>
              <a:pPr>
                <a:defRPr/>
              </a:pPr>
              <a:t>4</a:t>
            </a:fld>
            <a:endParaRPr lang="hu-HU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38596" name="Text Box 4"/>
          <p:cNvSpPr txBox="1">
            <a:spLocks noChangeArrowheads="1"/>
          </p:cNvSpPr>
          <p:nvPr/>
        </p:nvSpPr>
        <p:spPr bwMode="auto">
          <a:xfrm>
            <a:off x="9013826" y="2192339"/>
            <a:ext cx="864339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latin typeface="Tahoma" pitchFamily="34" charset="0"/>
              </a:rPr>
              <a:t>+/–</a:t>
            </a: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9029701" y="3703639"/>
            <a:ext cx="665567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latin typeface="Tahoma" pitchFamily="34" charset="0"/>
              </a:rPr>
              <a:t> – </a:t>
            </a:r>
            <a:endParaRPr lang="hu-HU" altLang="hu-HU" sz="1800">
              <a:latin typeface="Tahoma" pitchFamily="34" charset="0"/>
            </a:endParaRPr>
          </a:p>
        </p:txBody>
      </p:sp>
      <p:sp>
        <p:nvSpPr>
          <p:cNvPr id="238598" name="Line 6"/>
          <p:cNvSpPr>
            <a:spLocks noChangeShapeType="1"/>
          </p:cNvSpPr>
          <p:nvPr/>
        </p:nvSpPr>
        <p:spPr bwMode="auto">
          <a:xfrm>
            <a:off x="6024563" y="4005263"/>
            <a:ext cx="2951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599" name="Line 7"/>
          <p:cNvSpPr>
            <a:spLocks noChangeShapeType="1"/>
          </p:cNvSpPr>
          <p:nvPr/>
        </p:nvSpPr>
        <p:spPr bwMode="auto">
          <a:xfrm>
            <a:off x="6527801" y="2487613"/>
            <a:ext cx="2447925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9029701" y="4797426"/>
            <a:ext cx="665567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latin typeface="Tahoma" pitchFamily="34" charset="0"/>
              </a:rPr>
              <a:t> – </a:t>
            </a:r>
            <a:endParaRPr lang="hu-HU" altLang="hu-HU" sz="1800">
              <a:latin typeface="Tahoma" pitchFamily="34" charset="0"/>
            </a:endParaRPr>
          </a:p>
        </p:txBody>
      </p:sp>
      <p:sp>
        <p:nvSpPr>
          <p:cNvPr id="238603" name="Line 11"/>
          <p:cNvSpPr>
            <a:spLocks noChangeShapeType="1"/>
          </p:cNvSpPr>
          <p:nvPr/>
        </p:nvSpPr>
        <p:spPr bwMode="auto">
          <a:xfrm>
            <a:off x="7032625" y="50847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 számának hely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ED7E9B-B7C9-4F97-99EF-4851623FCCD8}" type="slidenum">
              <a:rPr lang="hu-HU" altLang="hu-HU" sz="1200">
                <a:solidFill>
                  <a:srgbClr val="898989"/>
                </a:solidFill>
                <a:latin typeface="Tahoma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hu-HU" altLang="hu-HU" sz="1200">
              <a:solidFill>
                <a:srgbClr val="898989"/>
              </a:solidFill>
              <a:latin typeface="Tahoma" pitchFamily="34" charset="0"/>
            </a:endParaRPr>
          </a:p>
        </p:txBody>
      </p:sp>
      <p:cxnSp>
        <p:nvCxnSpPr>
          <p:cNvPr id="3" name="Egyenes összekötő 2"/>
          <p:cNvCxnSpPr/>
          <p:nvPr/>
        </p:nvCxnSpPr>
        <p:spPr>
          <a:xfrm>
            <a:off x="1666875" y="1693863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4"/>
          <p:cNvCxnSpPr/>
          <p:nvPr/>
        </p:nvCxnSpPr>
        <p:spPr>
          <a:xfrm>
            <a:off x="2711450" y="1706564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09" name="Szövegdoboz 10"/>
          <p:cNvSpPr txBox="1">
            <a:spLocks noChangeArrowheads="1"/>
          </p:cNvSpPr>
          <p:nvPr/>
        </p:nvSpPr>
        <p:spPr bwMode="auto">
          <a:xfrm>
            <a:off x="2387600" y="1239838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264</a:t>
            </a:r>
          </a:p>
        </p:txBody>
      </p:sp>
      <p:sp>
        <p:nvSpPr>
          <p:cNvPr id="9" name="Szövegdoboz 12"/>
          <p:cNvSpPr txBox="1">
            <a:spLocks noChangeArrowheads="1"/>
          </p:cNvSpPr>
          <p:nvPr/>
        </p:nvSpPr>
        <p:spPr bwMode="auto">
          <a:xfrm>
            <a:off x="1774825" y="1838326"/>
            <a:ext cx="9731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b="1" dirty="0">
                <a:latin typeface="Tahoma" pitchFamily="34" charset="0"/>
              </a:rPr>
              <a:t>Fogy.</a:t>
            </a:r>
          </a:p>
        </p:txBody>
      </p:sp>
      <p:cxnSp>
        <p:nvCxnSpPr>
          <p:cNvPr id="14" name="Egyenes összekötő 13"/>
          <p:cNvCxnSpPr/>
          <p:nvPr/>
        </p:nvCxnSpPr>
        <p:spPr>
          <a:xfrm>
            <a:off x="3898900" y="168592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4943475" y="169862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3" name="Szövegdoboz 10"/>
          <p:cNvSpPr txBox="1">
            <a:spLocks noChangeArrowheads="1"/>
          </p:cNvSpPr>
          <p:nvPr/>
        </p:nvSpPr>
        <p:spPr bwMode="auto">
          <a:xfrm>
            <a:off x="4619625" y="1231901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265</a:t>
            </a:r>
          </a:p>
        </p:txBody>
      </p:sp>
      <p:cxnSp>
        <p:nvCxnSpPr>
          <p:cNvPr id="17" name="Egyenes összekötő 16"/>
          <p:cNvCxnSpPr/>
          <p:nvPr/>
        </p:nvCxnSpPr>
        <p:spPr>
          <a:xfrm>
            <a:off x="6096000" y="168592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75500" y="169862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6" name="Szövegdoboz 10"/>
          <p:cNvSpPr txBox="1">
            <a:spLocks noChangeArrowheads="1"/>
          </p:cNvSpPr>
          <p:nvPr/>
        </p:nvSpPr>
        <p:spPr bwMode="auto">
          <a:xfrm>
            <a:off x="6816725" y="1231901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281</a:t>
            </a:r>
          </a:p>
        </p:txBody>
      </p:sp>
      <p:cxnSp>
        <p:nvCxnSpPr>
          <p:cNvPr id="20" name="Egyenes összekötő 19"/>
          <p:cNvCxnSpPr/>
          <p:nvPr/>
        </p:nvCxnSpPr>
        <p:spPr>
          <a:xfrm>
            <a:off x="8256588" y="1685925"/>
            <a:ext cx="20891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9299575" y="1698626"/>
            <a:ext cx="0" cy="157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9" name="Szövegdoboz 10"/>
          <p:cNvSpPr txBox="1">
            <a:spLocks noChangeArrowheads="1"/>
          </p:cNvSpPr>
          <p:nvPr/>
        </p:nvSpPr>
        <p:spPr bwMode="auto">
          <a:xfrm>
            <a:off x="8975725" y="1231901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288</a:t>
            </a:r>
          </a:p>
        </p:txBody>
      </p:sp>
      <p:sp>
        <p:nvSpPr>
          <p:cNvPr id="23" name="Szövegdoboz 12"/>
          <p:cNvSpPr txBox="1">
            <a:spLocks noChangeArrowheads="1"/>
          </p:cNvSpPr>
          <p:nvPr/>
        </p:nvSpPr>
        <p:spPr bwMode="auto">
          <a:xfrm>
            <a:off x="4943475" y="1838325"/>
            <a:ext cx="140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Tahoma" pitchFamily="34" charset="0"/>
              </a:rPr>
              <a:t>0,4*Fogy</a:t>
            </a:r>
          </a:p>
        </p:txBody>
      </p:sp>
      <p:sp>
        <p:nvSpPr>
          <p:cNvPr id="21521" name="Szövegdoboz 23"/>
          <p:cNvSpPr txBox="1">
            <a:spLocks noChangeArrowheads="1"/>
          </p:cNvSpPr>
          <p:nvPr/>
        </p:nvSpPr>
        <p:spPr bwMode="auto">
          <a:xfrm>
            <a:off x="1919289" y="5230813"/>
            <a:ext cx="8353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>
                <a:latin typeface="Tahoma" pitchFamily="34" charset="0"/>
              </a:rPr>
              <a:t>Fogy= fogyasztói ár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>
                <a:latin typeface="Tahoma" pitchFamily="34" charset="0"/>
              </a:rPr>
              <a:t>Bet= betétdíjas ár</a:t>
            </a:r>
          </a:p>
        </p:txBody>
      </p:sp>
      <p:sp>
        <p:nvSpPr>
          <p:cNvPr id="25" name="Szövegdoboz 12"/>
          <p:cNvSpPr txBox="1">
            <a:spLocks noChangeArrowheads="1"/>
          </p:cNvSpPr>
          <p:nvPr/>
        </p:nvSpPr>
        <p:spPr bwMode="auto">
          <a:xfrm>
            <a:off x="6319838" y="1852613"/>
            <a:ext cx="8556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b="1">
                <a:latin typeface="Tahoma" pitchFamily="34" charset="0"/>
              </a:rPr>
              <a:t>Bet.</a:t>
            </a:r>
          </a:p>
        </p:txBody>
      </p:sp>
      <p:sp>
        <p:nvSpPr>
          <p:cNvPr id="26" name="Szövegdoboz 12"/>
          <p:cNvSpPr txBox="1">
            <a:spLocks noChangeArrowheads="1"/>
          </p:cNvSpPr>
          <p:nvPr/>
        </p:nvSpPr>
        <p:spPr bwMode="auto">
          <a:xfrm>
            <a:off x="9409113" y="1887539"/>
            <a:ext cx="12588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b="1" dirty="0">
                <a:latin typeface="Tahoma" pitchFamily="34" charset="0"/>
              </a:rPr>
              <a:t>160=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 b="1" dirty="0">
                <a:latin typeface="Tahoma" pitchFamily="34" charset="0"/>
              </a:rPr>
              <a:t>0,2*</a:t>
            </a:r>
            <a:r>
              <a:rPr lang="hu-HU" altLang="hu-HU" sz="1800" b="1" dirty="0" err="1">
                <a:latin typeface="Tahoma" pitchFamily="34" charset="0"/>
              </a:rPr>
              <a:t>Bet</a:t>
            </a:r>
            <a:endParaRPr lang="hu-HU" altLang="hu-HU" sz="1800" b="1" dirty="0">
              <a:latin typeface="Tahoma" pitchFamily="34" charset="0"/>
            </a:endParaRPr>
          </a:p>
        </p:txBody>
      </p:sp>
      <p:sp>
        <p:nvSpPr>
          <p:cNvPr id="27" name="Bal oldali kapcsos zárójel 26"/>
          <p:cNvSpPr/>
          <p:nvPr/>
        </p:nvSpPr>
        <p:spPr>
          <a:xfrm rot="16200000">
            <a:off x="3774282" y="1977232"/>
            <a:ext cx="323850" cy="3024187"/>
          </a:xfrm>
          <a:prstGeom prst="leftBrace">
            <a:avLst>
              <a:gd name="adj1" fmla="val 11673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8" name="Bal oldali kapcsos zárójel 27"/>
          <p:cNvSpPr/>
          <p:nvPr/>
        </p:nvSpPr>
        <p:spPr>
          <a:xfrm rot="16200000">
            <a:off x="5924551" y="328613"/>
            <a:ext cx="323850" cy="7616825"/>
          </a:xfrm>
          <a:prstGeom prst="leftBrace">
            <a:avLst>
              <a:gd name="adj1" fmla="val 11673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9" name="Szövegdoboz 28"/>
          <p:cNvSpPr txBox="1">
            <a:spLocks noChangeArrowheads="1"/>
          </p:cNvSpPr>
          <p:nvPr/>
        </p:nvSpPr>
        <p:spPr bwMode="auto">
          <a:xfrm>
            <a:off x="2747964" y="4406901"/>
            <a:ext cx="7146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A mérleg áruk tétele = 3.640</a:t>
            </a:r>
          </a:p>
        </p:txBody>
      </p:sp>
      <p:sp>
        <p:nvSpPr>
          <p:cNvPr id="30" name="Szövegdoboz 29"/>
          <p:cNvSpPr txBox="1">
            <a:spLocks noChangeArrowheads="1"/>
          </p:cNvSpPr>
          <p:nvPr/>
        </p:nvSpPr>
        <p:spPr bwMode="auto">
          <a:xfrm>
            <a:off x="6373813" y="2314576"/>
            <a:ext cx="1090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solidFill>
                  <a:srgbClr val="FF0000"/>
                </a:solidFill>
                <a:latin typeface="Tahoma" pitchFamily="34" charset="0"/>
              </a:rPr>
              <a:t>800</a:t>
            </a:r>
          </a:p>
        </p:txBody>
      </p:sp>
      <p:sp>
        <p:nvSpPr>
          <p:cNvPr id="31" name="Bal oldali kapcsos zárójel 30"/>
          <p:cNvSpPr/>
          <p:nvPr/>
        </p:nvSpPr>
        <p:spPr>
          <a:xfrm rot="16200000">
            <a:off x="7949407" y="1920082"/>
            <a:ext cx="323850" cy="3024187"/>
          </a:xfrm>
          <a:prstGeom prst="leftBrace">
            <a:avLst>
              <a:gd name="adj1" fmla="val 11673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32" name="Szövegdoboz 31"/>
          <p:cNvSpPr txBox="1">
            <a:spLocks noChangeArrowheads="1"/>
          </p:cNvSpPr>
          <p:nvPr/>
        </p:nvSpPr>
        <p:spPr bwMode="auto">
          <a:xfrm>
            <a:off x="7751763" y="3651251"/>
            <a:ext cx="1657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640</a:t>
            </a:r>
          </a:p>
        </p:txBody>
      </p:sp>
      <p:sp>
        <p:nvSpPr>
          <p:cNvPr id="33" name="Szövegdoboz 32"/>
          <p:cNvSpPr txBox="1">
            <a:spLocks noChangeArrowheads="1"/>
          </p:cNvSpPr>
          <p:nvPr/>
        </p:nvSpPr>
        <p:spPr bwMode="auto">
          <a:xfrm>
            <a:off x="3070225" y="3651251"/>
            <a:ext cx="2628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latin typeface="Tahoma" pitchFamily="34" charset="0"/>
              </a:rPr>
              <a:t>3.000 = 0,6 Fogy</a:t>
            </a:r>
          </a:p>
        </p:txBody>
      </p:sp>
      <p:sp>
        <p:nvSpPr>
          <p:cNvPr id="34" name="Szövegdoboz 33"/>
          <p:cNvSpPr txBox="1">
            <a:spLocks noChangeArrowheads="1"/>
          </p:cNvSpPr>
          <p:nvPr/>
        </p:nvSpPr>
        <p:spPr bwMode="auto">
          <a:xfrm>
            <a:off x="1668463" y="2303464"/>
            <a:ext cx="11874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solidFill>
                  <a:srgbClr val="FF0000"/>
                </a:solidFill>
                <a:latin typeface="Tahoma" pitchFamily="34" charset="0"/>
              </a:rPr>
              <a:t>5.000</a:t>
            </a:r>
          </a:p>
        </p:txBody>
      </p:sp>
      <p:sp>
        <p:nvSpPr>
          <p:cNvPr id="35" name="Szövegdoboz 34"/>
          <p:cNvSpPr txBox="1">
            <a:spLocks noChangeArrowheads="1"/>
          </p:cNvSpPr>
          <p:nvPr/>
        </p:nvSpPr>
        <p:spPr bwMode="auto">
          <a:xfrm>
            <a:off x="5051426" y="2298701"/>
            <a:ext cx="1116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>
                <a:solidFill>
                  <a:srgbClr val="FF0000"/>
                </a:solidFill>
                <a:latin typeface="Tahoma" pitchFamily="34" charset="0"/>
              </a:rPr>
              <a:t>2.000</a:t>
            </a:r>
          </a:p>
        </p:txBody>
      </p:sp>
      <p:sp>
        <p:nvSpPr>
          <p:cNvPr id="21533" name="Szövegdoboz 35"/>
          <p:cNvSpPr txBox="1">
            <a:spLocks noChangeArrowheads="1"/>
          </p:cNvSpPr>
          <p:nvPr/>
        </p:nvSpPr>
        <p:spPr bwMode="auto">
          <a:xfrm>
            <a:off x="1919288" y="468313"/>
            <a:ext cx="8208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latin typeface="Tahoma" pitchFamily="34" charset="0"/>
              </a:rPr>
              <a:t>Kapcsolj rá Zrt.</a:t>
            </a:r>
          </a:p>
        </p:txBody>
      </p:sp>
    </p:spTree>
    <p:extLst>
      <p:ext uri="{BB962C8B-B14F-4D97-AF65-F5344CB8AC3E}">
        <p14:creationId xmlns:p14="http://schemas.microsoft.com/office/powerpoint/2010/main" val="46984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25" grpId="0"/>
      <p:bldP spid="26" grpId="0"/>
      <p:bldP spid="27" grpId="0" animBg="1"/>
      <p:bldP spid="28" grpId="0" animBg="1"/>
      <p:bldP spid="29" grpId="0"/>
      <p:bldP spid="30" grpId="0"/>
      <p:bldP spid="31" grpId="0" animBg="1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hu-HU" dirty="0" smtClean="0"/>
              <a:t>Kapcsolj rá </a:t>
            </a:r>
            <a:r>
              <a:rPr lang="hu-HU" smtClean="0"/>
              <a:t>Zrt. </a:t>
            </a:r>
            <a:br>
              <a:rPr lang="hu-HU" smtClean="0"/>
            </a:br>
            <a:r>
              <a:rPr lang="hu-HU" smtClean="0"/>
              <a:t>Nyitó egyenlegek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93901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hu-HU" sz="3600" dirty="0"/>
              <a:t>264.		5.000.000	</a:t>
            </a:r>
            <a:endParaRPr lang="hu-HU" sz="1800" dirty="0"/>
          </a:p>
          <a:p>
            <a:pPr>
              <a:defRPr/>
            </a:pPr>
            <a:r>
              <a:rPr lang="hu-HU" sz="3600" dirty="0"/>
              <a:t>265.		2.000.000</a:t>
            </a:r>
          </a:p>
          <a:p>
            <a:pPr>
              <a:buClr>
                <a:srgbClr val="4477DE"/>
              </a:buClr>
              <a:defRPr/>
            </a:pPr>
            <a:r>
              <a:rPr lang="hu-HU" sz="3600" dirty="0">
                <a:solidFill>
                  <a:srgbClr val="000000"/>
                </a:solidFill>
              </a:rPr>
              <a:t>281.		   800.000 </a:t>
            </a:r>
            <a:endParaRPr lang="hu-HU" sz="2400" dirty="0">
              <a:solidFill>
                <a:srgbClr val="000000"/>
              </a:solidFill>
            </a:endParaRPr>
          </a:p>
          <a:p>
            <a:pPr>
              <a:defRPr/>
            </a:pPr>
            <a:endParaRPr lang="hu-HU" sz="2400" dirty="0"/>
          </a:p>
        </p:txBody>
      </p:sp>
      <p:sp>
        <p:nvSpPr>
          <p:cNvPr id="22532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D8FE6A5-B306-49F6-8FD3-24DCA0D1241A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145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600201"/>
            <a:ext cx="8939213" cy="45307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hu-HU" sz="3600" dirty="0"/>
              <a:t>1.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3600" dirty="0"/>
              <a:t>264. – 265.		8.000.000 </a:t>
            </a:r>
            <a:r>
              <a:rPr lang="hu-HU" sz="2800" dirty="0"/>
              <a:t>(fogyasztói ár)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3600" dirty="0"/>
              <a:t>265. – 454.		5.320.000 </a:t>
            </a:r>
            <a:r>
              <a:rPr lang="hu-HU" sz="2800" dirty="0"/>
              <a:t>(vételár)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3600" dirty="0"/>
              <a:t>466. – 454.		1.330.000</a:t>
            </a:r>
          </a:p>
          <a:p>
            <a:pPr>
              <a:defRPr/>
            </a:pPr>
            <a:endParaRPr lang="hu-HU" dirty="0"/>
          </a:p>
        </p:txBody>
      </p:sp>
      <p:sp>
        <p:nvSpPr>
          <p:cNvPr id="23556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623C956-06B1-47CE-BAE0-D0D557F135C5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140231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951" y="1557339"/>
            <a:ext cx="9720263" cy="453072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hu-HU" sz="4000" dirty="0"/>
              <a:t>2.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4000" dirty="0"/>
              <a:t>281. – 288.		1.250.000 </a:t>
            </a:r>
            <a:r>
              <a:rPr lang="hu-HU" dirty="0" smtClean="0"/>
              <a:t>(betétdíjas ár)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hu-HU" sz="4000" dirty="0"/>
              <a:t>288. – 582.		1.000.000 </a:t>
            </a:r>
            <a:r>
              <a:rPr lang="hu-HU" sz="2400" dirty="0"/>
              <a:t>(</a:t>
            </a:r>
            <a:r>
              <a:rPr lang="hu-HU" sz="2400" dirty="0"/>
              <a:t>közvetlen </a:t>
            </a:r>
            <a:r>
              <a:rPr lang="hu-HU" sz="2400" dirty="0"/>
              <a:t>költség)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hu-HU" sz="4000" dirty="0"/>
          </a:p>
        </p:txBody>
      </p:sp>
      <p:sp>
        <p:nvSpPr>
          <p:cNvPr id="24580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871A3DF-858F-41F8-987C-40B1F7EB7FE8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289220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1" y="1600201"/>
            <a:ext cx="9155113" cy="45307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hu-HU" sz="3600" dirty="0"/>
              <a:t>3.</a:t>
            </a:r>
          </a:p>
          <a:p>
            <a:pPr>
              <a:defRPr/>
            </a:pPr>
            <a:r>
              <a:rPr lang="hu-HU" sz="3600" dirty="0"/>
              <a:t>381. – 91.		8.000.000 </a:t>
            </a:r>
          </a:p>
          <a:p>
            <a:pPr lvl="1">
              <a:defRPr/>
            </a:pPr>
            <a:r>
              <a:rPr lang="hu-HU" dirty="0" smtClean="0"/>
              <a:t>A fogyasztói ár tartalmazza az áfát!</a:t>
            </a:r>
            <a:endParaRPr lang="hu-HU" sz="3600" dirty="0"/>
          </a:p>
          <a:p>
            <a:pPr>
              <a:defRPr/>
            </a:pPr>
            <a:r>
              <a:rPr lang="hu-HU" sz="3600" dirty="0"/>
              <a:t>91. – 467.		1.600.000 </a:t>
            </a:r>
            <a:r>
              <a:rPr lang="hu-HU" sz="2800" dirty="0"/>
              <a:t>áfa (8mFt/5)</a:t>
            </a:r>
          </a:p>
          <a:p>
            <a:pPr>
              <a:defRPr/>
            </a:pPr>
            <a:r>
              <a:rPr lang="hu-HU" sz="3600" dirty="0"/>
              <a:t>814. – 264.		8.000.000 </a:t>
            </a:r>
            <a:r>
              <a:rPr lang="hu-HU" sz="2800" dirty="0"/>
              <a:t>(fogyasztói ár)</a:t>
            </a:r>
          </a:p>
          <a:p>
            <a:pPr>
              <a:defRPr/>
            </a:pPr>
            <a:r>
              <a:rPr lang="hu-HU" sz="3600" dirty="0"/>
              <a:t>árrés?!</a:t>
            </a:r>
          </a:p>
          <a:p>
            <a:pPr>
              <a:defRPr/>
            </a:pPr>
            <a:endParaRPr lang="hu-HU" sz="3600" dirty="0"/>
          </a:p>
        </p:txBody>
      </p:sp>
      <p:sp>
        <p:nvSpPr>
          <p:cNvPr id="25604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81CF39E-3585-4EA9-BDD7-667CADAA3903}" type="slidenum">
              <a:rPr lang="hu-HU" altLang="hu-HU" sz="120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hu-HU" altLang="hu-HU" sz="1200"/>
          </a:p>
        </p:txBody>
      </p:sp>
    </p:spTree>
    <p:extLst>
      <p:ext uri="{BB962C8B-B14F-4D97-AF65-F5344CB8AC3E}">
        <p14:creationId xmlns:p14="http://schemas.microsoft.com/office/powerpoint/2010/main" val="198144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Szélesvásznú</PresentationFormat>
  <Paragraphs>150</Paragraphs>
  <Slides>15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Tahoma</vt:lpstr>
      <vt:lpstr>Wingdings</vt:lpstr>
      <vt:lpstr>Office-téma</vt:lpstr>
      <vt:lpstr>1_SZTE</vt:lpstr>
      <vt:lpstr>Pénzügyi számvitel  9. lecke   2. feladat megoldás </vt:lpstr>
      <vt:lpstr>TERVEZETT ÁRAS ELSZÁMOLÁS</vt:lpstr>
      <vt:lpstr>PowerPoint-bemutató</vt:lpstr>
      <vt:lpstr>ÁRKÜLÖNBSÉG NEVESÍTÉSE</vt:lpstr>
      <vt:lpstr>PowerPoint-bemutató</vt:lpstr>
      <vt:lpstr>Kapcsolj rá Zrt.  Nyitó egyenlegek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5.</vt:lpstr>
      <vt:lpstr>Jelen tananyag  a Szegedi Tudományegyetemen készült az Európai Unió támogatásával.  Projekt azonosító: EFOP-3.4.3-16-2016-00014</vt:lpstr>
    </vt:vector>
  </TitlesOfParts>
  <Company>SZTE GTK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Kovacs Zsuzsanna</dc:creator>
  <cp:lastModifiedBy>Némethi László</cp:lastModifiedBy>
  <cp:revision>3</cp:revision>
  <dcterms:created xsi:type="dcterms:W3CDTF">2017-08-09T13:18:13Z</dcterms:created>
  <dcterms:modified xsi:type="dcterms:W3CDTF">2018-03-26T11:36:30Z</dcterms:modified>
</cp:coreProperties>
</file>