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5" r:id="rId1"/>
    <p:sldMasterId id="2147483699" r:id="rId2"/>
    <p:sldMasterId id="2147483711" r:id="rId3"/>
  </p:sldMasterIdLst>
  <p:notesMasterIdLst>
    <p:notesMasterId r:id="rId77"/>
  </p:notesMasterIdLst>
  <p:handoutMasterIdLst>
    <p:handoutMasterId r:id="rId78"/>
  </p:handoutMasterIdLst>
  <p:sldIdLst>
    <p:sldId id="491" r:id="rId4"/>
    <p:sldId id="335" r:id="rId5"/>
    <p:sldId id="336" r:id="rId6"/>
    <p:sldId id="440" r:id="rId7"/>
    <p:sldId id="337" r:id="rId8"/>
    <p:sldId id="406" r:id="rId9"/>
    <p:sldId id="439" r:id="rId10"/>
    <p:sldId id="338" r:id="rId11"/>
    <p:sldId id="407" r:id="rId12"/>
    <p:sldId id="477" r:id="rId13"/>
    <p:sldId id="449" r:id="rId14"/>
    <p:sldId id="409" r:id="rId15"/>
    <p:sldId id="410" r:id="rId16"/>
    <p:sldId id="411" r:id="rId17"/>
    <p:sldId id="441" r:id="rId18"/>
    <p:sldId id="451" r:id="rId19"/>
    <p:sldId id="413" r:id="rId20"/>
    <p:sldId id="438" r:id="rId21"/>
    <p:sldId id="412" r:id="rId22"/>
    <p:sldId id="459" r:id="rId23"/>
    <p:sldId id="460" r:id="rId24"/>
    <p:sldId id="442" r:id="rId25"/>
    <p:sldId id="414" r:id="rId26"/>
    <p:sldId id="343" r:id="rId27"/>
    <p:sldId id="345" r:id="rId28"/>
    <p:sldId id="452" r:id="rId29"/>
    <p:sldId id="453" r:id="rId30"/>
    <p:sldId id="415" r:id="rId31"/>
    <p:sldId id="454" r:id="rId32"/>
    <p:sldId id="416" r:id="rId33"/>
    <p:sldId id="417" r:id="rId34"/>
    <p:sldId id="464" r:id="rId35"/>
    <p:sldId id="418" r:id="rId36"/>
    <p:sldId id="457" r:id="rId37"/>
    <p:sldId id="419" r:id="rId38"/>
    <p:sldId id="420" r:id="rId39"/>
    <p:sldId id="474" r:id="rId40"/>
    <p:sldId id="422" r:id="rId41"/>
    <p:sldId id="458" r:id="rId42"/>
    <p:sldId id="423" r:id="rId43"/>
    <p:sldId id="443" r:id="rId44"/>
    <p:sldId id="445" r:id="rId45"/>
    <p:sldId id="450" r:id="rId46"/>
    <p:sldId id="446" r:id="rId47"/>
    <p:sldId id="447" r:id="rId48"/>
    <p:sldId id="448" r:id="rId49"/>
    <p:sldId id="433" r:id="rId50"/>
    <p:sldId id="461" r:id="rId51"/>
    <p:sldId id="429" r:id="rId52"/>
    <p:sldId id="463" r:id="rId53"/>
    <p:sldId id="430" r:id="rId54"/>
    <p:sldId id="431" r:id="rId55"/>
    <p:sldId id="432" r:id="rId56"/>
    <p:sldId id="434" r:id="rId57"/>
    <p:sldId id="437" r:id="rId58"/>
    <p:sldId id="435" r:id="rId59"/>
    <p:sldId id="436" r:id="rId60"/>
    <p:sldId id="480" r:id="rId61"/>
    <p:sldId id="481" r:id="rId62"/>
    <p:sldId id="482" r:id="rId63"/>
    <p:sldId id="483" r:id="rId64"/>
    <p:sldId id="484" r:id="rId65"/>
    <p:sldId id="485" r:id="rId66"/>
    <p:sldId id="486" r:id="rId67"/>
    <p:sldId id="487" r:id="rId68"/>
    <p:sldId id="488" r:id="rId69"/>
    <p:sldId id="489" r:id="rId70"/>
    <p:sldId id="490" r:id="rId71"/>
    <p:sldId id="462" r:id="rId72"/>
    <p:sldId id="475" r:id="rId73"/>
    <p:sldId id="476" r:id="rId74"/>
    <p:sldId id="467" r:id="rId75"/>
    <p:sldId id="492" r:id="rId76"/>
  </p:sldIdLst>
  <p:sldSz cx="12192000" cy="6858000"/>
  <p:notesSz cx="6797675" cy="9926638"/>
  <p:defaultTextStyle>
    <a:defPPr>
      <a:defRPr lang="hu-H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FF99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2256" y="10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3.xml"/><Relationship Id="rId21" Type="http://schemas.openxmlformats.org/officeDocument/2006/relationships/slide" Target="slides/slide18.xml"/><Relationship Id="rId42" Type="http://schemas.openxmlformats.org/officeDocument/2006/relationships/slide" Target="slides/slide39.xml"/><Relationship Id="rId47" Type="http://schemas.openxmlformats.org/officeDocument/2006/relationships/slide" Target="slides/slide44.xml"/><Relationship Id="rId63" Type="http://schemas.openxmlformats.org/officeDocument/2006/relationships/slide" Target="slides/slide60.xml"/><Relationship Id="rId68" Type="http://schemas.openxmlformats.org/officeDocument/2006/relationships/slide" Target="slides/slide65.xml"/><Relationship Id="rId16" Type="http://schemas.openxmlformats.org/officeDocument/2006/relationships/slide" Target="slides/slide13.xml"/><Relationship Id="rId11" Type="http://schemas.openxmlformats.org/officeDocument/2006/relationships/slide" Target="slides/slide8.xml"/><Relationship Id="rId32" Type="http://schemas.openxmlformats.org/officeDocument/2006/relationships/slide" Target="slides/slide29.xml"/><Relationship Id="rId37" Type="http://schemas.openxmlformats.org/officeDocument/2006/relationships/slide" Target="slides/slide34.xml"/><Relationship Id="rId53" Type="http://schemas.openxmlformats.org/officeDocument/2006/relationships/slide" Target="slides/slide50.xml"/><Relationship Id="rId58" Type="http://schemas.openxmlformats.org/officeDocument/2006/relationships/slide" Target="slides/slide55.xml"/><Relationship Id="rId74" Type="http://schemas.openxmlformats.org/officeDocument/2006/relationships/slide" Target="slides/slide71.xml"/><Relationship Id="rId79" Type="http://schemas.openxmlformats.org/officeDocument/2006/relationships/presProps" Target="presProps.xml"/><Relationship Id="rId5" Type="http://schemas.openxmlformats.org/officeDocument/2006/relationships/slide" Target="slides/slide2.xml"/><Relationship Id="rId61" Type="http://schemas.openxmlformats.org/officeDocument/2006/relationships/slide" Target="slides/slide58.xml"/><Relationship Id="rId82" Type="http://schemas.openxmlformats.org/officeDocument/2006/relationships/tableStyles" Target="tableStyles.xml"/><Relationship Id="rId19" Type="http://schemas.openxmlformats.org/officeDocument/2006/relationships/slide" Target="slides/slide1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Relationship Id="rId43" Type="http://schemas.openxmlformats.org/officeDocument/2006/relationships/slide" Target="slides/slide40.xml"/><Relationship Id="rId48" Type="http://schemas.openxmlformats.org/officeDocument/2006/relationships/slide" Target="slides/slide45.xml"/><Relationship Id="rId56" Type="http://schemas.openxmlformats.org/officeDocument/2006/relationships/slide" Target="slides/slide53.xml"/><Relationship Id="rId64" Type="http://schemas.openxmlformats.org/officeDocument/2006/relationships/slide" Target="slides/slide61.xml"/><Relationship Id="rId69" Type="http://schemas.openxmlformats.org/officeDocument/2006/relationships/slide" Target="slides/slide66.xml"/><Relationship Id="rId77" Type="http://schemas.openxmlformats.org/officeDocument/2006/relationships/notesMaster" Target="notesMasters/notesMaster1.xml"/><Relationship Id="rId8" Type="http://schemas.openxmlformats.org/officeDocument/2006/relationships/slide" Target="slides/slide5.xml"/><Relationship Id="rId51" Type="http://schemas.openxmlformats.org/officeDocument/2006/relationships/slide" Target="slides/slide48.xml"/><Relationship Id="rId72" Type="http://schemas.openxmlformats.org/officeDocument/2006/relationships/slide" Target="slides/slide69.xml"/><Relationship Id="rId80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slide" Target="slides/slide35.xml"/><Relationship Id="rId46" Type="http://schemas.openxmlformats.org/officeDocument/2006/relationships/slide" Target="slides/slide43.xml"/><Relationship Id="rId59" Type="http://schemas.openxmlformats.org/officeDocument/2006/relationships/slide" Target="slides/slide56.xml"/><Relationship Id="rId67" Type="http://schemas.openxmlformats.org/officeDocument/2006/relationships/slide" Target="slides/slide64.xml"/><Relationship Id="rId20" Type="http://schemas.openxmlformats.org/officeDocument/2006/relationships/slide" Target="slides/slide17.xml"/><Relationship Id="rId41" Type="http://schemas.openxmlformats.org/officeDocument/2006/relationships/slide" Target="slides/slide38.xml"/><Relationship Id="rId54" Type="http://schemas.openxmlformats.org/officeDocument/2006/relationships/slide" Target="slides/slide51.xml"/><Relationship Id="rId62" Type="http://schemas.openxmlformats.org/officeDocument/2006/relationships/slide" Target="slides/slide59.xml"/><Relationship Id="rId70" Type="http://schemas.openxmlformats.org/officeDocument/2006/relationships/slide" Target="slides/slide67.xml"/><Relationship Id="rId75" Type="http://schemas.openxmlformats.org/officeDocument/2006/relationships/slide" Target="slides/slide7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49" Type="http://schemas.openxmlformats.org/officeDocument/2006/relationships/slide" Target="slides/slide46.xml"/><Relationship Id="rId57" Type="http://schemas.openxmlformats.org/officeDocument/2006/relationships/slide" Target="slides/slide54.xml"/><Relationship Id="rId10" Type="http://schemas.openxmlformats.org/officeDocument/2006/relationships/slide" Target="slides/slide7.xml"/><Relationship Id="rId31" Type="http://schemas.openxmlformats.org/officeDocument/2006/relationships/slide" Target="slides/slide28.xml"/><Relationship Id="rId44" Type="http://schemas.openxmlformats.org/officeDocument/2006/relationships/slide" Target="slides/slide41.xml"/><Relationship Id="rId52" Type="http://schemas.openxmlformats.org/officeDocument/2006/relationships/slide" Target="slides/slide49.xml"/><Relationship Id="rId60" Type="http://schemas.openxmlformats.org/officeDocument/2006/relationships/slide" Target="slides/slide57.xml"/><Relationship Id="rId65" Type="http://schemas.openxmlformats.org/officeDocument/2006/relationships/slide" Target="slides/slide62.xml"/><Relationship Id="rId73" Type="http://schemas.openxmlformats.org/officeDocument/2006/relationships/slide" Target="slides/slide70.xml"/><Relationship Id="rId78" Type="http://schemas.openxmlformats.org/officeDocument/2006/relationships/handoutMaster" Target="handoutMasters/handoutMaster1.xml"/><Relationship Id="rId8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39" Type="http://schemas.openxmlformats.org/officeDocument/2006/relationships/slide" Target="slides/slide36.xml"/><Relationship Id="rId34" Type="http://schemas.openxmlformats.org/officeDocument/2006/relationships/slide" Target="slides/slide31.xml"/><Relationship Id="rId50" Type="http://schemas.openxmlformats.org/officeDocument/2006/relationships/slide" Target="slides/slide47.xml"/><Relationship Id="rId55" Type="http://schemas.openxmlformats.org/officeDocument/2006/relationships/slide" Target="slides/slide52.xml"/><Relationship Id="rId76" Type="http://schemas.openxmlformats.org/officeDocument/2006/relationships/slide" Target="slides/slide73.xml"/><Relationship Id="rId7" Type="http://schemas.openxmlformats.org/officeDocument/2006/relationships/slide" Target="slides/slide4.xml"/><Relationship Id="rId71" Type="http://schemas.openxmlformats.org/officeDocument/2006/relationships/slide" Target="slides/slide68.xml"/><Relationship Id="rId2" Type="http://schemas.openxmlformats.org/officeDocument/2006/relationships/slideMaster" Target="slideMasters/slideMaster2.xml"/><Relationship Id="rId29" Type="http://schemas.openxmlformats.org/officeDocument/2006/relationships/slide" Target="slides/slide26.xml"/><Relationship Id="rId24" Type="http://schemas.openxmlformats.org/officeDocument/2006/relationships/slide" Target="slides/slide21.xml"/><Relationship Id="rId40" Type="http://schemas.openxmlformats.org/officeDocument/2006/relationships/slide" Target="slides/slide37.xml"/><Relationship Id="rId45" Type="http://schemas.openxmlformats.org/officeDocument/2006/relationships/slide" Target="slides/slide42.xml"/><Relationship Id="rId66" Type="http://schemas.openxmlformats.org/officeDocument/2006/relationships/slide" Target="slides/slide6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87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F8954470-8A59-4EAD-916C-F549A66617F5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29560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67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167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endParaRPr lang="hu-HU"/>
          </a:p>
        </p:txBody>
      </p:sp>
      <p:sp>
        <p:nvSpPr>
          <p:cNvPr id="1167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9B4F713E-0F1C-4181-ACFC-999159A0A1FB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13759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A5C11E-540C-488B-B718-84796C0B45F1}" type="slidenum">
              <a:rPr kumimoji="0" lang="hu-H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73</a:t>
            </a:fld>
            <a:endParaRPr kumimoji="0" lang="hu-H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350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1AD9B-9070-4E11-8513-2ECDEBAB3F7E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563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012AC7-7522-424B-8CB3-63A833375C5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26937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EF9E-CB66-4657-A286-9B286143739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07623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0B4D0DFB-7FE0-4A42-A3FB-C60BAB7E6A26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55731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Cím és tábláz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áblázat helye 2"/>
          <p:cNvSpPr>
            <a:spLocks noGrp="1"/>
          </p:cNvSpPr>
          <p:nvPr>
            <p:ph type="tbl" idx="1"/>
          </p:nvPr>
        </p:nvSpPr>
        <p:spPr>
          <a:xfrm>
            <a:off x="609600" y="1600201"/>
            <a:ext cx="10972800" cy="4530725"/>
          </a:xfrm>
        </p:spPr>
        <p:txBody>
          <a:bodyPr/>
          <a:lstStyle/>
          <a:p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>
          <a:xfrm>
            <a:off x="609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737600" y="6243638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88CE261C-BB9D-4E48-8EC1-E82E05ADDEE7}" type="slidenum">
              <a:rPr lang="hu-HU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580783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églalap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3" name="Lekerekített téglalap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Alcím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28" name="Dátum hely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17" name="Élőláb hely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9" name="Dia számának helye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FA5AB2-225F-4354-A113-CBB3F821E5A5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Téglalap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Téglalap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Cím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51044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3C12D-1A99-4B3D-9BE8-C2CD90AD3DBC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8" name="Tartalom helye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381013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églalap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10" name="Lekerekített téglalap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Téglalap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églalap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Téglalap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7742E6A9-A579-4CEC-8A22-8A22E1C7623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055571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8C1FAA-6525-4FBE-962C-4E0E857C0BE0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9" name="Tartalom helye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1" name="Tartalom helye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98531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DB0FB-AEC8-41E7-BD3A-15CF403075E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13" name="Tartalom helye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73043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17B55-5E97-4FC9-8757-1B4900705C5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873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89EB-32FE-4EE2-BA73-7A22BB23F00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451990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ED9448-A4E5-4B20-9D3B-1A1FC3634CF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98118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églalap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Lekerekített téglalap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9C21D-7C93-4CC8-84FE-891FB81E6063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artalom helye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831220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616ACE10-3D6D-493F-9E04-6D25A486635F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11" name="Téglalap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Téglalap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Téglalap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1996661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E486E0-2183-4B33-8BEB-D49756E72233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27375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F6BD7-55CF-49FC-A0D1-0F3B1E3DE746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41408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67722377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65062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597319" y="44624"/>
            <a:ext cx="5882724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400" b="1" i="0" u="none" strike="noStrike" kern="1200" cap="all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21763289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8553887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85958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9640DE-CE35-460E-A2DA-437873150D2C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397702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248031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13609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169753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hu-HU" noProof="0"/>
              <a:t>Kép beszúrásához kattintson az ikonra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297770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5340492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158772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Egyéni elrendezé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5994400" y="3886200"/>
            <a:ext cx="5791200" cy="914400"/>
          </a:xfrm>
        </p:spPr>
        <p:txBody>
          <a:bodyPr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</p:txBody>
      </p:sp>
    </p:spTree>
    <p:extLst>
      <p:ext uri="{BB962C8B-B14F-4D97-AF65-F5344CB8AC3E}">
        <p14:creationId xmlns:p14="http://schemas.microsoft.com/office/powerpoint/2010/main" val="424037051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5994400" y="2286000"/>
            <a:ext cx="58928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5994400" y="3886200"/>
            <a:ext cx="57912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/>
              <a:t>Click to edit Alcím</a:t>
            </a:r>
          </a:p>
          <a:p>
            <a:pPr lvl="0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8249137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7319" y="1628801"/>
            <a:ext cx="6815667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7632171" y="1633102"/>
            <a:ext cx="432048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61663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1435101"/>
            <a:ext cx="6815667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 dirty="0"/>
              <a:t>Második szint</a:t>
            </a:r>
          </a:p>
          <a:p>
            <a:pPr lvl="2"/>
            <a:r>
              <a:rPr lang="hu-HU" dirty="0"/>
              <a:t>Harmadik szint</a:t>
            </a:r>
          </a:p>
          <a:p>
            <a:pPr lvl="3"/>
            <a:r>
              <a:rPr lang="hu-HU" dirty="0"/>
              <a:t>Negyedik szint</a:t>
            </a:r>
          </a:p>
          <a:p>
            <a:pPr lvl="4"/>
            <a:r>
              <a:rPr lang="hu-HU" dirty="0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597319" y="44624"/>
            <a:ext cx="5882724" cy="864096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25225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D2AB2A-9579-4E74-90B0-0D79E03CEBFA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44795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9CDF0-BC75-4DBA-9123-E4938B03110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7165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C0F9F6-8CCD-42DB-BB33-D30E58B3CE74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94789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074427-F3DB-4062-B84B-33E890C2E38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520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CDF2C-3422-4410-B925-F5ABA69D085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5408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A11F5D-77C6-4E72-A4D5-D6D72E900BAF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6218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6.xml"/><Relationship Id="rId16" Type="http://schemas.openxmlformats.org/officeDocument/2006/relationships/theme" Target="../theme/theme3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8805F-2CE6-4ABE-8E8E-544976CC42D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69271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églalap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Lekerekített téglalap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Cím helye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3" name="Szöveg helye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4" name="Dátum helye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>
                <a:solidFill>
                  <a:srgbClr val="696464"/>
                </a:solidFill>
              </a:rPr>
              <a:t>9. lecke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hu-HU" smtClean="0">
                <a:solidFill>
                  <a:srgbClr val="696464"/>
                </a:solidFill>
              </a:rPr>
              <a:t>© Deák István</a:t>
            </a:r>
            <a:endParaRPr lang="hu-HU">
              <a:solidFill>
                <a:srgbClr val="696464"/>
              </a:solidFill>
            </a:endParaRPr>
          </a:p>
        </p:txBody>
      </p:sp>
      <p:sp>
        <p:nvSpPr>
          <p:cNvPr id="23" name="Dia számának helye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39E9CF9-B8BD-4213-AFE8-5460484CB7B7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1676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708" r:id="rId9"/>
    <p:sldLayoutId id="2147483709" r:id="rId10"/>
    <p:sldLayoutId id="2147483710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DD05FFA-4383-4574-9830-A5FF25BE8406}" type="datetimeFigureOut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2018. 03. 26.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74ECFDF-B4B8-4D79-9C23-DD008FAF0A0B}" type="slidenum">
              <a:rPr kumimoji="0" lang="hu-HU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hu-HU" sz="14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31" name="Picture 7" descr="SZTE_hun2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06340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2819400" y="3989040"/>
            <a:ext cx="6400800" cy="1600200"/>
          </a:xfrm>
        </p:spPr>
        <p:txBody>
          <a:bodyPr>
            <a:normAutofit lnSpcReduction="10000"/>
          </a:bodyPr>
          <a:lstStyle/>
          <a:p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hu-HU" sz="3200" dirty="0">
                <a:latin typeface="Arial" panose="020B0604020202020204" pitchFamily="34" charset="0"/>
                <a:cs typeface="Arial" panose="020B0604020202020204" pitchFamily="34" charset="0"/>
              </a:rPr>
              <a:t>. lecke</a:t>
            </a:r>
          </a:p>
          <a:p>
            <a:r>
              <a:rPr lang="hu-HU" sz="3200" b="1" dirty="0">
                <a:solidFill>
                  <a:srgbClr val="0000FF"/>
                </a:solidFill>
              </a:rPr>
              <a:t>A vásárolt készletek számvitele (elméleti áttekintés)</a:t>
            </a:r>
            <a:endParaRPr lang="hu-H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5000" b="1" dirty="0">
                <a:latin typeface="Arial Rounded MT Bold" panose="020F0704030504030204" pitchFamily="34" charset="0"/>
              </a:rPr>
              <a:t>PÉNZÜGYI SZÁMVITEL</a:t>
            </a:r>
            <a:endParaRPr lang="hu-HU" sz="5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360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göngyöleg témához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 smtClean="0"/>
              <a:t> A nem betétdíjas csomagolás értéke a termék bekerülési (előállítási) értékét növeli</a:t>
            </a:r>
          </a:p>
          <a:p>
            <a:r>
              <a:rPr lang="hu-HU" dirty="0" smtClean="0"/>
              <a:t>A saját göngyöleg nem azt jelenti, hogy saját előállítású!!!</a:t>
            </a:r>
          </a:p>
          <a:p>
            <a:pPr lvl="1"/>
            <a:r>
              <a:rPr lang="hu-HU" dirty="0" smtClean="0"/>
              <a:t>Saját, mert mi (a kibocsátó) hoztuk először forgalomba és mi vagyunk a visszaváltás utolsó láncszeme</a:t>
            </a:r>
          </a:p>
          <a:p>
            <a:r>
              <a:rPr lang="hu-HU" dirty="0" smtClean="0"/>
              <a:t>Az idegen göngyöleg nem azt jelenti, hogy nem a mi tulajdonunk!!!</a:t>
            </a:r>
          </a:p>
          <a:p>
            <a:pPr lvl="1"/>
            <a:r>
              <a:rPr lang="hu-HU" dirty="0" smtClean="0"/>
              <a:t>Idegen, mert mi (a forgalmazó) kaptuk az áruval együtt, és van legalább egy olyan szereplő, akinek vissza tudom küldeni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89EB-32FE-4EE2-BA73-7A22BB23F000}" type="slidenum">
              <a:rPr lang="hu-HU" smtClean="0"/>
              <a:pPr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66971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Közvetített szolgáltatások </a:t>
            </a:r>
            <a:br>
              <a:rPr lang="hu-HU" sz="4000"/>
            </a:br>
            <a:r>
              <a:rPr lang="hu-HU" sz="4000"/>
              <a:t>[sztv. 3. § (4) bek. 1. pont]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marL="533400" indent="-533400">
              <a:lnSpc>
                <a:spcPct val="90000"/>
              </a:lnSpc>
            </a:pPr>
            <a:r>
              <a:rPr lang="hu-HU" sz="2400" dirty="0"/>
              <a:t>A gazdálkodó által saját nevében, de más (a megrendelő) javára vásárolt szolgáltatás,</a:t>
            </a:r>
          </a:p>
          <a:p>
            <a:pPr marL="533400" indent="-533400">
              <a:lnSpc>
                <a:spcPct val="90000"/>
              </a:lnSpc>
            </a:pPr>
            <a:r>
              <a:rPr lang="hu-HU" sz="2400" dirty="0"/>
              <a:t>amelyet a megrendelővel kötött szerződés (amelyből a közvetítés lehetősége megállapítható) alapján részben vagy egészben, de változatlan formában (nem feltétlenül változatlan áron) továbbszámláznak</a:t>
            </a:r>
          </a:p>
          <a:p>
            <a:pPr marL="533400" indent="-533400">
              <a:lnSpc>
                <a:spcPct val="90000"/>
              </a:lnSpc>
            </a:pPr>
            <a:r>
              <a:rPr lang="hu-HU" sz="2400" dirty="0"/>
              <a:t>a gazdálkodó a szolgáltatás vevője és nyújtója is</a:t>
            </a:r>
          </a:p>
          <a:p>
            <a:pPr marL="533400" indent="-533400">
              <a:lnSpc>
                <a:spcPct val="90000"/>
              </a:lnSpc>
            </a:pPr>
            <a:r>
              <a:rPr lang="hu-HU" sz="2400" dirty="0"/>
              <a:t>a számlában a közvetítés tényét jelezni kell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D4911B-ACE6-4DC7-A82D-9C21E13220D7}" type="slidenum">
              <a:rPr lang="hu-HU"/>
              <a:pPr/>
              <a:t>11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-26988"/>
            <a:ext cx="8229600" cy="1139826"/>
          </a:xfrm>
        </p:spPr>
        <p:txBody>
          <a:bodyPr/>
          <a:lstStyle/>
          <a:p>
            <a:r>
              <a:rPr lang="hu-HU"/>
              <a:t>SZOLGÁLTATÁS FOGALMAK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1992314" y="1125538"/>
            <a:ext cx="7920037" cy="4995862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800" b="1"/>
              <a:t>Nyújtott szolgáltatás:</a:t>
            </a:r>
            <a:r>
              <a:rPr lang="hu-HU" sz="2800"/>
              <a:t> saját előállítású teljesítmény (költségviselő)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Mások által megrendelt, általunk előállított szolgáltatás</a:t>
            </a:r>
          </a:p>
          <a:p>
            <a:pPr>
              <a:lnSpc>
                <a:spcPct val="90000"/>
              </a:lnSpc>
            </a:pPr>
            <a:r>
              <a:rPr lang="hu-HU" sz="2800" b="1"/>
              <a:t>Igénybevett szolgáltatás:</a:t>
            </a:r>
            <a:r>
              <a:rPr lang="hu-HU" sz="2800"/>
              <a:t> saját tevékenységhez felhasznált erőforrás (költségnem)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Saját nevünkben, saját javunkra vásárolt szolgáltatás </a:t>
            </a:r>
          </a:p>
          <a:p>
            <a:pPr>
              <a:lnSpc>
                <a:spcPct val="90000"/>
              </a:lnSpc>
            </a:pPr>
            <a:r>
              <a:rPr lang="hu-HU" sz="2800" b="1"/>
              <a:t>Közvetített szolgáltatás:</a:t>
            </a:r>
            <a:r>
              <a:rPr lang="hu-HU" sz="2800"/>
              <a:t> változatlan formában való értékesítésre vásárolt szolgáltatás (amilyen formában igénybevettük olyan formában nyújtjuk is: eszköz </a:t>
            </a:r>
            <a:r>
              <a:rPr lang="hu-HU" sz="2800">
                <a:latin typeface="Arial" charset="0"/>
                <a:cs typeface="Arial" charset="0"/>
              </a:rPr>
              <a:t>→ </a:t>
            </a:r>
            <a:r>
              <a:rPr lang="hu-HU" sz="2800"/>
              <a:t>ráfordítás)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Saját nevünkben, más javára vásárolt szolgáltatás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6A938-1849-408A-9DA7-7E6F244B9BDF}" type="slidenum">
              <a:rPr lang="hu-HU"/>
              <a:pPr/>
              <a:t>12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222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2222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2222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/>
                                        <p:tgtEl>
                                          <p:spTgt spid="2222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NYÚJTOTT ÉS IGÉNYBEVETT SZOLGÁLTATÁS</a:t>
            </a:r>
          </a:p>
        </p:txBody>
      </p:sp>
      <p:sp>
        <p:nvSpPr>
          <p:cNvPr id="1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1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329883-6C34-45A6-A001-0D629DAB025F}" type="slidenum">
              <a:rPr lang="hu-HU"/>
              <a:pPr/>
              <a:t>13</a:t>
            </a:fld>
            <a:endParaRPr lang="hu-HU"/>
          </a:p>
        </p:txBody>
      </p:sp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5160963" y="3308351"/>
            <a:ext cx="1943100" cy="1057275"/>
          </a:xfrm>
          <a:prstGeom prst="rect">
            <a:avLst/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MŰKÖDÉS:</a:t>
            </a:r>
          </a:p>
          <a:p>
            <a:r>
              <a:rPr lang="hu-HU"/>
              <a:t>KÖLTSÉGEK</a:t>
            </a:r>
          </a:p>
        </p:txBody>
      </p:sp>
      <p:sp>
        <p:nvSpPr>
          <p:cNvPr id="223237" name="Line 5"/>
          <p:cNvSpPr>
            <a:spLocks noChangeShapeType="1"/>
          </p:cNvSpPr>
          <p:nvPr/>
        </p:nvSpPr>
        <p:spPr bwMode="auto">
          <a:xfrm>
            <a:off x="7032626" y="5157788"/>
            <a:ext cx="10080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38" name="Text Box 6"/>
          <p:cNvSpPr txBox="1">
            <a:spLocks noChangeArrowheads="1"/>
          </p:cNvSpPr>
          <p:nvPr/>
        </p:nvSpPr>
        <p:spPr bwMode="auto">
          <a:xfrm>
            <a:off x="8040689" y="4664076"/>
            <a:ext cx="2022475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TELJESÍTMÉNY:</a:t>
            </a:r>
          </a:p>
          <a:p>
            <a:r>
              <a:rPr lang="hu-HU"/>
              <a:t>NYÚJTOTT</a:t>
            </a:r>
          </a:p>
          <a:p>
            <a:r>
              <a:rPr lang="hu-HU"/>
              <a:t>SZOLGÁLTATÁS</a:t>
            </a:r>
          </a:p>
        </p:txBody>
      </p:sp>
      <p:sp>
        <p:nvSpPr>
          <p:cNvPr id="223239" name="Oval 7"/>
          <p:cNvSpPr>
            <a:spLocks noChangeArrowheads="1"/>
          </p:cNvSpPr>
          <p:nvPr/>
        </p:nvSpPr>
        <p:spPr bwMode="auto">
          <a:xfrm>
            <a:off x="2351585" y="1556793"/>
            <a:ext cx="1728787" cy="1368971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  <a:softEdge rad="63500"/>
          </a:effectLst>
          <a:extLst/>
        </p:spPr>
        <p:txBody>
          <a:bodyPr wrap="none" anchor="ctr"/>
          <a:lstStyle/>
          <a:p>
            <a:r>
              <a:rPr lang="hu-HU" sz="2000" b="1" dirty="0">
                <a:solidFill>
                  <a:schemeClr val="bg1"/>
                </a:solidFill>
              </a:rPr>
              <a:t>MÉRLEG</a:t>
            </a:r>
          </a:p>
          <a:p>
            <a:r>
              <a:rPr lang="hu-HU" sz="2000" b="1" dirty="0">
                <a:solidFill>
                  <a:schemeClr val="bg1"/>
                </a:solidFill>
              </a:rPr>
              <a:t>KÖR</a:t>
            </a:r>
          </a:p>
        </p:txBody>
      </p:sp>
      <p:sp>
        <p:nvSpPr>
          <p:cNvPr id="223240" name="Oval 8"/>
          <p:cNvSpPr>
            <a:spLocks noChangeArrowheads="1"/>
          </p:cNvSpPr>
          <p:nvPr/>
        </p:nvSpPr>
        <p:spPr bwMode="auto">
          <a:xfrm>
            <a:off x="5448300" y="1773239"/>
            <a:ext cx="1367780" cy="1201737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hu-HU" b="1" dirty="0">
                <a:solidFill>
                  <a:schemeClr val="bg1"/>
                </a:solidFill>
              </a:rPr>
              <a:t>ÜZEMI</a:t>
            </a:r>
          </a:p>
          <a:p>
            <a:r>
              <a:rPr lang="hu-HU" b="1" dirty="0">
                <a:solidFill>
                  <a:schemeClr val="bg1"/>
                </a:solidFill>
              </a:rPr>
              <a:t> KÖR</a:t>
            </a:r>
          </a:p>
        </p:txBody>
      </p:sp>
      <p:sp>
        <p:nvSpPr>
          <p:cNvPr id="223241" name="Oval 9"/>
          <p:cNvSpPr>
            <a:spLocks noChangeArrowheads="1"/>
          </p:cNvSpPr>
          <p:nvPr/>
        </p:nvSpPr>
        <p:spPr bwMode="auto">
          <a:xfrm>
            <a:off x="8163720" y="1700213"/>
            <a:ext cx="1691481" cy="1454150"/>
          </a:xfrm>
          <a:prstGeom prst="ellipse">
            <a:avLst/>
          </a:prstGeom>
          <a:solidFill>
            <a:srgbClr val="92D05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r>
              <a:rPr lang="hu-HU" b="1" dirty="0">
                <a:solidFill>
                  <a:schemeClr val="bg1"/>
                </a:solidFill>
              </a:rPr>
              <a:t>EREDMÉNY</a:t>
            </a:r>
          </a:p>
          <a:p>
            <a:r>
              <a:rPr lang="hu-HU" b="1" dirty="0">
                <a:solidFill>
                  <a:schemeClr val="bg1"/>
                </a:solidFill>
              </a:rPr>
              <a:t>KÖR</a:t>
            </a:r>
          </a:p>
        </p:txBody>
      </p:sp>
      <p:sp>
        <p:nvSpPr>
          <p:cNvPr id="223242" name="Text Box 10"/>
          <p:cNvSpPr txBox="1">
            <a:spLocks noChangeArrowheads="1"/>
          </p:cNvSpPr>
          <p:nvPr/>
        </p:nvSpPr>
        <p:spPr bwMode="auto">
          <a:xfrm>
            <a:off x="2058988" y="3357563"/>
            <a:ext cx="2360612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ERŐFORRÁSOK:</a:t>
            </a:r>
          </a:p>
          <a:p>
            <a:r>
              <a:rPr lang="hu-HU"/>
              <a:t>IGÉNYBEVETT</a:t>
            </a:r>
          </a:p>
          <a:p>
            <a:r>
              <a:rPr lang="hu-HU"/>
              <a:t>SZOLGÁLTATÁSOK</a:t>
            </a:r>
          </a:p>
        </p:txBody>
      </p:sp>
      <p:sp>
        <p:nvSpPr>
          <p:cNvPr id="223243" name="Line 11"/>
          <p:cNvSpPr>
            <a:spLocks noChangeShapeType="1"/>
          </p:cNvSpPr>
          <p:nvPr/>
        </p:nvSpPr>
        <p:spPr bwMode="auto">
          <a:xfrm>
            <a:off x="4440239" y="393382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44" name="Text Box 12"/>
          <p:cNvSpPr txBox="1">
            <a:spLocks noChangeArrowheads="1"/>
          </p:cNvSpPr>
          <p:nvPr/>
        </p:nvSpPr>
        <p:spPr bwMode="auto">
          <a:xfrm>
            <a:off x="5451475" y="4797426"/>
            <a:ext cx="1581150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TERMELÉS:</a:t>
            </a:r>
          </a:p>
          <a:p>
            <a:r>
              <a:rPr lang="hu-HU"/>
              <a:t>KÖLTSÉGEK</a:t>
            </a:r>
          </a:p>
        </p:txBody>
      </p:sp>
      <p:sp>
        <p:nvSpPr>
          <p:cNvPr id="223245" name="Line 13"/>
          <p:cNvSpPr>
            <a:spLocks noChangeShapeType="1"/>
          </p:cNvSpPr>
          <p:nvPr/>
        </p:nvSpPr>
        <p:spPr bwMode="auto">
          <a:xfrm>
            <a:off x="3143250" y="4292600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46" name="Line 14"/>
          <p:cNvSpPr>
            <a:spLocks noChangeShapeType="1"/>
          </p:cNvSpPr>
          <p:nvPr/>
        </p:nvSpPr>
        <p:spPr bwMode="auto">
          <a:xfrm>
            <a:off x="3143250" y="515778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3247" name="Text Box 15"/>
          <p:cNvSpPr txBox="1">
            <a:spLocks noChangeArrowheads="1"/>
          </p:cNvSpPr>
          <p:nvPr/>
        </p:nvSpPr>
        <p:spPr bwMode="auto">
          <a:xfrm>
            <a:off x="5822148" y="5876925"/>
            <a:ext cx="468314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1400"/>
              <a:t>Nem ismerhető fel, nem különíthető el az</a:t>
            </a:r>
          </a:p>
          <a:p>
            <a:r>
              <a:rPr lang="hu-HU" sz="1400"/>
              <a:t>előállításához felhasznált igénybevett szolgáltatás</a:t>
            </a:r>
          </a:p>
        </p:txBody>
      </p:sp>
      <p:sp>
        <p:nvSpPr>
          <p:cNvPr id="223248" name="Line 16"/>
          <p:cNvSpPr>
            <a:spLocks noChangeShapeType="1"/>
          </p:cNvSpPr>
          <p:nvPr/>
        </p:nvSpPr>
        <p:spPr bwMode="auto">
          <a:xfrm>
            <a:off x="8975725" y="551656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3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3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3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3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23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7" grpId="0" animBg="1"/>
      <p:bldP spid="223238" grpId="0" animBg="1"/>
      <p:bldP spid="223244" grpId="0" animBg="1"/>
      <p:bldP spid="223245" grpId="0" animBg="1"/>
      <p:bldP spid="22324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 dirty="0"/>
              <a:t>KÖZVETÍTETT SZOLGÁLTATÁS</a:t>
            </a:r>
          </a:p>
        </p:txBody>
      </p:sp>
      <p:sp>
        <p:nvSpPr>
          <p:cNvPr id="1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1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9610-4177-4F09-A5AE-BA713423F1A3}" type="slidenum">
              <a:rPr lang="hu-HU"/>
              <a:pPr/>
              <a:t>14</a:t>
            </a:fld>
            <a:endParaRPr lang="hu-HU"/>
          </a:p>
        </p:txBody>
      </p:sp>
      <p:sp>
        <p:nvSpPr>
          <p:cNvPr id="225284" name="Oval 4"/>
          <p:cNvSpPr>
            <a:spLocks noChangeArrowheads="1"/>
          </p:cNvSpPr>
          <p:nvPr/>
        </p:nvSpPr>
        <p:spPr bwMode="auto">
          <a:xfrm>
            <a:off x="2279650" y="2133601"/>
            <a:ext cx="2376488" cy="936625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SZOLGÁLTATÁS</a:t>
            </a:r>
          </a:p>
          <a:p>
            <a:r>
              <a:rPr lang="hu-HU" dirty="0"/>
              <a:t>NYÚJTÓJA</a:t>
            </a:r>
          </a:p>
        </p:txBody>
      </p:sp>
      <p:sp>
        <p:nvSpPr>
          <p:cNvPr id="225285" name="Oval 5"/>
          <p:cNvSpPr>
            <a:spLocks noChangeArrowheads="1"/>
          </p:cNvSpPr>
          <p:nvPr/>
        </p:nvSpPr>
        <p:spPr bwMode="auto">
          <a:xfrm>
            <a:off x="6908800" y="2205038"/>
            <a:ext cx="2643188" cy="9144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SZOLGÁLTATÁS </a:t>
            </a:r>
          </a:p>
          <a:p>
            <a:r>
              <a:rPr lang="hu-HU" dirty="0"/>
              <a:t>IGÉNYBEVEVŐJE</a:t>
            </a:r>
          </a:p>
        </p:txBody>
      </p:sp>
      <p:sp>
        <p:nvSpPr>
          <p:cNvPr id="225286" name="Rectangle 6"/>
          <p:cNvSpPr>
            <a:spLocks noChangeArrowheads="1"/>
          </p:cNvSpPr>
          <p:nvPr/>
        </p:nvSpPr>
        <p:spPr bwMode="auto">
          <a:xfrm>
            <a:off x="3505200" y="5156201"/>
            <a:ext cx="5111750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 smtClean="0"/>
              <a:t>SZOLGÁLTATÁS KÖZVETÍTŐJE </a:t>
            </a:r>
          </a:p>
          <a:p>
            <a:r>
              <a:rPr lang="hu-HU" dirty="0" smtClean="0"/>
              <a:t>(</a:t>
            </a:r>
            <a:r>
              <a:rPr lang="hu-HU" dirty="0"/>
              <a:t>igénybevevő és nyújtó is)</a:t>
            </a:r>
          </a:p>
        </p:txBody>
      </p:sp>
      <p:sp>
        <p:nvSpPr>
          <p:cNvPr id="225290" name="Text Box 10"/>
          <p:cNvSpPr txBox="1">
            <a:spLocks noChangeArrowheads="1"/>
          </p:cNvSpPr>
          <p:nvPr/>
        </p:nvSpPr>
        <p:spPr bwMode="auto">
          <a:xfrm>
            <a:off x="3503614" y="4365626"/>
            <a:ext cx="2160587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hu-HU" sz="2400"/>
              <a:t>MÉRLEGKÖR</a:t>
            </a:r>
          </a:p>
        </p:txBody>
      </p:sp>
      <p:sp>
        <p:nvSpPr>
          <p:cNvPr id="225291" name="Text Box 11"/>
          <p:cNvSpPr txBox="1">
            <a:spLocks noChangeArrowheads="1"/>
          </p:cNvSpPr>
          <p:nvPr/>
        </p:nvSpPr>
        <p:spPr bwMode="auto">
          <a:xfrm>
            <a:off x="6691313" y="4325938"/>
            <a:ext cx="1890712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EREDMÉNY</a:t>
            </a:r>
          </a:p>
          <a:p>
            <a:r>
              <a:rPr lang="hu-HU" sz="2400"/>
              <a:t>KÖR</a:t>
            </a:r>
          </a:p>
        </p:txBody>
      </p:sp>
      <p:sp>
        <p:nvSpPr>
          <p:cNvPr id="225292" name="Line 12"/>
          <p:cNvSpPr>
            <a:spLocks noChangeShapeType="1"/>
          </p:cNvSpPr>
          <p:nvPr/>
        </p:nvSpPr>
        <p:spPr bwMode="auto">
          <a:xfrm>
            <a:off x="3719513" y="3068639"/>
            <a:ext cx="576262" cy="129698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293" name="Line 13"/>
          <p:cNvSpPr>
            <a:spLocks noChangeShapeType="1"/>
          </p:cNvSpPr>
          <p:nvPr/>
        </p:nvSpPr>
        <p:spPr bwMode="auto">
          <a:xfrm>
            <a:off x="5664201" y="4797425"/>
            <a:ext cx="1008063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294" name="Line 14"/>
          <p:cNvSpPr>
            <a:spLocks noChangeShapeType="1"/>
          </p:cNvSpPr>
          <p:nvPr/>
        </p:nvSpPr>
        <p:spPr bwMode="auto">
          <a:xfrm flipV="1">
            <a:off x="7751763" y="3141664"/>
            <a:ext cx="431800" cy="1150937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295" name="Text Box 15"/>
          <p:cNvSpPr txBox="1">
            <a:spLocks noChangeArrowheads="1"/>
          </p:cNvSpPr>
          <p:nvPr/>
        </p:nvSpPr>
        <p:spPr bwMode="auto">
          <a:xfrm>
            <a:off x="3570289" y="3443288"/>
            <a:ext cx="1189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Vásárlás</a:t>
            </a:r>
          </a:p>
          <a:p>
            <a:r>
              <a:rPr lang="hu-HU"/>
              <a:t>(számla)</a:t>
            </a:r>
          </a:p>
        </p:txBody>
      </p:sp>
      <p:sp>
        <p:nvSpPr>
          <p:cNvPr id="225296" name="Text Box 16"/>
          <p:cNvSpPr txBox="1">
            <a:spLocks noChangeArrowheads="1"/>
          </p:cNvSpPr>
          <p:nvPr/>
        </p:nvSpPr>
        <p:spPr bwMode="auto">
          <a:xfrm>
            <a:off x="7099300" y="3468689"/>
            <a:ext cx="15890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000"/>
              <a:t>Értékesítés</a:t>
            </a:r>
          </a:p>
          <a:p>
            <a:r>
              <a:rPr lang="hu-HU" sz="2000"/>
              <a:t>(számla)</a:t>
            </a:r>
          </a:p>
        </p:txBody>
      </p:sp>
      <p:sp>
        <p:nvSpPr>
          <p:cNvPr id="225299" name="Line 19"/>
          <p:cNvSpPr>
            <a:spLocks noChangeShapeType="1"/>
          </p:cNvSpPr>
          <p:nvPr/>
        </p:nvSpPr>
        <p:spPr bwMode="auto">
          <a:xfrm flipH="1" flipV="1">
            <a:off x="4079876" y="2997201"/>
            <a:ext cx="576263" cy="13684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5300" name="Line 20"/>
          <p:cNvSpPr>
            <a:spLocks noChangeShapeType="1"/>
          </p:cNvSpPr>
          <p:nvPr/>
        </p:nvSpPr>
        <p:spPr bwMode="auto">
          <a:xfrm flipH="1">
            <a:off x="7319963" y="3068638"/>
            <a:ext cx="43180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" name="Szövegdoboz 1"/>
          <p:cNvSpPr txBox="1"/>
          <p:nvPr/>
        </p:nvSpPr>
        <p:spPr>
          <a:xfrm>
            <a:off x="4939096" y="3512042"/>
            <a:ext cx="20210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200" dirty="0"/>
              <a:t>Ugyanaz a szolgáltatás!</a:t>
            </a:r>
            <a:endParaRPr lang="hu-HU" sz="1200" dirty="0"/>
          </a:p>
        </p:txBody>
      </p:sp>
      <p:cxnSp>
        <p:nvCxnSpPr>
          <p:cNvPr id="4" name="Egyenes összekötő nyíllal 3"/>
          <p:cNvCxnSpPr>
            <a:stCxn id="2" idx="3"/>
          </p:cNvCxnSpPr>
          <p:nvPr/>
        </p:nvCxnSpPr>
        <p:spPr>
          <a:xfrm>
            <a:off x="6960097" y="3650542"/>
            <a:ext cx="179933" cy="1543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Egyenes összekötő nyíllal 6"/>
          <p:cNvCxnSpPr>
            <a:stCxn id="2" idx="1"/>
          </p:cNvCxnSpPr>
          <p:nvPr/>
        </p:nvCxnSpPr>
        <p:spPr>
          <a:xfrm flipH="1" flipV="1">
            <a:off x="4759325" y="3650541"/>
            <a:ext cx="179770" cy="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Közvetített szolgáltatás tipikus esetei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/>
              <a:t>Bérbeadás (Közműszolgáltató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dirty="0"/>
              <a:t>ingatlantulajdonos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dirty="0"/>
              <a:t>bérlő)</a:t>
            </a:r>
          </a:p>
          <a:p>
            <a:r>
              <a:rPr lang="hu-HU" dirty="0"/>
              <a:t>Javítás (szerviz-1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dirty="0"/>
              <a:t>szerviz-2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hu-HU" dirty="0"/>
              <a:t> megrendelő)</a:t>
            </a:r>
          </a:p>
          <a:p>
            <a:r>
              <a:rPr lang="hu-HU" dirty="0"/>
              <a:t>Fuvarozás (fuvarozó-1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hu-HU" dirty="0"/>
              <a:t> </a:t>
            </a:r>
            <a:r>
              <a:rPr lang="hu-HU" dirty="0" smtClean="0"/>
              <a:t>fuvarszervező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hu-HU" dirty="0"/>
              <a:t> megrendelő </a:t>
            </a:r>
          </a:p>
          <a:p>
            <a:r>
              <a:rPr lang="hu-HU" dirty="0"/>
              <a:t>Utaztatás (szálloda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dirty="0"/>
              <a:t>utazásszervező </a:t>
            </a:r>
            <a:r>
              <a:rPr lang="hu-HU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dirty="0"/>
              <a:t>utas)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3CEF3B-433D-46BD-8F3C-1905327917DC}" type="slidenum">
              <a:rPr lang="hu-HU"/>
              <a:pPr/>
              <a:t>15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Ne tévesszük össze az alvállalkozói teljesítménnyel</a:t>
            </a:r>
          </a:p>
        </p:txBody>
      </p:sp>
      <p:sp>
        <p:nvSpPr>
          <p:cNvPr id="284675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1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/>
              <a:t>Ez polgárjogi kategória</a:t>
            </a:r>
          </a:p>
          <a:p>
            <a:pPr>
              <a:lnSpc>
                <a:spcPct val="90000"/>
              </a:lnSpc>
            </a:pPr>
            <a:r>
              <a:rPr lang="hu-HU" sz="2800"/>
              <a:t>A megrendelővel kötött </a:t>
            </a:r>
            <a:r>
              <a:rPr lang="hu-HU" sz="2800" i="1" u="sng"/>
              <a:t>vállalkozási szerződés alapján</a:t>
            </a:r>
            <a:r>
              <a:rPr lang="hu-HU" sz="2800"/>
              <a:t> előállított saját teljesítményhez igénybevett külső szolgáltatás</a:t>
            </a:r>
          </a:p>
          <a:p>
            <a:pPr>
              <a:lnSpc>
                <a:spcPct val="90000"/>
              </a:lnSpc>
            </a:pPr>
            <a:r>
              <a:rPr lang="hu-HU" sz="2800"/>
              <a:t>Például: megrendeltek tőlem egy épületet, ehhez bizonyos részfolyamatokat külső szervezettől rendelek meg vállalkozási szerződés alapján</a:t>
            </a:r>
          </a:p>
          <a:p>
            <a:pPr>
              <a:lnSpc>
                <a:spcPct val="90000"/>
              </a:lnSpc>
            </a:pPr>
            <a:r>
              <a:rPr lang="hu-HU" sz="2800"/>
              <a:t>Ez tehát igénybevett szolgáltatás (költségnem)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F301-0240-4432-A392-87C2FE9D0DE1}" type="slidenum">
              <a:rPr lang="hu-HU"/>
              <a:pPr/>
              <a:t>16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ALVÁLLALKOZÓI TELJESÍTMÉNY</a:t>
            </a:r>
          </a:p>
        </p:txBody>
      </p:sp>
      <p:sp>
        <p:nvSpPr>
          <p:cNvPr id="1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2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2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841D82-C14E-4B83-A50B-30FE05D5D997}" type="slidenum">
              <a:rPr lang="hu-HU"/>
              <a:pPr/>
              <a:t>17</a:t>
            </a:fld>
            <a:endParaRPr lang="hu-HU"/>
          </a:p>
        </p:txBody>
      </p:sp>
      <p:sp>
        <p:nvSpPr>
          <p:cNvPr id="227332" name="Oval 4"/>
          <p:cNvSpPr>
            <a:spLocks noChangeArrowheads="1"/>
          </p:cNvSpPr>
          <p:nvPr/>
        </p:nvSpPr>
        <p:spPr bwMode="auto">
          <a:xfrm>
            <a:off x="2279650" y="2133601"/>
            <a:ext cx="2376488" cy="936625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ALVÁLLALKOZÓ</a:t>
            </a:r>
          </a:p>
        </p:txBody>
      </p:sp>
      <p:sp>
        <p:nvSpPr>
          <p:cNvPr id="227333" name="Oval 5"/>
          <p:cNvSpPr>
            <a:spLocks noChangeArrowheads="1"/>
          </p:cNvSpPr>
          <p:nvPr/>
        </p:nvSpPr>
        <p:spPr bwMode="auto">
          <a:xfrm>
            <a:off x="6908800" y="2205038"/>
            <a:ext cx="2643188" cy="914400"/>
          </a:xfrm>
          <a:prstGeom prst="ellipse">
            <a:avLst/>
          </a:prstGeom>
          <a:ln>
            <a:headEnd/>
            <a:tailEnd/>
          </a:ln>
          <a:extLst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MEGRENDELŐ</a:t>
            </a:r>
          </a:p>
        </p:txBody>
      </p:sp>
      <p:sp>
        <p:nvSpPr>
          <p:cNvPr id="227334" name="Rectangle 6"/>
          <p:cNvSpPr>
            <a:spLocks noChangeArrowheads="1"/>
          </p:cNvSpPr>
          <p:nvPr/>
        </p:nvSpPr>
        <p:spPr bwMode="auto">
          <a:xfrm>
            <a:off x="2135188" y="5156201"/>
            <a:ext cx="7848600" cy="720725"/>
          </a:xfrm>
          <a:prstGeom prst="rect">
            <a:avLst/>
          </a:prstGeom>
          <a:ln>
            <a:headEnd/>
            <a:tailEnd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sz="2400"/>
              <a:t>V Á L L A L K O Z Ó</a:t>
            </a:r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2135188" y="4365626"/>
            <a:ext cx="1871662" cy="792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r>
              <a:rPr lang="hu-HU" sz="2400"/>
              <a:t>ÜZEMI</a:t>
            </a:r>
          </a:p>
          <a:p>
            <a:r>
              <a:rPr lang="hu-HU" sz="2400"/>
              <a:t>KÖR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8093076" y="4325938"/>
            <a:ext cx="1890713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EREDMÉNY</a:t>
            </a:r>
          </a:p>
          <a:p>
            <a:r>
              <a:rPr lang="hu-HU" sz="2400"/>
              <a:t>KÖR</a:t>
            </a:r>
          </a:p>
        </p:txBody>
      </p:sp>
      <p:sp>
        <p:nvSpPr>
          <p:cNvPr id="227339" name="Line 11"/>
          <p:cNvSpPr>
            <a:spLocks noChangeShapeType="1"/>
          </p:cNvSpPr>
          <p:nvPr/>
        </p:nvSpPr>
        <p:spPr bwMode="auto">
          <a:xfrm flipH="1">
            <a:off x="3359150" y="31416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0" name="Line 12"/>
          <p:cNvSpPr>
            <a:spLocks noChangeShapeType="1"/>
          </p:cNvSpPr>
          <p:nvPr/>
        </p:nvSpPr>
        <p:spPr bwMode="auto">
          <a:xfrm>
            <a:off x="6888163" y="4797425"/>
            <a:ext cx="12239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1" name="Line 13"/>
          <p:cNvSpPr>
            <a:spLocks noChangeShapeType="1"/>
          </p:cNvSpPr>
          <p:nvPr/>
        </p:nvSpPr>
        <p:spPr bwMode="auto">
          <a:xfrm flipV="1">
            <a:off x="8401050" y="3141664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2" name="Text Box 14"/>
          <p:cNvSpPr txBox="1">
            <a:spLocks noChangeArrowheads="1"/>
          </p:cNvSpPr>
          <p:nvPr/>
        </p:nvSpPr>
        <p:spPr bwMode="auto">
          <a:xfrm>
            <a:off x="2454463" y="3443288"/>
            <a:ext cx="15633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TELJESÍTÉS</a:t>
            </a:r>
          </a:p>
          <a:p>
            <a:r>
              <a:rPr lang="hu-HU"/>
              <a:t> és SZÁMLA</a:t>
            </a:r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7909113" y="3494088"/>
            <a:ext cx="156331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TELJESÍTÉS</a:t>
            </a:r>
          </a:p>
          <a:p>
            <a:r>
              <a:rPr lang="hu-HU"/>
              <a:t> és SZÁMLA</a:t>
            </a:r>
          </a:p>
        </p:txBody>
      </p:sp>
      <p:sp>
        <p:nvSpPr>
          <p:cNvPr id="227347" name="Text Box 19"/>
          <p:cNvSpPr txBox="1">
            <a:spLocks noChangeArrowheads="1"/>
          </p:cNvSpPr>
          <p:nvPr/>
        </p:nvSpPr>
        <p:spPr bwMode="auto">
          <a:xfrm>
            <a:off x="5324475" y="4325938"/>
            <a:ext cx="1563688" cy="8318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sz="2400"/>
              <a:t>MÉRLEG</a:t>
            </a:r>
          </a:p>
          <a:p>
            <a:r>
              <a:rPr lang="hu-HU" sz="2400"/>
              <a:t>KÖR</a:t>
            </a:r>
          </a:p>
        </p:txBody>
      </p:sp>
      <p:sp>
        <p:nvSpPr>
          <p:cNvPr id="227348" name="Line 20"/>
          <p:cNvSpPr>
            <a:spLocks noChangeShapeType="1"/>
          </p:cNvSpPr>
          <p:nvPr/>
        </p:nvSpPr>
        <p:spPr bwMode="auto">
          <a:xfrm>
            <a:off x="4008438" y="4797425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49" name="Text Box 21"/>
          <p:cNvSpPr txBox="1">
            <a:spLocks noChangeArrowheads="1"/>
          </p:cNvSpPr>
          <p:nvPr/>
        </p:nvSpPr>
        <p:spPr bwMode="auto">
          <a:xfrm>
            <a:off x="4284663" y="4502151"/>
            <a:ext cx="6778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/>
              <a:t>STK</a:t>
            </a:r>
          </a:p>
        </p:txBody>
      </p:sp>
      <p:sp>
        <p:nvSpPr>
          <p:cNvPr id="227350" name="Text Box 22"/>
          <p:cNvSpPr txBox="1">
            <a:spLocks noChangeArrowheads="1"/>
          </p:cNvSpPr>
          <p:nvPr/>
        </p:nvSpPr>
        <p:spPr bwMode="auto">
          <a:xfrm>
            <a:off x="4222751" y="3567113"/>
            <a:ext cx="35290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Vállalkozási szerződésre épül</a:t>
            </a:r>
          </a:p>
        </p:txBody>
      </p:sp>
      <p:sp>
        <p:nvSpPr>
          <p:cNvPr id="227351" name="Line 23"/>
          <p:cNvSpPr>
            <a:spLocks noChangeShapeType="1"/>
          </p:cNvSpPr>
          <p:nvPr/>
        </p:nvSpPr>
        <p:spPr bwMode="auto">
          <a:xfrm>
            <a:off x="7751764" y="3789363"/>
            <a:ext cx="288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7352" name="Line 24"/>
          <p:cNvSpPr>
            <a:spLocks noChangeShapeType="1"/>
          </p:cNvSpPr>
          <p:nvPr/>
        </p:nvSpPr>
        <p:spPr bwMode="auto">
          <a:xfrm flipH="1">
            <a:off x="3935413" y="3789363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 b="1" dirty="0">
                <a:solidFill>
                  <a:srgbClr val="FF9933"/>
                </a:solidFill>
              </a:rPr>
              <a:t>B/I/6. KÉSZLETEKRE ADOTT ELŐLEGEK</a:t>
            </a:r>
          </a:p>
        </p:txBody>
      </p:sp>
      <p:sp>
        <p:nvSpPr>
          <p:cNvPr id="257027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412876"/>
            <a:ext cx="8229600" cy="1655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000" dirty="0"/>
              <a:t>Anyag- és áruszállítónak ilyen címen átutalt, </a:t>
            </a:r>
            <a:r>
              <a:rPr lang="hu-HU" sz="2000" dirty="0"/>
              <a:t>(levonható) áfa </a:t>
            </a:r>
            <a:r>
              <a:rPr lang="hu-HU" sz="2000" dirty="0"/>
              <a:t>nélküli összeg</a:t>
            </a:r>
          </a:p>
          <a:p>
            <a:pPr>
              <a:lnSpc>
                <a:spcPct val="90000"/>
              </a:lnSpc>
            </a:pPr>
            <a:r>
              <a:rPr lang="hu-HU" sz="2000" b="1" u="sng" dirty="0"/>
              <a:t>Ez nem vásárolt készlet (még)!</a:t>
            </a:r>
          </a:p>
          <a:p>
            <a:pPr>
              <a:lnSpc>
                <a:spcPct val="90000"/>
              </a:lnSpc>
            </a:pPr>
            <a:r>
              <a:rPr lang="hu-HU" sz="2000" dirty="0"/>
              <a:t>Értékelés: lásd a követeléseknél</a:t>
            </a:r>
          </a:p>
          <a:p>
            <a:pPr>
              <a:lnSpc>
                <a:spcPct val="90000"/>
              </a:lnSpc>
            </a:pPr>
            <a:r>
              <a:rPr lang="hu-HU" sz="2000" dirty="0"/>
              <a:t>Elszámolása:</a:t>
            </a:r>
          </a:p>
        </p:txBody>
      </p:sp>
      <p:sp>
        <p:nvSpPr>
          <p:cNvPr id="4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2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4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6AC0E-BC50-4E91-98E2-2624BA5051E7}" type="slidenum">
              <a:rPr lang="hu-HU"/>
              <a:pPr/>
              <a:t>18</a:t>
            </a:fld>
            <a:endParaRPr lang="hu-HU"/>
          </a:p>
        </p:txBody>
      </p:sp>
      <p:sp>
        <p:nvSpPr>
          <p:cNvPr id="257028" name="Line 4"/>
          <p:cNvSpPr>
            <a:spLocks noChangeShapeType="1"/>
          </p:cNvSpPr>
          <p:nvPr/>
        </p:nvSpPr>
        <p:spPr bwMode="auto">
          <a:xfrm>
            <a:off x="1919289" y="36449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29" name="Line 5"/>
          <p:cNvSpPr>
            <a:spLocks noChangeShapeType="1"/>
          </p:cNvSpPr>
          <p:nvPr/>
        </p:nvSpPr>
        <p:spPr bwMode="auto">
          <a:xfrm>
            <a:off x="4295776" y="36449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0" name="Line 6"/>
          <p:cNvSpPr>
            <a:spLocks noChangeShapeType="1"/>
          </p:cNvSpPr>
          <p:nvPr/>
        </p:nvSpPr>
        <p:spPr bwMode="auto">
          <a:xfrm>
            <a:off x="6672264" y="3644900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1" name="Line 7"/>
          <p:cNvSpPr>
            <a:spLocks noChangeShapeType="1"/>
          </p:cNvSpPr>
          <p:nvPr/>
        </p:nvSpPr>
        <p:spPr bwMode="auto">
          <a:xfrm>
            <a:off x="8904288" y="3644900"/>
            <a:ext cx="1763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2" name="Text Box 8"/>
          <p:cNvSpPr txBox="1">
            <a:spLocks noChangeArrowheads="1"/>
          </p:cNvSpPr>
          <p:nvPr/>
        </p:nvSpPr>
        <p:spPr bwMode="auto">
          <a:xfrm>
            <a:off x="1919289" y="3300413"/>
            <a:ext cx="2085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PÉNZESZKÖZÖK</a:t>
            </a:r>
          </a:p>
        </p:txBody>
      </p:sp>
      <p:sp>
        <p:nvSpPr>
          <p:cNvPr id="257033" name="Text Box 9"/>
          <p:cNvSpPr txBox="1">
            <a:spLocks noChangeArrowheads="1"/>
          </p:cNvSpPr>
          <p:nvPr/>
        </p:nvSpPr>
        <p:spPr bwMode="auto">
          <a:xfrm>
            <a:off x="4106864" y="3068638"/>
            <a:ext cx="22621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KÉSZLETEKRE</a:t>
            </a:r>
          </a:p>
          <a:p>
            <a:r>
              <a:rPr lang="hu-HU"/>
              <a:t>ADOTT ELŐLEGEK</a:t>
            </a:r>
          </a:p>
        </p:txBody>
      </p:sp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6942139" y="3300413"/>
            <a:ext cx="148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SZÁLLÍTÓK</a:t>
            </a:r>
          </a:p>
        </p:txBody>
      </p:sp>
      <p:sp>
        <p:nvSpPr>
          <p:cNvPr id="257035" name="Text Box 11"/>
          <p:cNvSpPr txBox="1">
            <a:spLocks noChangeArrowheads="1"/>
          </p:cNvSpPr>
          <p:nvPr/>
        </p:nvSpPr>
        <p:spPr bwMode="auto">
          <a:xfrm>
            <a:off x="9048751" y="3278188"/>
            <a:ext cx="15160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KÉSZLETEK</a:t>
            </a:r>
          </a:p>
        </p:txBody>
      </p:sp>
      <p:sp>
        <p:nvSpPr>
          <p:cNvPr id="257036" name="Line 12"/>
          <p:cNvSpPr>
            <a:spLocks noChangeShapeType="1"/>
          </p:cNvSpPr>
          <p:nvPr/>
        </p:nvSpPr>
        <p:spPr bwMode="auto">
          <a:xfrm>
            <a:off x="2855913" y="36449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7" name="Line 13"/>
          <p:cNvSpPr>
            <a:spLocks noChangeShapeType="1"/>
          </p:cNvSpPr>
          <p:nvPr/>
        </p:nvSpPr>
        <p:spPr bwMode="auto">
          <a:xfrm>
            <a:off x="5303838" y="36449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8" name="Line 14"/>
          <p:cNvSpPr>
            <a:spLocks noChangeShapeType="1"/>
          </p:cNvSpPr>
          <p:nvPr/>
        </p:nvSpPr>
        <p:spPr bwMode="auto">
          <a:xfrm>
            <a:off x="7608888" y="3644900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39" name="Line 15"/>
          <p:cNvSpPr>
            <a:spLocks noChangeShapeType="1"/>
          </p:cNvSpPr>
          <p:nvPr/>
        </p:nvSpPr>
        <p:spPr bwMode="auto">
          <a:xfrm>
            <a:off x="9840913" y="36449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0" name="Line 16"/>
          <p:cNvSpPr>
            <a:spLocks noChangeShapeType="1"/>
          </p:cNvSpPr>
          <p:nvPr/>
        </p:nvSpPr>
        <p:spPr bwMode="auto">
          <a:xfrm>
            <a:off x="4151314" y="5157788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1" name="Line 17"/>
          <p:cNvSpPr>
            <a:spLocks noChangeShapeType="1"/>
          </p:cNvSpPr>
          <p:nvPr/>
        </p:nvSpPr>
        <p:spPr bwMode="auto">
          <a:xfrm>
            <a:off x="5159375" y="5157788"/>
            <a:ext cx="0" cy="10080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2" name="Text Box 18"/>
          <p:cNvSpPr txBox="1">
            <a:spLocks noChangeArrowheads="1"/>
          </p:cNvSpPr>
          <p:nvPr/>
        </p:nvSpPr>
        <p:spPr bwMode="auto">
          <a:xfrm>
            <a:off x="4224339" y="4791076"/>
            <a:ext cx="190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ELŐZETES ÁFA</a:t>
            </a:r>
          </a:p>
        </p:txBody>
      </p:sp>
      <p:sp>
        <p:nvSpPr>
          <p:cNvPr id="257043" name="Line 19"/>
          <p:cNvSpPr>
            <a:spLocks noChangeShapeType="1"/>
          </p:cNvSpPr>
          <p:nvPr/>
        </p:nvSpPr>
        <p:spPr bwMode="auto">
          <a:xfrm>
            <a:off x="3143250" y="400526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4" name="Line 20"/>
          <p:cNvSpPr>
            <a:spLocks noChangeShapeType="1"/>
          </p:cNvSpPr>
          <p:nvPr/>
        </p:nvSpPr>
        <p:spPr bwMode="auto">
          <a:xfrm>
            <a:off x="3792538" y="400526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5" name="Line 21"/>
          <p:cNvSpPr>
            <a:spLocks noChangeShapeType="1"/>
          </p:cNvSpPr>
          <p:nvPr/>
        </p:nvSpPr>
        <p:spPr bwMode="auto">
          <a:xfrm>
            <a:off x="3792539" y="5445125"/>
            <a:ext cx="11509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6" name="Line 22"/>
          <p:cNvSpPr>
            <a:spLocks noChangeShapeType="1"/>
          </p:cNvSpPr>
          <p:nvPr/>
        </p:nvSpPr>
        <p:spPr bwMode="auto">
          <a:xfrm>
            <a:off x="7967664" y="4076700"/>
            <a:ext cx="15843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7" name="Line 23"/>
          <p:cNvSpPr>
            <a:spLocks noChangeShapeType="1"/>
          </p:cNvSpPr>
          <p:nvPr/>
        </p:nvSpPr>
        <p:spPr bwMode="auto">
          <a:xfrm flipH="1">
            <a:off x="8759825" y="4076701"/>
            <a:ext cx="0" cy="2232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8" name="Line 24"/>
          <p:cNvSpPr>
            <a:spLocks noChangeShapeType="1"/>
          </p:cNvSpPr>
          <p:nvPr/>
        </p:nvSpPr>
        <p:spPr bwMode="auto">
          <a:xfrm flipH="1">
            <a:off x="4800601" y="6308725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49" name="Line 25"/>
          <p:cNvSpPr>
            <a:spLocks noChangeShapeType="1"/>
          </p:cNvSpPr>
          <p:nvPr/>
        </p:nvSpPr>
        <p:spPr bwMode="auto">
          <a:xfrm flipV="1">
            <a:off x="4800600" y="5734051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50" name="Line 26"/>
          <p:cNvSpPr>
            <a:spLocks noChangeShapeType="1"/>
          </p:cNvSpPr>
          <p:nvPr/>
        </p:nvSpPr>
        <p:spPr bwMode="auto">
          <a:xfrm>
            <a:off x="5664201" y="4005263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51" name="Line 27"/>
          <p:cNvSpPr>
            <a:spLocks noChangeShapeType="1"/>
          </p:cNvSpPr>
          <p:nvPr/>
        </p:nvSpPr>
        <p:spPr bwMode="auto">
          <a:xfrm>
            <a:off x="5519739" y="5445125"/>
            <a:ext cx="10810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52" name="Line 28"/>
          <p:cNvSpPr>
            <a:spLocks noChangeShapeType="1"/>
          </p:cNvSpPr>
          <p:nvPr/>
        </p:nvSpPr>
        <p:spPr bwMode="auto">
          <a:xfrm flipV="1">
            <a:off x="6600825" y="4005263"/>
            <a:ext cx="0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7053" name="Text Box 29"/>
          <p:cNvSpPr txBox="1">
            <a:spLocks noChangeArrowheads="1"/>
          </p:cNvSpPr>
          <p:nvPr/>
        </p:nvSpPr>
        <p:spPr bwMode="auto">
          <a:xfrm>
            <a:off x="3765551" y="4019550"/>
            <a:ext cx="3397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</a:t>
            </a:r>
          </a:p>
        </p:txBody>
      </p:sp>
      <p:sp>
        <p:nvSpPr>
          <p:cNvPr id="257054" name="Text Box 30"/>
          <p:cNvSpPr txBox="1">
            <a:spLocks noChangeArrowheads="1"/>
          </p:cNvSpPr>
          <p:nvPr/>
        </p:nvSpPr>
        <p:spPr bwMode="auto">
          <a:xfrm>
            <a:off x="8734426" y="4092575"/>
            <a:ext cx="33972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</a:t>
            </a:r>
          </a:p>
        </p:txBody>
      </p:sp>
      <p:sp>
        <p:nvSpPr>
          <p:cNvPr id="257055" name="Text Box 31"/>
          <p:cNvSpPr txBox="1">
            <a:spLocks noChangeArrowheads="1"/>
          </p:cNvSpPr>
          <p:nvPr/>
        </p:nvSpPr>
        <p:spPr bwMode="auto">
          <a:xfrm>
            <a:off x="6619876" y="3998914"/>
            <a:ext cx="3397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3</a:t>
            </a:r>
          </a:p>
        </p:txBody>
      </p:sp>
      <p:sp>
        <p:nvSpPr>
          <p:cNvPr id="257056" name="Text Box 32"/>
          <p:cNvSpPr txBox="1">
            <a:spLocks noChangeArrowheads="1"/>
          </p:cNvSpPr>
          <p:nvPr/>
        </p:nvSpPr>
        <p:spPr bwMode="auto">
          <a:xfrm>
            <a:off x="2832100" y="3998913"/>
            <a:ext cx="622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125</a:t>
            </a:r>
          </a:p>
        </p:txBody>
      </p:sp>
      <p:sp>
        <p:nvSpPr>
          <p:cNvPr id="257057" name="Text Box 33"/>
          <p:cNvSpPr txBox="1">
            <a:spLocks noChangeArrowheads="1"/>
          </p:cNvSpPr>
          <p:nvPr/>
        </p:nvSpPr>
        <p:spPr bwMode="auto">
          <a:xfrm>
            <a:off x="4656138" y="3998913"/>
            <a:ext cx="622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100</a:t>
            </a:r>
          </a:p>
        </p:txBody>
      </p:sp>
      <p:sp>
        <p:nvSpPr>
          <p:cNvPr id="257058" name="Text Box 34"/>
          <p:cNvSpPr txBox="1">
            <a:spLocks noChangeArrowheads="1"/>
          </p:cNvSpPr>
          <p:nvPr/>
        </p:nvSpPr>
        <p:spPr bwMode="auto">
          <a:xfrm>
            <a:off x="4683125" y="51006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25</a:t>
            </a:r>
          </a:p>
        </p:txBody>
      </p:sp>
      <p:sp>
        <p:nvSpPr>
          <p:cNvPr id="257059" name="Text Box 35"/>
          <p:cNvSpPr txBox="1">
            <a:spLocks noChangeArrowheads="1"/>
          </p:cNvSpPr>
          <p:nvPr/>
        </p:nvSpPr>
        <p:spPr bwMode="auto">
          <a:xfrm>
            <a:off x="7729538" y="3660776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375</a:t>
            </a:r>
          </a:p>
        </p:txBody>
      </p:sp>
      <p:sp>
        <p:nvSpPr>
          <p:cNvPr id="257060" name="Text Box 36"/>
          <p:cNvSpPr txBox="1">
            <a:spLocks noChangeArrowheads="1"/>
          </p:cNvSpPr>
          <p:nvPr/>
        </p:nvSpPr>
        <p:spPr bwMode="auto">
          <a:xfrm>
            <a:off x="9169400" y="3660776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300</a:t>
            </a:r>
          </a:p>
        </p:txBody>
      </p:sp>
      <p:sp>
        <p:nvSpPr>
          <p:cNvPr id="257061" name="Text Box 37"/>
          <p:cNvSpPr txBox="1">
            <a:spLocks noChangeArrowheads="1"/>
          </p:cNvSpPr>
          <p:nvPr/>
        </p:nvSpPr>
        <p:spPr bwMode="auto">
          <a:xfrm>
            <a:off x="4324350" y="57261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75</a:t>
            </a:r>
          </a:p>
        </p:txBody>
      </p:sp>
      <p:sp>
        <p:nvSpPr>
          <p:cNvPr id="257062" name="Text Box 38"/>
          <p:cNvSpPr txBox="1">
            <a:spLocks noChangeArrowheads="1"/>
          </p:cNvSpPr>
          <p:nvPr/>
        </p:nvSpPr>
        <p:spPr bwMode="auto">
          <a:xfrm>
            <a:off x="6986588" y="3638551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125</a:t>
            </a:r>
          </a:p>
        </p:txBody>
      </p:sp>
      <p:sp>
        <p:nvSpPr>
          <p:cNvPr id="257063" name="Text Box 39"/>
          <p:cNvSpPr txBox="1">
            <a:spLocks noChangeArrowheads="1"/>
          </p:cNvSpPr>
          <p:nvPr/>
        </p:nvSpPr>
        <p:spPr bwMode="auto">
          <a:xfrm>
            <a:off x="5280025" y="3998913"/>
            <a:ext cx="6223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100</a:t>
            </a:r>
          </a:p>
        </p:txBody>
      </p:sp>
      <p:sp>
        <p:nvSpPr>
          <p:cNvPr id="257064" name="Text Box 40"/>
          <p:cNvSpPr txBox="1">
            <a:spLocks noChangeArrowheads="1"/>
          </p:cNvSpPr>
          <p:nvPr/>
        </p:nvSpPr>
        <p:spPr bwMode="auto">
          <a:xfrm>
            <a:off x="5353050" y="5100638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TOVÁBBI PONTOSÍTÁSOK </a:t>
            </a:r>
          </a:p>
        </p:txBody>
      </p:sp>
      <p:sp>
        <p:nvSpPr>
          <p:cNvPr id="226309" name="Rectangle 5"/>
          <p:cNvSpPr>
            <a:spLocks noGrp="1" noChangeArrowheads="1"/>
          </p:cNvSpPr>
          <p:nvPr>
            <p:ph idx="1"/>
          </p:nvPr>
        </p:nvSpPr>
        <p:spPr>
          <a:xfrm>
            <a:off x="1981200" y="1268414"/>
            <a:ext cx="8229600" cy="5113337"/>
          </a:xfrm>
        </p:spPr>
        <p:txBody>
          <a:bodyPr/>
          <a:lstStyle/>
          <a:p>
            <a:r>
              <a:rPr lang="hu-HU" sz="2800" dirty="0"/>
              <a:t>Készletként jelenik meg a mérlegben</a:t>
            </a:r>
          </a:p>
          <a:p>
            <a:pPr lvl="1"/>
            <a:r>
              <a:rPr lang="hu-HU" sz="2400" dirty="0"/>
              <a:t>Úton lévő készlet (de már számlázott) → teljesítés helye (a költség és a kockázat megosztás szabályai: </a:t>
            </a:r>
            <a:r>
              <a:rPr lang="hu-HU" sz="2400" dirty="0" err="1">
                <a:solidFill>
                  <a:srgbClr val="FF9933"/>
                </a:solidFill>
              </a:rPr>
              <a:t>IN</a:t>
            </a:r>
            <a:r>
              <a:rPr lang="hu-HU" sz="2400" dirty="0" err="1"/>
              <a:t>ternational</a:t>
            </a:r>
            <a:r>
              <a:rPr lang="hu-HU" sz="2400" dirty="0"/>
              <a:t> </a:t>
            </a:r>
            <a:r>
              <a:rPr lang="hu-HU" sz="2400" dirty="0" err="1">
                <a:solidFill>
                  <a:srgbClr val="FF9933"/>
                </a:solidFill>
              </a:rPr>
              <a:t>CO</a:t>
            </a:r>
            <a:r>
              <a:rPr lang="hu-HU" sz="2400" dirty="0" err="1"/>
              <a:t>mmercial</a:t>
            </a:r>
            <a:r>
              <a:rPr lang="hu-HU" sz="2400" dirty="0"/>
              <a:t> </a:t>
            </a:r>
            <a:r>
              <a:rPr lang="hu-HU" sz="2400" dirty="0">
                <a:solidFill>
                  <a:srgbClr val="FF9933"/>
                </a:solidFill>
              </a:rPr>
              <a:t>TERMS</a:t>
            </a:r>
            <a:r>
              <a:rPr lang="hu-HU" sz="2400" dirty="0"/>
              <a:t>, lásd köv. dia, de ez csak tájékoztatás, nem része a tananyagnak!)</a:t>
            </a:r>
            <a:endParaRPr lang="hu-HU" sz="2400" dirty="0"/>
          </a:p>
          <a:p>
            <a:pPr lvl="1"/>
            <a:r>
              <a:rPr lang="hu-HU" sz="2400" dirty="0"/>
              <a:t>Nem számlázott szállítás (de már leszállított)</a:t>
            </a:r>
          </a:p>
          <a:p>
            <a:pPr lvl="1"/>
            <a:r>
              <a:rPr lang="hu-HU" sz="2400" dirty="0"/>
              <a:t>Bérmunkára, javításra átadott</a:t>
            </a:r>
          </a:p>
          <a:p>
            <a:pPr lvl="1"/>
            <a:r>
              <a:rPr lang="hu-HU" sz="2400" dirty="0"/>
              <a:t>Bizományi értékesítésre átadott</a:t>
            </a:r>
          </a:p>
          <a:p>
            <a:r>
              <a:rPr lang="hu-HU" sz="2800" dirty="0"/>
              <a:t>Nem mutatható ki a mérlegünkben</a:t>
            </a:r>
          </a:p>
          <a:p>
            <a:pPr lvl="1"/>
            <a:r>
              <a:rPr lang="hu-HU" sz="2400" dirty="0"/>
              <a:t>Bérmunkára, javításra átvett</a:t>
            </a:r>
          </a:p>
          <a:p>
            <a:pPr lvl="1"/>
            <a:r>
              <a:rPr lang="hu-HU" sz="2400" dirty="0"/>
              <a:t>Bizományi értékesítésre átvett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941E58-9978-4740-9B59-851D9797F5EE}" type="slidenum">
              <a:rPr lang="hu-HU"/>
              <a:pPr/>
              <a:t>19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/>
              <a:t>ESZKÖZÖK</a:t>
            </a:r>
          </a:p>
        </p:txBody>
      </p:sp>
      <p:sp>
        <p:nvSpPr>
          <p:cNvPr id="24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25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26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DEFCC-F8F4-4D62-8910-63F2129A2C7A}" type="slidenum">
              <a:rPr lang="hu-HU"/>
              <a:pPr/>
              <a:t>2</a:t>
            </a:fld>
            <a:endParaRPr lang="hu-HU"/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2063751" y="1355726"/>
            <a:ext cx="31464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BEFEKTETETT ESZKÖZÖK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6596064" y="1279526"/>
            <a:ext cx="34766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800"/>
              <a:t>FORGÓESZKÖZÖK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1784351" y="2435226"/>
            <a:ext cx="29432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SAJÁT VÁLLALKOZÁSBA</a:t>
            </a:r>
          </a:p>
        </p:txBody>
      </p:sp>
      <p:sp>
        <p:nvSpPr>
          <p:cNvPr id="130056" name="Text Box 8"/>
          <p:cNvSpPr txBox="1">
            <a:spLocks noChangeArrowheads="1"/>
          </p:cNvSpPr>
          <p:nvPr/>
        </p:nvSpPr>
        <p:spPr bwMode="auto">
          <a:xfrm>
            <a:off x="3724276" y="3227388"/>
            <a:ext cx="273526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MÁS VÁLLALKOZÁSBA</a:t>
            </a:r>
          </a:p>
        </p:txBody>
      </p:sp>
      <p:sp>
        <p:nvSpPr>
          <p:cNvPr id="130057" name="Text Box 9"/>
          <p:cNvSpPr txBox="1">
            <a:spLocks noChangeArrowheads="1"/>
          </p:cNvSpPr>
          <p:nvPr/>
        </p:nvSpPr>
        <p:spPr bwMode="auto">
          <a:xfrm>
            <a:off x="2316164" y="4451351"/>
            <a:ext cx="1082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ANYAGI</a:t>
            </a:r>
          </a:p>
        </p:txBody>
      </p:sp>
      <p:sp>
        <p:nvSpPr>
          <p:cNvPr id="130058" name="Text Box 10"/>
          <p:cNvSpPr txBox="1">
            <a:spLocks noChangeArrowheads="1"/>
          </p:cNvSpPr>
          <p:nvPr/>
        </p:nvSpPr>
        <p:spPr bwMode="auto">
          <a:xfrm>
            <a:off x="4400550" y="4379913"/>
            <a:ext cx="16716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NEM ANYAGI</a:t>
            </a:r>
          </a:p>
        </p:txBody>
      </p:sp>
      <p:sp>
        <p:nvSpPr>
          <p:cNvPr id="130059" name="Line 11"/>
          <p:cNvSpPr>
            <a:spLocks noChangeShapeType="1"/>
          </p:cNvSpPr>
          <p:nvPr/>
        </p:nvSpPr>
        <p:spPr bwMode="auto">
          <a:xfrm flipH="1">
            <a:off x="3935413" y="765176"/>
            <a:ext cx="208915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0" name="Line 12"/>
          <p:cNvSpPr>
            <a:spLocks noChangeShapeType="1"/>
          </p:cNvSpPr>
          <p:nvPr/>
        </p:nvSpPr>
        <p:spPr bwMode="auto">
          <a:xfrm>
            <a:off x="6024563" y="765176"/>
            <a:ext cx="2303462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1" name="Line 13"/>
          <p:cNvSpPr>
            <a:spLocks noChangeShapeType="1"/>
          </p:cNvSpPr>
          <p:nvPr/>
        </p:nvSpPr>
        <p:spPr bwMode="auto">
          <a:xfrm>
            <a:off x="3143250" y="1700214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2" name="Line 14"/>
          <p:cNvSpPr>
            <a:spLocks noChangeShapeType="1"/>
          </p:cNvSpPr>
          <p:nvPr/>
        </p:nvSpPr>
        <p:spPr bwMode="auto">
          <a:xfrm>
            <a:off x="4943475" y="1700213"/>
            <a:ext cx="0" cy="14414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3" name="Line 15"/>
          <p:cNvSpPr>
            <a:spLocks noChangeShapeType="1"/>
          </p:cNvSpPr>
          <p:nvPr/>
        </p:nvSpPr>
        <p:spPr bwMode="auto">
          <a:xfrm>
            <a:off x="2782888" y="2852739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4" name="Line 16"/>
          <p:cNvSpPr>
            <a:spLocks noChangeShapeType="1"/>
          </p:cNvSpPr>
          <p:nvPr/>
        </p:nvSpPr>
        <p:spPr bwMode="auto">
          <a:xfrm>
            <a:off x="2782888" y="2852739"/>
            <a:ext cx="2017712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5" name="Text Box 17"/>
          <p:cNvSpPr txBox="1">
            <a:spLocks noChangeArrowheads="1"/>
          </p:cNvSpPr>
          <p:nvPr/>
        </p:nvSpPr>
        <p:spPr bwMode="auto">
          <a:xfrm>
            <a:off x="8331201" y="2147889"/>
            <a:ext cx="208597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KÉSZLETEK</a:t>
            </a:r>
          </a:p>
          <a:p>
            <a:r>
              <a:rPr lang="hu-HU"/>
              <a:t>KÖVETELÉSEK</a:t>
            </a:r>
          </a:p>
          <a:p>
            <a:r>
              <a:rPr lang="hu-HU"/>
              <a:t>ÉRTÉKPAPÍROK</a:t>
            </a:r>
          </a:p>
          <a:p>
            <a:r>
              <a:rPr lang="hu-HU"/>
              <a:t>PÉNZESZKÖZÖK</a:t>
            </a:r>
          </a:p>
        </p:txBody>
      </p:sp>
      <p:sp>
        <p:nvSpPr>
          <p:cNvPr id="130066" name="Line 18"/>
          <p:cNvSpPr>
            <a:spLocks noChangeShapeType="1"/>
          </p:cNvSpPr>
          <p:nvPr/>
        </p:nvSpPr>
        <p:spPr bwMode="auto">
          <a:xfrm>
            <a:off x="7535863" y="1773239"/>
            <a:ext cx="0" cy="935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7" name="Line 19"/>
          <p:cNvSpPr>
            <a:spLocks noChangeShapeType="1"/>
          </p:cNvSpPr>
          <p:nvPr/>
        </p:nvSpPr>
        <p:spPr bwMode="auto">
          <a:xfrm>
            <a:off x="7535863" y="27082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8" name="Line 20"/>
          <p:cNvSpPr>
            <a:spLocks noChangeShapeType="1"/>
          </p:cNvSpPr>
          <p:nvPr/>
        </p:nvSpPr>
        <p:spPr bwMode="auto">
          <a:xfrm flipV="1">
            <a:off x="7967664" y="2349501"/>
            <a:ext cx="720725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69" name="Line 21"/>
          <p:cNvSpPr>
            <a:spLocks noChangeShapeType="1"/>
          </p:cNvSpPr>
          <p:nvPr/>
        </p:nvSpPr>
        <p:spPr bwMode="auto">
          <a:xfrm flipV="1">
            <a:off x="7967664" y="2636839"/>
            <a:ext cx="504825" cy="71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70" name="Line 22"/>
          <p:cNvSpPr>
            <a:spLocks noChangeShapeType="1"/>
          </p:cNvSpPr>
          <p:nvPr/>
        </p:nvSpPr>
        <p:spPr bwMode="auto">
          <a:xfrm>
            <a:off x="7967664" y="2708276"/>
            <a:ext cx="43338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71" name="Line 23"/>
          <p:cNvSpPr>
            <a:spLocks noChangeShapeType="1"/>
          </p:cNvSpPr>
          <p:nvPr/>
        </p:nvSpPr>
        <p:spPr bwMode="auto">
          <a:xfrm>
            <a:off x="7967663" y="2708275"/>
            <a:ext cx="360362" cy="4333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0072" name="Text Box 24"/>
          <p:cNvSpPr txBox="1">
            <a:spLocks noChangeArrowheads="1"/>
          </p:cNvSpPr>
          <p:nvPr/>
        </p:nvSpPr>
        <p:spPr bwMode="auto">
          <a:xfrm>
            <a:off x="5367339" y="5510213"/>
            <a:ext cx="4041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AKTÍV IDŐBELI ELHATÁROLÁSOK</a:t>
            </a:r>
          </a:p>
        </p:txBody>
      </p:sp>
      <p:sp>
        <p:nvSpPr>
          <p:cNvPr id="130073" name="Line 25"/>
          <p:cNvSpPr>
            <a:spLocks noChangeShapeType="1"/>
          </p:cNvSpPr>
          <p:nvPr/>
        </p:nvSpPr>
        <p:spPr bwMode="auto">
          <a:xfrm>
            <a:off x="6024564" y="765175"/>
            <a:ext cx="1366837" cy="46799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3005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3" presetClass="emph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" dur="2000" fill="hold"/>
                                        <p:tgtEl>
                                          <p:spTgt spid="130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" dur="2000" fill="hold"/>
                                        <p:tgtEl>
                                          <p:spTgt spid="130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8" dur="2000" fill="hold"/>
                                        <p:tgtEl>
                                          <p:spTgt spid="130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4" grpId="0"/>
      <p:bldP spid="130054" grpId="1"/>
      <p:bldP spid="130054" grpId="2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3305" name="Group 441"/>
          <p:cNvGraphicFramePr>
            <a:graphicFrameLocks noGrp="1"/>
          </p:cNvGraphicFramePr>
          <p:nvPr>
            <p:ph type="tbl" idx="1"/>
          </p:nvPr>
        </p:nvGraphicFramePr>
        <p:xfrm>
          <a:off x="1981201" y="260351"/>
          <a:ext cx="8435975" cy="6102351"/>
        </p:xfrm>
        <a:graphic>
          <a:graphicData uri="http://schemas.openxmlformats.org/drawingml/2006/table">
            <a:tbl>
              <a:tblPr/>
              <a:tblGrid>
                <a:gridCol w="18113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35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529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36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9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Név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Jel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Tartalom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Mód</a:t>
                      </a:r>
                      <a:endParaRPr kumimoji="0" lang="hu-HU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 Works/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Üzemből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EXW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 és kockázat gyártól (bányától, stb.) a vevőt terheli (import esetén a vámértéket növeli)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Minden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49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Free Carrier</a:t>
                      </a:r>
                      <a:b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</a:b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 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FCA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Költség, kockázat a megadott földrajzi ponton az árunak a fuvarozó részére történő átadása után a vevőt terheli (vámérték növelő tényező)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Minden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58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Free Alongside Ship  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FAS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Költség, kockázat az elhajózási kikötő rakpartjától a vevőt terheli (vámérték növelő tényező)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Tengeri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Free On Board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FOB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Költség, kockázat az elhajózási kikötőben a hajóba rakástól a vevőt terheli (vámérték növelő tényező)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Tengeri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 and Freight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CFR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 érkezésig az eladót, kockázat az indulástól a vevőt terheli (kockázati költség vámérték növelő)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Tengeri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04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Cost, Insurance, Freight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CIF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 és biztosítás az érkezési helyig az eladót, egyéb kockázat a vevőt terheli (nem vámérték növelő)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Tengeri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4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8BD28-8357-4DF8-AE19-67090BFC3361}" type="slidenum">
              <a:rPr lang="hu-HU"/>
              <a:pPr/>
              <a:t>20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5072" name="Group 160"/>
          <p:cNvGraphicFramePr>
            <a:graphicFrameLocks noGrp="1"/>
          </p:cNvGraphicFramePr>
          <p:nvPr>
            <p:ph type="tbl" idx="1"/>
          </p:nvPr>
        </p:nvGraphicFramePr>
        <p:xfrm>
          <a:off x="1981201" y="333375"/>
          <a:ext cx="8435975" cy="6076634"/>
        </p:xfrm>
        <a:graphic>
          <a:graphicData uri="http://schemas.openxmlformats.org/drawingml/2006/table">
            <a:tbl>
              <a:tblPr/>
              <a:tblGrid>
                <a:gridCol w="1857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7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54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2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Free Carriage Paid to...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CPT 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 a megnevezett rendeltetési helyig az eladót, kockázat az első fuvarozónak való átadástól a vevőt terheli (kockázati költség vámérték növelő tényező)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Minden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Free Carriage and Insurance Paid To...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CIP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 és biztosítás a nevezett rendeltetési helyig az eladót, kockázat az első fuvarozónak való átadástól a vevőt terheli (nem vámérték növelő tényező)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Minden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Delivered At Frontier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DAF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 és kockázat a nevezett országhatárig az eladót terheli (ha az a magyar határ, nem növeli a vámértéket)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Minden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1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Delivered ex Ship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DES 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 és kockázat érkezési kikötőig az eladót terheli (a tengeri kikötőtől a magyar határig vámérték növelő)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Tengeri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3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Delivered ex Qual (változott) 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DEQ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 és kockázat érkezési kikötő rakpartjáig az eladót terheli (a tengeri kikötőtől a magyar határig vámérték növelő)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Tengeri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85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Delivered Duty Unpaid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DDU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Költség, kockázat vámfizetés nélkül a nevezett rendeltetési állomásig az eladót terheli (magyarországi rendeltetési hely esetén nem növeli a vámértéket)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Minden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842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Delivered Duty Paid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DDP</a:t>
                      </a:r>
                      <a:endParaRPr kumimoji="0" lang="hu-H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Költség és kockázat a nevezett rendeltetési helyig az eladót terheli vámfizetéssel (magyarországi rendeltetési hely esetén nem növeli a vámértéket)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Times New Roman" pitchFamily="18" charset="0"/>
                        </a:rPr>
                        <a:t>Minden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4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A7DC-CC1E-42F7-BFF5-4EB3376E1CC6}" type="slidenum">
              <a:rPr lang="hu-HU"/>
              <a:pPr/>
              <a:t>21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/>
              <a:t>Vásárolt készletek életpályája</a:t>
            </a:r>
          </a:p>
        </p:txBody>
      </p:sp>
      <p:sp>
        <p:nvSpPr>
          <p:cNvPr id="1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1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2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9F0A3-C2CA-4B16-9143-D103A07F88F7}" type="slidenum">
              <a:rPr lang="hu-HU"/>
              <a:pPr/>
              <a:t>22</a:t>
            </a:fld>
            <a:endParaRPr lang="hu-HU"/>
          </a:p>
        </p:txBody>
      </p:sp>
      <p:sp>
        <p:nvSpPr>
          <p:cNvPr id="263172" name="Line 4"/>
          <p:cNvSpPr>
            <a:spLocks noChangeShapeType="1"/>
          </p:cNvSpPr>
          <p:nvPr/>
        </p:nvSpPr>
        <p:spPr bwMode="auto">
          <a:xfrm>
            <a:off x="1919289" y="3933825"/>
            <a:ext cx="84978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3173" name="Line 5"/>
          <p:cNvSpPr>
            <a:spLocks noChangeShapeType="1"/>
          </p:cNvSpPr>
          <p:nvPr/>
        </p:nvSpPr>
        <p:spPr bwMode="auto">
          <a:xfrm flipV="1">
            <a:off x="2640013" y="3933826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3175" name="Rectangle 7"/>
          <p:cNvSpPr>
            <a:spLocks noChangeArrowheads="1"/>
          </p:cNvSpPr>
          <p:nvPr/>
        </p:nvSpPr>
        <p:spPr bwMode="auto">
          <a:xfrm>
            <a:off x="1919288" y="4725988"/>
            <a:ext cx="1441450" cy="8636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Raktárra</a:t>
            </a:r>
          </a:p>
          <a:p>
            <a:r>
              <a:rPr lang="hu-HU" dirty="0"/>
              <a:t>vétel</a:t>
            </a:r>
          </a:p>
        </p:txBody>
      </p:sp>
      <p:sp>
        <p:nvSpPr>
          <p:cNvPr id="263176" name="Line 8"/>
          <p:cNvSpPr>
            <a:spLocks noChangeShapeType="1"/>
          </p:cNvSpPr>
          <p:nvPr/>
        </p:nvSpPr>
        <p:spPr bwMode="auto">
          <a:xfrm flipV="1">
            <a:off x="8183563" y="3933826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3177" name="Rectangle 9"/>
          <p:cNvSpPr>
            <a:spLocks noChangeArrowheads="1"/>
          </p:cNvSpPr>
          <p:nvPr/>
        </p:nvSpPr>
        <p:spPr bwMode="auto">
          <a:xfrm>
            <a:off x="7462838" y="4724400"/>
            <a:ext cx="1441450" cy="8636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/>
              <a:t>Kivezetés</a:t>
            </a:r>
          </a:p>
        </p:txBody>
      </p:sp>
      <p:sp>
        <p:nvSpPr>
          <p:cNvPr id="263178" name="Rectangle 10"/>
          <p:cNvSpPr>
            <a:spLocks noChangeArrowheads="1"/>
          </p:cNvSpPr>
          <p:nvPr/>
        </p:nvSpPr>
        <p:spPr bwMode="auto">
          <a:xfrm>
            <a:off x="4510088" y="2060575"/>
            <a:ext cx="1441450" cy="1080393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  <a:scene3d>
            <a:camera prst="isometricLeftDown"/>
            <a:lightRig rig="threePt" dir="t"/>
          </a:scene3d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r>
              <a:rPr lang="hu-HU" dirty="0"/>
              <a:t>Érték-</a:t>
            </a:r>
          </a:p>
          <a:p>
            <a:r>
              <a:rPr lang="hu-HU" dirty="0"/>
              <a:t>korrekciók</a:t>
            </a:r>
          </a:p>
        </p:txBody>
      </p:sp>
      <p:sp>
        <p:nvSpPr>
          <p:cNvPr id="263179" name="Line 11"/>
          <p:cNvSpPr>
            <a:spLocks noChangeShapeType="1"/>
          </p:cNvSpPr>
          <p:nvPr/>
        </p:nvSpPr>
        <p:spPr bwMode="auto">
          <a:xfrm flipH="1">
            <a:off x="5232400" y="3140967"/>
            <a:ext cx="12700" cy="7928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3180" name="Text Box 12"/>
          <p:cNvSpPr txBox="1">
            <a:spLocks noChangeArrowheads="1"/>
          </p:cNvSpPr>
          <p:nvPr/>
        </p:nvSpPr>
        <p:spPr bwMode="auto">
          <a:xfrm>
            <a:off x="4538664" y="4451351"/>
            <a:ext cx="14128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fordulónap</a:t>
            </a:r>
          </a:p>
        </p:txBody>
      </p:sp>
      <p:sp>
        <p:nvSpPr>
          <p:cNvPr id="263181" name="Line 13"/>
          <p:cNvSpPr>
            <a:spLocks noChangeShapeType="1"/>
          </p:cNvSpPr>
          <p:nvPr/>
        </p:nvSpPr>
        <p:spPr bwMode="auto">
          <a:xfrm flipV="1">
            <a:off x="5232400" y="3933826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3182" name="Text Box 14"/>
          <p:cNvSpPr txBox="1">
            <a:spLocks noChangeArrowheads="1"/>
          </p:cNvSpPr>
          <p:nvPr/>
        </p:nvSpPr>
        <p:spPr bwMode="auto">
          <a:xfrm>
            <a:off x="1919288" y="2292350"/>
            <a:ext cx="13906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Beszerzési</a:t>
            </a:r>
          </a:p>
          <a:p>
            <a:r>
              <a:rPr lang="hu-HU"/>
              <a:t>ár</a:t>
            </a:r>
          </a:p>
        </p:txBody>
      </p:sp>
      <p:sp>
        <p:nvSpPr>
          <p:cNvPr id="263183" name="Line 15"/>
          <p:cNvSpPr>
            <a:spLocks noChangeShapeType="1"/>
          </p:cNvSpPr>
          <p:nvPr/>
        </p:nvSpPr>
        <p:spPr bwMode="auto">
          <a:xfrm>
            <a:off x="2640013" y="2852739"/>
            <a:ext cx="0" cy="10810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3185" name="Text Box 17"/>
          <p:cNvSpPr txBox="1">
            <a:spLocks noChangeArrowheads="1"/>
          </p:cNvSpPr>
          <p:nvPr/>
        </p:nvSpPr>
        <p:spPr bwMode="auto">
          <a:xfrm>
            <a:off x="7237414" y="2276475"/>
            <a:ext cx="18113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Könyv szerinti</a:t>
            </a:r>
          </a:p>
          <a:p>
            <a:r>
              <a:rPr lang="hu-HU"/>
              <a:t>érték</a:t>
            </a:r>
          </a:p>
        </p:txBody>
      </p:sp>
      <p:sp>
        <p:nvSpPr>
          <p:cNvPr id="263186" name="Line 18"/>
          <p:cNvSpPr>
            <a:spLocks noChangeShapeType="1"/>
          </p:cNvSpPr>
          <p:nvPr/>
        </p:nvSpPr>
        <p:spPr bwMode="auto">
          <a:xfrm>
            <a:off x="8183563" y="2997201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63187" name="AutoShape 19"/>
          <p:cNvSpPr>
            <a:spLocks/>
          </p:cNvSpPr>
          <p:nvPr/>
        </p:nvSpPr>
        <p:spPr bwMode="auto">
          <a:xfrm rot="5400000">
            <a:off x="5231607" y="2996407"/>
            <a:ext cx="287338" cy="5616575"/>
          </a:xfrm>
          <a:prstGeom prst="rightBrace">
            <a:avLst>
              <a:gd name="adj1" fmla="val 162891"/>
              <a:gd name="adj2" fmla="val 4995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63188" name="Text Box 20"/>
          <p:cNvSpPr txBox="1">
            <a:spLocks noChangeArrowheads="1"/>
          </p:cNvSpPr>
          <p:nvPr/>
        </p:nvSpPr>
        <p:spPr bwMode="auto">
          <a:xfrm>
            <a:off x="3846514" y="5949951"/>
            <a:ext cx="33289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Általában 12 hónapon belül</a:t>
            </a:r>
          </a:p>
        </p:txBody>
      </p:sp>
      <p:cxnSp>
        <p:nvCxnSpPr>
          <p:cNvPr id="3" name="Egyenes összekötő nyíllal 2"/>
          <p:cNvCxnSpPr/>
          <p:nvPr/>
        </p:nvCxnSpPr>
        <p:spPr>
          <a:xfrm>
            <a:off x="3309939" y="2492376"/>
            <a:ext cx="1228725" cy="5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Egyenes összekötő nyíllal 22"/>
          <p:cNvCxnSpPr/>
          <p:nvPr/>
        </p:nvCxnSpPr>
        <p:spPr>
          <a:xfrm>
            <a:off x="6047978" y="2492896"/>
            <a:ext cx="120015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ÉRTÉKELÉS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 algn="ctr">
              <a:buFont typeface="Wingdings" pitchFamily="2" charset="2"/>
              <a:buNone/>
            </a:pPr>
            <a:r>
              <a:rPr lang="hu-HU">
                <a:solidFill>
                  <a:srgbClr val="FF0000"/>
                </a:solidFill>
              </a:rPr>
              <a:t>BEKERÜLÉSI ÉRTÉK</a:t>
            </a:r>
          </a:p>
          <a:p>
            <a:pPr algn="ctr">
              <a:buFontTx/>
              <a:buNone/>
            </a:pPr>
            <a:r>
              <a:rPr lang="hu-HU"/>
              <a:t>- Évközi csökkenések</a:t>
            </a:r>
          </a:p>
          <a:p>
            <a:pPr algn="ctr">
              <a:buFontTx/>
              <a:buNone/>
            </a:pPr>
            <a:r>
              <a:rPr lang="hu-HU">
                <a:solidFill>
                  <a:srgbClr val="FF0000"/>
                </a:solidFill>
              </a:rPr>
              <a:t>KÖNYV SZERINTI ÉRTÉK</a:t>
            </a:r>
            <a:r>
              <a:rPr lang="hu-HU" sz="2800"/>
              <a:t> </a:t>
            </a:r>
            <a:r>
              <a:rPr lang="hu-HU" sz="2400"/>
              <a:t>(a fordulónapon)</a:t>
            </a:r>
          </a:p>
          <a:p>
            <a:pPr algn="ctr">
              <a:buFontTx/>
              <a:buNone/>
            </a:pPr>
            <a:r>
              <a:rPr lang="hu-HU"/>
              <a:t>+/- leltárkülönbözetek</a:t>
            </a:r>
          </a:p>
          <a:p>
            <a:pPr algn="ctr">
              <a:buFontTx/>
              <a:buNone/>
            </a:pPr>
            <a:r>
              <a:rPr lang="hu-HU"/>
              <a:t>- Értékvesztés</a:t>
            </a:r>
          </a:p>
          <a:p>
            <a:pPr algn="ctr">
              <a:buFontTx/>
              <a:buNone/>
            </a:pPr>
            <a:r>
              <a:rPr lang="hu-HU"/>
              <a:t>+ Visszaírás</a:t>
            </a:r>
          </a:p>
          <a:p>
            <a:pPr algn="ctr">
              <a:buFontTx/>
              <a:buNone/>
            </a:pPr>
            <a:r>
              <a:rPr lang="hu-HU">
                <a:solidFill>
                  <a:srgbClr val="FF0000"/>
                </a:solidFill>
              </a:rPr>
              <a:t>MÉRLEGÉRTÉK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7FA024-9F80-4259-BB41-43853AF015D0}" type="slidenum">
              <a:rPr lang="hu-HU"/>
              <a:pPr/>
              <a:t>23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/>
              <a:t>BEKERÜLÉSI ÉRTÉK: beszerzési ár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>
            <a:normAutofit lnSpcReduction="10000"/>
          </a:bodyPr>
          <a:lstStyle/>
          <a:p>
            <a:r>
              <a:rPr lang="hu-HU" dirty="0"/>
              <a:t>Általános szabályok (raktárba történő beszállításig felmerülő, eszközhöz egyedileg hozzárendelhető tételek összege)</a:t>
            </a:r>
          </a:p>
          <a:p>
            <a:pPr lvl="1"/>
            <a:r>
              <a:rPr lang="hu-HU" dirty="0"/>
              <a:t>Tipikusan: vételár + szállítási, rakodási, biztosítási díj + vám + egyfázisú </a:t>
            </a:r>
            <a:r>
              <a:rPr lang="hu-HU" dirty="0" smtClean="0"/>
              <a:t>(le nem vonható) adók</a:t>
            </a:r>
          </a:p>
          <a:p>
            <a:pPr lvl="1"/>
            <a:r>
              <a:rPr lang="hu-HU" dirty="0" smtClean="0"/>
              <a:t>A felhasználásig, értékesítésig felmerülő raktározási költség nem a bekerülési érték része!</a:t>
            </a:r>
            <a:endParaRPr lang="hu-HU" dirty="0"/>
          </a:p>
          <a:p>
            <a:r>
              <a:rPr lang="hu-HU" dirty="0"/>
              <a:t>(tipikus) Korrekciós tételek</a:t>
            </a:r>
          </a:p>
          <a:p>
            <a:pPr lvl="1"/>
            <a:r>
              <a:rPr lang="hu-HU" dirty="0"/>
              <a:t>Visszaküldés (a beszerzés helyesbítő/sztornó tétele!)</a:t>
            </a:r>
          </a:p>
          <a:p>
            <a:pPr lvl="1"/>
            <a:r>
              <a:rPr lang="hu-HU" dirty="0"/>
              <a:t>Számlázott engedmények (helyesbítő számla)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AE156-0D05-4403-9DC2-D88CCC01B65B}" type="slidenum">
              <a:rPr lang="hu-HU"/>
              <a:pPr/>
              <a:t>24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ÉVKÖZI CSÖKKENÉSEK</a:t>
            </a:r>
          </a:p>
        </p:txBody>
      </p:sp>
      <p:sp>
        <p:nvSpPr>
          <p:cNvPr id="141316" name="Rectangle 4"/>
          <p:cNvSpPr>
            <a:spLocks noGrp="1" noChangeArrowheads="1"/>
          </p:cNvSpPr>
          <p:nvPr>
            <p:ph idx="1"/>
          </p:nvPr>
        </p:nvSpPr>
        <p:spPr>
          <a:xfrm>
            <a:off x="1919536" y="1628801"/>
            <a:ext cx="8229600" cy="4525963"/>
          </a:xfrm>
        </p:spPr>
        <p:txBody>
          <a:bodyPr>
            <a:normAutofit/>
          </a:bodyPr>
          <a:lstStyle/>
          <a:p>
            <a:r>
              <a:rPr lang="hu-HU" dirty="0"/>
              <a:t>Jogcímek: </a:t>
            </a:r>
          </a:p>
          <a:p>
            <a:pPr lvl="1"/>
            <a:r>
              <a:rPr lang="hu-HU" dirty="0"/>
              <a:t>felhasználás, eladás, </a:t>
            </a:r>
            <a:r>
              <a:rPr lang="hu-HU" dirty="0" smtClean="0"/>
              <a:t>átadás apportként</a:t>
            </a:r>
            <a:r>
              <a:rPr lang="hu-HU" dirty="0"/>
              <a:t>, térítés nélkül, kötelezettség ellenében, selejtezés, káresemény</a:t>
            </a:r>
          </a:p>
          <a:p>
            <a:r>
              <a:rPr lang="hu-HU" dirty="0"/>
              <a:t>Elszámolás függ: </a:t>
            </a:r>
          </a:p>
          <a:p>
            <a:pPr lvl="1"/>
            <a:r>
              <a:rPr lang="hu-HU" dirty="0" smtClean="0"/>
              <a:t>Költségelszámolás</a:t>
            </a:r>
          </a:p>
          <a:p>
            <a:pPr lvl="1"/>
            <a:r>
              <a:rPr lang="hu-HU" dirty="0" err="1" smtClean="0"/>
              <a:t>Eredménymegállapítása</a:t>
            </a:r>
            <a:r>
              <a:rPr lang="hu-HU" dirty="0" smtClean="0"/>
              <a:t> </a:t>
            </a:r>
            <a:r>
              <a:rPr lang="hu-HU" dirty="0" err="1" smtClean="0"/>
              <a:t>mójda</a:t>
            </a:r>
            <a:endParaRPr lang="hu-HU" dirty="0" smtClean="0"/>
          </a:p>
          <a:p>
            <a:pPr lvl="1"/>
            <a:r>
              <a:rPr lang="hu-HU" dirty="0" smtClean="0"/>
              <a:t>évközi készletértékelés</a:t>
            </a:r>
            <a:endParaRPr lang="hu-HU" dirty="0"/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F01CC-D4AE-4B5C-9FB2-ECF296201E7A}" type="slidenum">
              <a:rPr lang="hu-HU"/>
              <a:pPr/>
              <a:t>25</a:t>
            </a:fld>
            <a:endParaRPr lang="hu-HU"/>
          </a:p>
        </p:txBody>
      </p:sp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7824193" y="4447704"/>
            <a:ext cx="1519237" cy="9255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dirty="0"/>
              <a:t>SZÁMVITEL</a:t>
            </a:r>
          </a:p>
          <a:p>
            <a:r>
              <a:rPr lang="hu-HU" dirty="0"/>
              <a:t>POLITIKAI</a:t>
            </a:r>
          </a:p>
          <a:p>
            <a:r>
              <a:rPr lang="hu-HU" dirty="0"/>
              <a:t>DÖNTÉSEK</a:t>
            </a:r>
          </a:p>
        </p:txBody>
      </p:sp>
      <p:sp>
        <p:nvSpPr>
          <p:cNvPr id="141321" name="AutoShape 9"/>
          <p:cNvSpPr>
            <a:spLocks/>
          </p:cNvSpPr>
          <p:nvPr/>
        </p:nvSpPr>
        <p:spPr bwMode="auto">
          <a:xfrm>
            <a:off x="7536160" y="4243040"/>
            <a:ext cx="152400" cy="1346200"/>
          </a:xfrm>
          <a:prstGeom prst="rightBrace">
            <a:avLst>
              <a:gd name="adj1" fmla="val 73611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4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288E6-3046-4280-BE6E-BA593E3AF702}" type="slidenum">
              <a:rPr lang="hu-HU"/>
              <a:pPr/>
              <a:t>26</a:t>
            </a:fld>
            <a:endParaRPr lang="hu-HU"/>
          </a:p>
        </p:txBody>
      </p:sp>
      <p:sp>
        <p:nvSpPr>
          <p:cNvPr id="285698" name="AutoShape 2"/>
          <p:cNvSpPr>
            <a:spLocks noChangeArrowheads="1"/>
          </p:cNvSpPr>
          <p:nvPr/>
        </p:nvSpPr>
        <p:spPr bwMode="auto">
          <a:xfrm>
            <a:off x="5343525" y="333375"/>
            <a:ext cx="1257300" cy="647700"/>
          </a:xfrm>
          <a:prstGeom prst="foldedCorner">
            <a:avLst>
              <a:gd name="adj" fmla="val 12500"/>
            </a:avLst>
          </a:prstGeom>
          <a:solidFill>
            <a:srgbClr val="FFFF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anchor="ctr"/>
          <a:lstStyle/>
          <a:p>
            <a:endParaRPr lang="hu-HU" sz="1200" dirty="0">
              <a:latin typeface="Garamond" pitchFamily="18" charset="0"/>
            </a:endParaRPr>
          </a:p>
          <a:p>
            <a:r>
              <a:rPr lang="hu-HU" sz="1200" b="1" dirty="0">
                <a:latin typeface="Garamond" pitchFamily="18" charset="0"/>
              </a:rPr>
              <a:t>KÖLTSÉG ELSZÁMOLÁS</a:t>
            </a:r>
            <a:endParaRPr lang="hu-HU" dirty="0">
              <a:latin typeface="Garamond" pitchFamily="18" charset="0"/>
            </a:endParaRPr>
          </a:p>
        </p:txBody>
      </p:sp>
      <p:sp>
        <p:nvSpPr>
          <p:cNvPr id="285699" name="AutoShape 3"/>
          <p:cNvSpPr>
            <a:spLocks noChangeArrowheads="1"/>
          </p:cNvSpPr>
          <p:nvPr/>
        </p:nvSpPr>
        <p:spPr bwMode="auto">
          <a:xfrm>
            <a:off x="5664201" y="1773238"/>
            <a:ext cx="485775" cy="3168650"/>
          </a:xfrm>
          <a:prstGeom prst="downArrow">
            <a:avLst>
              <a:gd name="adj1" fmla="val 50000"/>
              <a:gd name="adj2" fmla="val 16307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85700" name="Text Box 4"/>
          <p:cNvSpPr txBox="1">
            <a:spLocks noChangeArrowheads="1"/>
          </p:cNvSpPr>
          <p:nvPr/>
        </p:nvSpPr>
        <p:spPr bwMode="auto">
          <a:xfrm>
            <a:off x="2640014" y="1414463"/>
            <a:ext cx="985837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hu-HU" b="1">
                <a:latin typeface="Garamond" pitchFamily="18" charset="0"/>
              </a:rPr>
              <a:t>CSAK 5.</a:t>
            </a:r>
          </a:p>
        </p:txBody>
      </p:sp>
      <p:sp>
        <p:nvSpPr>
          <p:cNvPr id="285701" name="Text Box 5"/>
          <p:cNvSpPr txBox="1">
            <a:spLocks noChangeArrowheads="1"/>
          </p:cNvSpPr>
          <p:nvPr/>
        </p:nvSpPr>
        <p:spPr bwMode="auto">
          <a:xfrm>
            <a:off x="4824200" y="1314451"/>
            <a:ext cx="2145139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hu-HU" b="1">
                <a:latin typeface="Garamond" pitchFamily="18" charset="0"/>
              </a:rPr>
              <a:t>ELSŐDLEGES 6-7.</a:t>
            </a:r>
          </a:p>
          <a:p>
            <a:pPr algn="ctr">
              <a:lnSpc>
                <a:spcPct val="80000"/>
              </a:lnSpc>
            </a:pPr>
            <a:r>
              <a:rPr lang="hu-HU" b="1">
                <a:latin typeface="Garamond" pitchFamily="18" charset="0"/>
              </a:rPr>
              <a:t>MÁSODLAGOS 5.</a:t>
            </a:r>
          </a:p>
        </p:txBody>
      </p:sp>
      <p:sp>
        <p:nvSpPr>
          <p:cNvPr id="285702" name="Text Box 6"/>
          <p:cNvSpPr txBox="1">
            <a:spLocks noChangeArrowheads="1"/>
          </p:cNvSpPr>
          <p:nvPr/>
        </p:nvSpPr>
        <p:spPr bwMode="auto">
          <a:xfrm>
            <a:off x="7814749" y="1314451"/>
            <a:ext cx="2207656" cy="5355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hu-HU" b="1">
                <a:latin typeface="Garamond" pitchFamily="18" charset="0"/>
              </a:rPr>
              <a:t>ELSŐDLEGES 5.</a:t>
            </a:r>
          </a:p>
          <a:p>
            <a:pPr algn="ctr">
              <a:lnSpc>
                <a:spcPct val="80000"/>
              </a:lnSpc>
            </a:pPr>
            <a:r>
              <a:rPr lang="hu-HU" b="1">
                <a:latin typeface="Garamond" pitchFamily="18" charset="0"/>
              </a:rPr>
              <a:t>MÁSODLAGOS 6-7.</a:t>
            </a:r>
          </a:p>
        </p:txBody>
      </p:sp>
      <p:sp>
        <p:nvSpPr>
          <p:cNvPr id="285703" name="Text Box 7"/>
          <p:cNvSpPr txBox="1">
            <a:spLocks noChangeArrowheads="1"/>
          </p:cNvSpPr>
          <p:nvPr/>
        </p:nvSpPr>
        <p:spPr bwMode="auto">
          <a:xfrm>
            <a:off x="1631950" y="2955925"/>
            <a:ext cx="3657600" cy="977900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hu-HU" b="1" dirty="0">
                <a:latin typeface="Garamond" pitchFamily="18" charset="0"/>
              </a:rPr>
              <a:t>1-4. E/F                  5. </a:t>
            </a:r>
            <a:r>
              <a:rPr lang="hu-HU" b="1" dirty="0" err="1">
                <a:latin typeface="Garamond" pitchFamily="18" charset="0"/>
              </a:rPr>
              <a:t>Költségnemek</a:t>
            </a:r>
            <a:endParaRPr lang="hu-HU" b="1" dirty="0">
              <a:latin typeface="Garamond" pitchFamily="18" charset="0"/>
            </a:endParaRPr>
          </a:p>
          <a:p>
            <a:pPr algn="ctr">
              <a:lnSpc>
                <a:spcPct val="80000"/>
              </a:lnSpc>
            </a:pPr>
            <a:endParaRPr lang="hu-HU" b="1" dirty="0">
              <a:latin typeface="Garamond" pitchFamily="18" charset="0"/>
            </a:endParaRPr>
          </a:p>
          <a:p>
            <a:pPr algn="ctr">
              <a:lnSpc>
                <a:spcPct val="80000"/>
              </a:lnSpc>
            </a:pPr>
            <a:endParaRPr lang="hu-HU" b="1" dirty="0">
              <a:latin typeface="Garamond" pitchFamily="18" charset="0"/>
            </a:endParaRPr>
          </a:p>
          <a:p>
            <a:pPr algn="ctr">
              <a:lnSpc>
                <a:spcPct val="80000"/>
              </a:lnSpc>
            </a:pPr>
            <a:endParaRPr lang="hu-HU" b="1" dirty="0">
              <a:latin typeface="Garamond" pitchFamily="18" charset="0"/>
            </a:endParaRPr>
          </a:p>
        </p:txBody>
      </p:sp>
      <p:sp>
        <p:nvSpPr>
          <p:cNvPr id="285704" name="Text Box 8"/>
          <p:cNvSpPr txBox="1">
            <a:spLocks noChangeArrowheads="1"/>
          </p:cNvSpPr>
          <p:nvPr/>
        </p:nvSpPr>
        <p:spPr bwMode="auto">
          <a:xfrm>
            <a:off x="6311900" y="2968625"/>
            <a:ext cx="4306888" cy="146843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hu-HU" sz="1600" b="1" dirty="0">
                <a:latin typeface="Times New Roman" pitchFamily="18" charset="0"/>
              </a:rPr>
              <a:t>  1-4. E/F                    5. </a:t>
            </a:r>
            <a:r>
              <a:rPr lang="hu-HU" sz="1600" b="1" dirty="0" err="1">
                <a:latin typeface="Times New Roman" pitchFamily="18" charset="0"/>
              </a:rPr>
              <a:t>Költségnemek</a:t>
            </a:r>
            <a:endParaRPr lang="hu-HU" sz="16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hu-HU" sz="16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hu-HU" sz="16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hu-HU" sz="1600" b="1" dirty="0">
                <a:latin typeface="Times New Roman" pitchFamily="18" charset="0"/>
              </a:rPr>
              <a:t>59. </a:t>
            </a:r>
            <a:r>
              <a:rPr lang="hu-HU" sz="1600" b="1" dirty="0" err="1">
                <a:latin typeface="Times New Roman" pitchFamily="18" charset="0"/>
              </a:rPr>
              <a:t>Ktgnem</a:t>
            </a:r>
            <a:r>
              <a:rPr lang="hu-HU" sz="1600" b="1" dirty="0">
                <a:latin typeface="Times New Roman" pitchFamily="18" charset="0"/>
              </a:rPr>
              <a:t> </a:t>
            </a:r>
            <a:r>
              <a:rPr lang="hu-HU" sz="1600" b="1" dirty="0" err="1">
                <a:latin typeface="Times New Roman" pitchFamily="18" charset="0"/>
              </a:rPr>
              <a:t>átvez</a:t>
            </a:r>
            <a:r>
              <a:rPr lang="hu-HU" sz="1600" b="1" dirty="0">
                <a:latin typeface="Times New Roman" pitchFamily="18" charset="0"/>
              </a:rPr>
              <a:t>. </a:t>
            </a:r>
            <a:r>
              <a:rPr lang="hu-HU" sz="1600" b="1" dirty="0" err="1">
                <a:latin typeface="Times New Roman" pitchFamily="18" charset="0"/>
              </a:rPr>
              <a:t>Szla</a:t>
            </a:r>
            <a:r>
              <a:rPr lang="hu-HU" sz="1600" b="1" dirty="0">
                <a:latin typeface="Times New Roman" pitchFamily="18" charset="0"/>
              </a:rPr>
              <a:t>    6-7. Költséghely/viselő</a:t>
            </a:r>
          </a:p>
          <a:p>
            <a:pPr algn="ctr">
              <a:lnSpc>
                <a:spcPct val="80000"/>
              </a:lnSpc>
            </a:pPr>
            <a:endParaRPr lang="hu-HU" sz="16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hu-HU" sz="16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hu-HU" sz="1600" b="1" dirty="0">
              <a:latin typeface="Times New Roman" pitchFamily="18" charset="0"/>
            </a:endParaRPr>
          </a:p>
        </p:txBody>
      </p:sp>
      <p:sp>
        <p:nvSpPr>
          <p:cNvPr id="285705" name="Line 9"/>
          <p:cNvSpPr>
            <a:spLocks noChangeShapeType="1"/>
          </p:cNvSpPr>
          <p:nvPr/>
        </p:nvSpPr>
        <p:spPr bwMode="auto">
          <a:xfrm>
            <a:off x="1631950" y="3213100"/>
            <a:ext cx="12969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06" name="Line 10"/>
          <p:cNvSpPr>
            <a:spLocks noChangeShapeType="1"/>
          </p:cNvSpPr>
          <p:nvPr/>
        </p:nvSpPr>
        <p:spPr bwMode="auto">
          <a:xfrm>
            <a:off x="3503613" y="3213100"/>
            <a:ext cx="16557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07" name="Line 11"/>
          <p:cNvSpPr>
            <a:spLocks noChangeShapeType="1"/>
          </p:cNvSpPr>
          <p:nvPr/>
        </p:nvSpPr>
        <p:spPr bwMode="auto">
          <a:xfrm>
            <a:off x="2279650" y="32131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08" name="Line 12"/>
          <p:cNvSpPr>
            <a:spLocks noChangeShapeType="1"/>
          </p:cNvSpPr>
          <p:nvPr/>
        </p:nvSpPr>
        <p:spPr bwMode="auto">
          <a:xfrm>
            <a:off x="4440238" y="32131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09" name="Line 13"/>
          <p:cNvSpPr>
            <a:spLocks noChangeShapeType="1"/>
          </p:cNvSpPr>
          <p:nvPr/>
        </p:nvSpPr>
        <p:spPr bwMode="auto">
          <a:xfrm>
            <a:off x="2640014" y="3429000"/>
            <a:ext cx="1512887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0" name="Line 14"/>
          <p:cNvSpPr>
            <a:spLocks noChangeShapeType="1"/>
          </p:cNvSpPr>
          <p:nvPr/>
        </p:nvSpPr>
        <p:spPr bwMode="auto">
          <a:xfrm>
            <a:off x="6527800" y="321310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1" name="Line 15"/>
          <p:cNvSpPr>
            <a:spLocks noChangeShapeType="1"/>
          </p:cNvSpPr>
          <p:nvPr/>
        </p:nvSpPr>
        <p:spPr bwMode="auto">
          <a:xfrm>
            <a:off x="8543925" y="321310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2" name="Line 16"/>
          <p:cNvSpPr>
            <a:spLocks noChangeShapeType="1"/>
          </p:cNvSpPr>
          <p:nvPr/>
        </p:nvSpPr>
        <p:spPr bwMode="auto">
          <a:xfrm>
            <a:off x="7464425" y="32131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3" name="Line 17"/>
          <p:cNvSpPr>
            <a:spLocks noChangeShapeType="1"/>
          </p:cNvSpPr>
          <p:nvPr/>
        </p:nvSpPr>
        <p:spPr bwMode="auto">
          <a:xfrm>
            <a:off x="9480550" y="3213101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4" name="Line 18"/>
          <p:cNvSpPr>
            <a:spLocks noChangeShapeType="1"/>
          </p:cNvSpPr>
          <p:nvPr/>
        </p:nvSpPr>
        <p:spPr bwMode="auto">
          <a:xfrm>
            <a:off x="7680326" y="3357563"/>
            <a:ext cx="1655763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5" name="Line 19"/>
          <p:cNvSpPr>
            <a:spLocks noChangeShapeType="1"/>
          </p:cNvSpPr>
          <p:nvPr/>
        </p:nvSpPr>
        <p:spPr bwMode="auto">
          <a:xfrm>
            <a:off x="6383338" y="3860800"/>
            <a:ext cx="20177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6" name="Line 20"/>
          <p:cNvSpPr>
            <a:spLocks noChangeShapeType="1"/>
          </p:cNvSpPr>
          <p:nvPr/>
        </p:nvSpPr>
        <p:spPr bwMode="auto">
          <a:xfrm>
            <a:off x="8616951" y="3860800"/>
            <a:ext cx="18716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7" name="Line 21"/>
          <p:cNvSpPr>
            <a:spLocks noChangeShapeType="1"/>
          </p:cNvSpPr>
          <p:nvPr/>
        </p:nvSpPr>
        <p:spPr bwMode="auto">
          <a:xfrm>
            <a:off x="7464425" y="385921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8" name="Line 22"/>
          <p:cNvSpPr>
            <a:spLocks noChangeShapeType="1"/>
          </p:cNvSpPr>
          <p:nvPr/>
        </p:nvSpPr>
        <p:spPr bwMode="auto">
          <a:xfrm>
            <a:off x="9625013" y="385921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19" name="Line 23"/>
          <p:cNvSpPr>
            <a:spLocks noChangeShapeType="1"/>
          </p:cNvSpPr>
          <p:nvPr/>
        </p:nvSpPr>
        <p:spPr bwMode="auto">
          <a:xfrm>
            <a:off x="7680325" y="4076700"/>
            <a:ext cx="1728788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20" name="AutoShape 24"/>
          <p:cNvSpPr>
            <a:spLocks noChangeArrowheads="1"/>
          </p:cNvSpPr>
          <p:nvPr/>
        </p:nvSpPr>
        <p:spPr bwMode="auto">
          <a:xfrm>
            <a:off x="8634414" y="1773239"/>
            <a:ext cx="485775" cy="1150937"/>
          </a:xfrm>
          <a:prstGeom prst="downArrow">
            <a:avLst>
              <a:gd name="adj1" fmla="val 50000"/>
              <a:gd name="adj2" fmla="val 59232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85721" name="AutoShape 25"/>
          <p:cNvSpPr>
            <a:spLocks noChangeArrowheads="1"/>
          </p:cNvSpPr>
          <p:nvPr/>
        </p:nvSpPr>
        <p:spPr bwMode="auto">
          <a:xfrm>
            <a:off x="2927351" y="1700213"/>
            <a:ext cx="485775" cy="1223962"/>
          </a:xfrm>
          <a:prstGeom prst="downArrow">
            <a:avLst>
              <a:gd name="adj1" fmla="val 50000"/>
              <a:gd name="adj2" fmla="val 62990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  <p:sp>
        <p:nvSpPr>
          <p:cNvPr id="285722" name="Text Box 26"/>
          <p:cNvSpPr txBox="1">
            <a:spLocks noChangeArrowheads="1"/>
          </p:cNvSpPr>
          <p:nvPr/>
        </p:nvSpPr>
        <p:spPr bwMode="auto">
          <a:xfrm>
            <a:off x="3717925" y="5013325"/>
            <a:ext cx="4343400" cy="1468438"/>
          </a:xfrm>
          <a:prstGeom prst="rect">
            <a:avLst/>
          </a:prstGeom>
          <a:ln>
            <a:headEnd/>
            <a:tailEnd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>
            <a:lvl1pPr marL="342900" indent="-342900" algn="l">
              <a:defRPr>
                <a:solidFill>
                  <a:schemeClr val="tx1"/>
                </a:solidFill>
                <a:latin typeface="Arial" charset="0"/>
              </a:defRPr>
            </a:lvl1pPr>
            <a:lvl2pPr algn="l">
              <a:defRPr>
                <a:solidFill>
                  <a:schemeClr val="tx1"/>
                </a:solidFill>
                <a:latin typeface="Arial" charset="0"/>
              </a:defRPr>
            </a:lvl2pPr>
            <a:lvl3pPr algn="l">
              <a:defRPr>
                <a:solidFill>
                  <a:schemeClr val="tx1"/>
                </a:solidFill>
                <a:latin typeface="Arial" charset="0"/>
              </a:defRPr>
            </a:lvl3pPr>
            <a:lvl4pPr algn="l">
              <a:defRPr>
                <a:solidFill>
                  <a:schemeClr val="tx1"/>
                </a:solidFill>
                <a:latin typeface="Arial" charset="0"/>
              </a:defRPr>
            </a:lvl4pPr>
            <a:lvl5pPr algn="l">
              <a:defRPr>
                <a:solidFill>
                  <a:schemeClr val="tx1"/>
                </a:solidFill>
                <a:latin typeface="Arial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hu-HU" sz="1600" b="1" dirty="0">
                <a:latin typeface="Times New Roman" pitchFamily="18" charset="0"/>
              </a:rPr>
              <a:t>          1-4. E/F                    6-7. Költséghely/viselő</a:t>
            </a:r>
          </a:p>
          <a:p>
            <a:pPr algn="ctr">
              <a:lnSpc>
                <a:spcPct val="80000"/>
              </a:lnSpc>
            </a:pPr>
            <a:endParaRPr lang="hu-HU" sz="16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hu-HU" sz="16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r>
              <a:rPr lang="hu-HU" sz="1600" b="1" dirty="0">
                <a:latin typeface="Times New Roman" pitchFamily="18" charset="0"/>
              </a:rPr>
              <a:t>59. </a:t>
            </a:r>
            <a:r>
              <a:rPr lang="hu-HU" sz="1600" b="1" dirty="0" err="1">
                <a:latin typeface="Times New Roman" pitchFamily="18" charset="0"/>
              </a:rPr>
              <a:t>Ktgnem</a:t>
            </a:r>
            <a:r>
              <a:rPr lang="hu-HU" sz="1600" b="1" dirty="0">
                <a:latin typeface="Times New Roman" pitchFamily="18" charset="0"/>
              </a:rPr>
              <a:t> </a:t>
            </a:r>
            <a:r>
              <a:rPr lang="hu-HU" sz="1600" b="1" dirty="0" err="1">
                <a:latin typeface="Times New Roman" pitchFamily="18" charset="0"/>
              </a:rPr>
              <a:t>ellenszla</a:t>
            </a:r>
            <a:r>
              <a:rPr lang="hu-HU" sz="1600" b="1" dirty="0">
                <a:latin typeface="Times New Roman" pitchFamily="18" charset="0"/>
              </a:rPr>
              <a:t>          5. </a:t>
            </a:r>
            <a:r>
              <a:rPr lang="hu-HU" sz="1600" b="1" dirty="0" err="1">
                <a:latin typeface="Times New Roman" pitchFamily="18" charset="0"/>
              </a:rPr>
              <a:t>Költségnemek</a:t>
            </a:r>
            <a:endParaRPr lang="hu-HU" sz="16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hu-HU" sz="16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hu-HU" sz="1600" b="1" dirty="0">
              <a:latin typeface="Times New Roman" pitchFamily="18" charset="0"/>
            </a:endParaRPr>
          </a:p>
          <a:p>
            <a:pPr algn="ctr">
              <a:lnSpc>
                <a:spcPct val="80000"/>
              </a:lnSpc>
            </a:pPr>
            <a:endParaRPr lang="hu-HU" sz="1600" b="1" dirty="0">
              <a:latin typeface="Times New Roman" pitchFamily="18" charset="0"/>
            </a:endParaRPr>
          </a:p>
        </p:txBody>
      </p:sp>
      <p:sp>
        <p:nvSpPr>
          <p:cNvPr id="285723" name="Line 27"/>
          <p:cNvSpPr>
            <a:spLocks noChangeShapeType="1"/>
          </p:cNvSpPr>
          <p:nvPr/>
        </p:nvSpPr>
        <p:spPr bwMode="auto">
          <a:xfrm>
            <a:off x="3935414" y="5300663"/>
            <a:ext cx="1800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24" name="Line 28"/>
          <p:cNvSpPr>
            <a:spLocks noChangeShapeType="1"/>
          </p:cNvSpPr>
          <p:nvPr/>
        </p:nvSpPr>
        <p:spPr bwMode="auto">
          <a:xfrm>
            <a:off x="6096001" y="5300663"/>
            <a:ext cx="1800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25" name="Line 29"/>
          <p:cNvSpPr>
            <a:spLocks noChangeShapeType="1"/>
          </p:cNvSpPr>
          <p:nvPr/>
        </p:nvSpPr>
        <p:spPr bwMode="auto">
          <a:xfrm>
            <a:off x="4872038" y="5300664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26" name="Line 30"/>
          <p:cNvSpPr>
            <a:spLocks noChangeShapeType="1"/>
          </p:cNvSpPr>
          <p:nvPr/>
        </p:nvSpPr>
        <p:spPr bwMode="auto">
          <a:xfrm>
            <a:off x="7032625" y="5300664"/>
            <a:ext cx="0" cy="288925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27" name="Line 31"/>
          <p:cNvSpPr>
            <a:spLocks noChangeShapeType="1"/>
          </p:cNvSpPr>
          <p:nvPr/>
        </p:nvSpPr>
        <p:spPr bwMode="auto">
          <a:xfrm>
            <a:off x="4943475" y="5876926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28" name="Line 32"/>
          <p:cNvSpPr>
            <a:spLocks noChangeShapeType="1"/>
          </p:cNvSpPr>
          <p:nvPr/>
        </p:nvSpPr>
        <p:spPr bwMode="auto">
          <a:xfrm>
            <a:off x="4008439" y="5876925"/>
            <a:ext cx="1800225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29" name="Line 33"/>
          <p:cNvSpPr>
            <a:spLocks noChangeShapeType="1"/>
          </p:cNvSpPr>
          <p:nvPr/>
        </p:nvSpPr>
        <p:spPr bwMode="auto">
          <a:xfrm>
            <a:off x="6167438" y="5876925"/>
            <a:ext cx="16573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30" name="Line 34"/>
          <p:cNvSpPr>
            <a:spLocks noChangeShapeType="1"/>
          </p:cNvSpPr>
          <p:nvPr/>
        </p:nvSpPr>
        <p:spPr bwMode="auto">
          <a:xfrm>
            <a:off x="7032625" y="5876926"/>
            <a:ext cx="0" cy="36036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31" name="Line 35"/>
          <p:cNvSpPr>
            <a:spLocks noChangeShapeType="1"/>
          </p:cNvSpPr>
          <p:nvPr/>
        </p:nvSpPr>
        <p:spPr bwMode="auto">
          <a:xfrm>
            <a:off x="5087939" y="5445125"/>
            <a:ext cx="18002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32" name="Line 36"/>
          <p:cNvSpPr>
            <a:spLocks noChangeShapeType="1"/>
          </p:cNvSpPr>
          <p:nvPr/>
        </p:nvSpPr>
        <p:spPr bwMode="auto">
          <a:xfrm>
            <a:off x="5087939" y="6092825"/>
            <a:ext cx="18002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33" name="Line 37"/>
          <p:cNvSpPr>
            <a:spLocks noChangeShapeType="1"/>
          </p:cNvSpPr>
          <p:nvPr/>
        </p:nvSpPr>
        <p:spPr bwMode="auto">
          <a:xfrm>
            <a:off x="3143250" y="1125538"/>
            <a:ext cx="57610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34" name="Line 38"/>
          <p:cNvSpPr>
            <a:spLocks noChangeShapeType="1"/>
          </p:cNvSpPr>
          <p:nvPr/>
        </p:nvSpPr>
        <p:spPr bwMode="auto">
          <a:xfrm>
            <a:off x="3143250" y="1125539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35" name="Line 39"/>
          <p:cNvSpPr>
            <a:spLocks noChangeShapeType="1"/>
          </p:cNvSpPr>
          <p:nvPr/>
        </p:nvSpPr>
        <p:spPr bwMode="auto">
          <a:xfrm>
            <a:off x="5880100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36" name="Line 40"/>
          <p:cNvSpPr>
            <a:spLocks noChangeShapeType="1"/>
          </p:cNvSpPr>
          <p:nvPr/>
        </p:nvSpPr>
        <p:spPr bwMode="auto">
          <a:xfrm>
            <a:off x="8904288" y="11255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5737" name="Line 41"/>
          <p:cNvSpPr>
            <a:spLocks noChangeShapeType="1"/>
          </p:cNvSpPr>
          <p:nvPr/>
        </p:nvSpPr>
        <p:spPr bwMode="auto">
          <a:xfrm>
            <a:off x="5880100" y="908050"/>
            <a:ext cx="0" cy="217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7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8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BA0419-CD52-4BDE-9BFF-BAAE907D5BB0}" type="slidenum">
              <a:rPr lang="hu-HU"/>
              <a:pPr/>
              <a:t>27</a:t>
            </a:fld>
            <a:endParaRPr lang="hu-HU"/>
          </a:p>
        </p:txBody>
      </p:sp>
      <p:sp>
        <p:nvSpPr>
          <p:cNvPr id="286722" name="Rectangle 2"/>
          <p:cNvSpPr>
            <a:spLocks noChangeArrowheads="1"/>
          </p:cNvSpPr>
          <p:nvPr/>
        </p:nvSpPr>
        <p:spPr bwMode="auto">
          <a:xfrm>
            <a:off x="4872038" y="1268413"/>
            <a:ext cx="2278062" cy="91440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  <a:scene3d>
            <a:camera prst="obliqueBottomRight"/>
            <a:lightRig rig="threePt" dir="t"/>
          </a:scene3d>
        </p:spPr>
        <p:txBody>
          <a:bodyPr anchor="ctr"/>
          <a:lstStyle/>
          <a:p>
            <a:r>
              <a:rPr lang="hu-HU" b="1" dirty="0">
                <a:solidFill>
                  <a:schemeClr val="bg1"/>
                </a:solidFill>
                <a:latin typeface="Garamond" pitchFamily="18" charset="0"/>
              </a:rPr>
              <a:t>EREDMÉNY</a:t>
            </a:r>
            <a:r>
              <a:rPr lang="hu-HU" b="1" dirty="0">
                <a:latin typeface="Garamond" pitchFamily="18" charset="0"/>
              </a:rPr>
              <a:t> </a:t>
            </a:r>
            <a:r>
              <a:rPr lang="hu-HU" b="1" dirty="0">
                <a:solidFill>
                  <a:schemeClr val="bg1"/>
                </a:solidFill>
                <a:latin typeface="Garamond" pitchFamily="18" charset="0"/>
              </a:rPr>
              <a:t>MEGÁLLAPÍTÁS</a:t>
            </a:r>
            <a:endParaRPr lang="hu-HU" dirty="0">
              <a:solidFill>
                <a:schemeClr val="bg1"/>
              </a:solidFill>
              <a:latin typeface="Garamond" pitchFamily="18" charset="0"/>
            </a:endParaRPr>
          </a:p>
        </p:txBody>
      </p:sp>
      <p:sp>
        <p:nvSpPr>
          <p:cNvPr id="286723" name="Text Box 3"/>
          <p:cNvSpPr txBox="1">
            <a:spLocks noChangeArrowheads="1"/>
          </p:cNvSpPr>
          <p:nvPr/>
        </p:nvSpPr>
        <p:spPr bwMode="auto">
          <a:xfrm>
            <a:off x="3000375" y="3502026"/>
            <a:ext cx="1773238" cy="20875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u-HU" sz="1600" b="1" dirty="0">
                <a:latin typeface="Garamond" pitchFamily="18" charset="0"/>
              </a:rPr>
              <a:t>ÖSSZKÖLTSÉG (ÖK) SZEMLÉLET:</a:t>
            </a:r>
          </a:p>
          <a:p>
            <a:endParaRPr lang="hu-HU" sz="1600" b="1" dirty="0">
              <a:latin typeface="Garamond" pitchFamily="18" charset="0"/>
            </a:endParaRPr>
          </a:p>
          <a:p>
            <a:pPr algn="l"/>
            <a:r>
              <a:rPr lang="hu-HU" sz="1600" b="1" dirty="0">
                <a:latin typeface="Garamond" pitchFamily="18" charset="0"/>
              </a:rPr>
              <a:t>      Árbevétel</a:t>
            </a:r>
          </a:p>
          <a:p>
            <a:pPr algn="l"/>
            <a:r>
              <a:rPr lang="hu-HU" sz="1600" b="1" dirty="0">
                <a:latin typeface="Garamond" pitchFamily="18" charset="0"/>
              </a:rPr>
              <a:t>+/-  AST</a:t>
            </a:r>
          </a:p>
          <a:p>
            <a:pPr algn="l"/>
            <a:r>
              <a:rPr lang="hu-HU" sz="1600" b="1" dirty="0">
                <a:latin typeface="Garamond" pitchFamily="18" charset="0"/>
              </a:rPr>
              <a:t>–    Termelési           </a:t>
            </a:r>
          </a:p>
          <a:p>
            <a:pPr algn="l"/>
            <a:r>
              <a:rPr lang="hu-HU" sz="1600" b="1" dirty="0">
                <a:latin typeface="Garamond" pitchFamily="18" charset="0"/>
              </a:rPr>
              <a:t>      költségek </a:t>
            </a:r>
            <a:endParaRPr lang="hu-HU" sz="1600" dirty="0">
              <a:latin typeface="Garamond" pitchFamily="18" charset="0"/>
            </a:endParaRPr>
          </a:p>
        </p:txBody>
      </p:sp>
      <p:sp>
        <p:nvSpPr>
          <p:cNvPr id="286724" name="Text Box 4"/>
          <p:cNvSpPr txBox="1">
            <a:spLocks noChangeArrowheads="1"/>
          </p:cNvSpPr>
          <p:nvPr/>
        </p:nvSpPr>
        <p:spPr bwMode="auto">
          <a:xfrm>
            <a:off x="7319963" y="3500438"/>
            <a:ext cx="1871662" cy="2062162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hu-HU" sz="1600" b="1" dirty="0">
                <a:latin typeface="Garamond" pitchFamily="18" charset="0"/>
              </a:rPr>
              <a:t>FORGALMI KÖLTSÉG</a:t>
            </a:r>
            <a:r>
              <a:rPr lang="hu-HU" sz="1600" dirty="0">
                <a:latin typeface="Garamond" pitchFamily="18" charset="0"/>
              </a:rPr>
              <a:t> </a:t>
            </a:r>
            <a:r>
              <a:rPr lang="hu-HU" sz="1600" b="1" dirty="0">
                <a:latin typeface="Garamond" pitchFamily="18" charset="0"/>
              </a:rPr>
              <a:t>(FK)</a:t>
            </a:r>
            <a:r>
              <a:rPr lang="hu-HU" sz="1600" dirty="0">
                <a:latin typeface="Garamond" pitchFamily="18" charset="0"/>
              </a:rPr>
              <a:t> </a:t>
            </a:r>
            <a:r>
              <a:rPr lang="hu-HU" sz="1600" b="1" dirty="0">
                <a:latin typeface="Garamond" pitchFamily="18" charset="0"/>
              </a:rPr>
              <a:t>SZEMLÉLET:</a:t>
            </a:r>
          </a:p>
          <a:p>
            <a:endParaRPr lang="hu-HU" sz="1600" b="1" dirty="0">
              <a:latin typeface="Garamond" pitchFamily="18" charset="0"/>
            </a:endParaRPr>
          </a:p>
          <a:p>
            <a:pPr algn="l"/>
            <a:r>
              <a:rPr lang="hu-HU" sz="1600" b="1" dirty="0">
                <a:latin typeface="Garamond" pitchFamily="18" charset="0"/>
              </a:rPr>
              <a:t>    Árbevétel</a:t>
            </a:r>
          </a:p>
          <a:p>
            <a:pPr algn="l"/>
            <a:r>
              <a:rPr lang="hu-HU" sz="1600" b="1" dirty="0">
                <a:latin typeface="Garamond" pitchFamily="18" charset="0"/>
              </a:rPr>
              <a:t>–  Értékesítési </a:t>
            </a:r>
          </a:p>
          <a:p>
            <a:pPr algn="l"/>
            <a:r>
              <a:rPr lang="hu-HU" sz="1600" b="1" dirty="0">
                <a:latin typeface="Garamond" pitchFamily="18" charset="0"/>
              </a:rPr>
              <a:t>    költségek </a:t>
            </a:r>
            <a:endParaRPr lang="hu-HU" sz="1600" dirty="0">
              <a:latin typeface="Garamond" pitchFamily="18" charset="0"/>
            </a:endParaRPr>
          </a:p>
        </p:txBody>
      </p:sp>
      <p:sp>
        <p:nvSpPr>
          <p:cNvPr id="286725" name="AutoShape 5"/>
          <p:cNvSpPr>
            <a:spLocks noChangeArrowheads="1"/>
          </p:cNvSpPr>
          <p:nvPr/>
        </p:nvSpPr>
        <p:spPr bwMode="auto">
          <a:xfrm>
            <a:off x="4848225" y="2205039"/>
            <a:ext cx="2400300" cy="2879725"/>
          </a:xfrm>
          <a:custGeom>
            <a:avLst/>
            <a:gdLst>
              <a:gd name="G0" fmla="+- 8314 0 0"/>
              <a:gd name="G1" fmla="+- 10011 0 0"/>
              <a:gd name="G2" fmla="+- 8143 0 0"/>
              <a:gd name="G3" fmla="+- 21600 0 8314"/>
              <a:gd name="G4" fmla="+- 21600 0 10011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7558 h 21600"/>
              <a:gd name="T4" fmla="*/ 10800 w 21600"/>
              <a:gd name="T5" fmla="*/ 18841 h 21600"/>
              <a:gd name="T6" fmla="*/ 21600 w 21600"/>
              <a:gd name="T7" fmla="*/ 17558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8314" y="8143"/>
                </a:lnTo>
                <a:lnTo>
                  <a:pt x="10011" y="8143"/>
                </a:lnTo>
                <a:lnTo>
                  <a:pt x="10011" y="16276"/>
                </a:lnTo>
                <a:lnTo>
                  <a:pt x="5009" y="16276"/>
                </a:lnTo>
                <a:lnTo>
                  <a:pt x="5009" y="13517"/>
                </a:lnTo>
                <a:lnTo>
                  <a:pt x="0" y="17558"/>
                </a:lnTo>
                <a:lnTo>
                  <a:pt x="5009" y="21600"/>
                </a:lnTo>
                <a:lnTo>
                  <a:pt x="5009" y="18841"/>
                </a:lnTo>
                <a:lnTo>
                  <a:pt x="16591" y="18841"/>
                </a:lnTo>
                <a:lnTo>
                  <a:pt x="16591" y="21600"/>
                </a:lnTo>
                <a:lnTo>
                  <a:pt x="21600" y="17558"/>
                </a:lnTo>
                <a:lnTo>
                  <a:pt x="16591" y="13517"/>
                </a:lnTo>
                <a:lnTo>
                  <a:pt x="16591" y="16276"/>
                </a:lnTo>
                <a:lnTo>
                  <a:pt x="11589" y="16276"/>
                </a:lnTo>
                <a:lnTo>
                  <a:pt x="11589" y="8143"/>
                </a:lnTo>
                <a:lnTo>
                  <a:pt x="13286" y="8143"/>
                </a:lnTo>
                <a:close/>
              </a:path>
            </a:pathLst>
          </a:cu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Évközi értékelés, elszámolás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>
              <a:buClr>
                <a:srgbClr val="FF0000"/>
              </a:buClr>
              <a:buFontTx/>
              <a:buChar char="o"/>
            </a:pPr>
            <a:r>
              <a:rPr lang="hu-HU" sz="2400" dirty="0">
                <a:solidFill>
                  <a:srgbClr val="FF0000"/>
                </a:solidFill>
              </a:rPr>
              <a:t>Folyamatosan vezetjük </a:t>
            </a:r>
            <a:r>
              <a:rPr lang="hu-HU" sz="2400" dirty="0"/>
              <a:t>a (szintetikus és analitikus) készletszámlákat</a:t>
            </a:r>
          </a:p>
          <a:p>
            <a:pPr lvl="1" algn="ctr">
              <a:buClr>
                <a:schemeClr val="tx1"/>
              </a:buClr>
              <a:buFontTx/>
              <a:buNone/>
            </a:pPr>
            <a:r>
              <a:rPr lang="hu-HU" sz="2400" dirty="0"/>
              <a:t>		analitika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2400" dirty="0"/>
              <a:t>évközi (folyamatos) feladás 	</a:t>
            </a:r>
          </a:p>
          <a:p>
            <a:pPr lvl="1" algn="ctr">
              <a:buClr>
                <a:schemeClr val="tx1"/>
              </a:buClr>
              <a:buFontTx/>
              <a:buNone/>
            </a:pPr>
            <a:endParaRPr lang="hu-HU" sz="2400" dirty="0"/>
          </a:p>
          <a:p>
            <a:pPr lvl="1" algn="ctr">
              <a:buClr>
                <a:schemeClr val="tx1"/>
              </a:buClr>
              <a:buFontTx/>
              <a:buNone/>
            </a:pPr>
            <a:r>
              <a:rPr lang="hu-HU" sz="2400" dirty="0"/>
              <a:t>				szintetika folyamatos vezetése</a:t>
            </a:r>
          </a:p>
          <a:p>
            <a:pPr lvl="1">
              <a:buClr>
                <a:srgbClr val="FF0000"/>
              </a:buClr>
              <a:buFontTx/>
              <a:buChar char="o"/>
            </a:pPr>
            <a:r>
              <a:rPr lang="hu-HU" sz="2400" dirty="0">
                <a:solidFill>
                  <a:srgbClr val="FF0000"/>
                </a:solidFill>
              </a:rPr>
              <a:t>Nem vezetjük </a:t>
            </a:r>
            <a:r>
              <a:rPr lang="hu-HU" sz="2400" dirty="0"/>
              <a:t>a (szintetikus) készletszámlákat, de analitika lehet</a:t>
            </a:r>
          </a:p>
          <a:p>
            <a:pPr lvl="1" algn="ctr">
              <a:buClr>
                <a:schemeClr val="tx1"/>
              </a:buClr>
              <a:buFontTx/>
              <a:buNone/>
            </a:pPr>
            <a:r>
              <a:rPr lang="hu-HU" sz="2400" dirty="0"/>
              <a:t>		analitika </a:t>
            </a:r>
            <a:r>
              <a:rPr lang="hu-HU" sz="2400" dirty="0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 sz="2400" dirty="0"/>
              <a:t>év végi (egyszeri) feladás</a:t>
            </a:r>
          </a:p>
          <a:p>
            <a:pPr lvl="1" algn="ctr">
              <a:buClr>
                <a:schemeClr val="tx1"/>
              </a:buClr>
              <a:buFontTx/>
              <a:buNone/>
            </a:pPr>
            <a:r>
              <a:rPr lang="hu-HU" sz="2400" dirty="0"/>
              <a:t>    	</a:t>
            </a:r>
          </a:p>
          <a:p>
            <a:pPr lvl="1" algn="ctr">
              <a:buClr>
                <a:schemeClr val="tx1"/>
              </a:buClr>
              <a:buFontTx/>
              <a:buNone/>
            </a:pPr>
            <a:r>
              <a:rPr lang="hu-HU" sz="2400" dirty="0"/>
              <a:t>				szintetika (egyszeri) helyesbítése</a:t>
            </a:r>
          </a:p>
        </p:txBody>
      </p:sp>
      <p:sp>
        <p:nvSpPr>
          <p:cNvPr id="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DD83-08B2-4A69-93B1-F279FA042C08}" type="slidenum">
              <a:rPr lang="hu-HU"/>
              <a:pPr/>
              <a:t>28</a:t>
            </a:fld>
            <a:endParaRPr lang="hu-HU" dirty="0"/>
          </a:p>
        </p:txBody>
      </p:sp>
      <p:sp>
        <p:nvSpPr>
          <p:cNvPr id="229380" name="Line 4"/>
          <p:cNvSpPr>
            <a:spLocks noChangeShapeType="1"/>
          </p:cNvSpPr>
          <p:nvPr/>
        </p:nvSpPr>
        <p:spPr bwMode="auto">
          <a:xfrm>
            <a:off x="8040216" y="2852739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29381" name="Line 5"/>
          <p:cNvSpPr>
            <a:spLocks noChangeShapeType="1"/>
          </p:cNvSpPr>
          <p:nvPr/>
        </p:nvSpPr>
        <p:spPr bwMode="auto">
          <a:xfrm>
            <a:off x="8256240" y="4941889"/>
            <a:ext cx="0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9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0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88D9A-051C-4107-B992-A6FA3AC0CA06}" type="slidenum">
              <a:rPr lang="hu-HU"/>
              <a:pPr/>
              <a:t>29</a:t>
            </a:fld>
            <a:endParaRPr lang="hu-HU"/>
          </a:p>
        </p:txBody>
      </p:sp>
      <p:sp>
        <p:nvSpPr>
          <p:cNvPr id="287746" name="Oval 2"/>
          <p:cNvSpPr>
            <a:spLocks noGrp="1" noChangeArrowheads="1"/>
          </p:cNvSpPr>
          <p:nvPr>
            <p:ph type="body" idx="4294967295"/>
          </p:nvPr>
        </p:nvSpPr>
        <p:spPr>
          <a:xfrm>
            <a:off x="4943648" y="44450"/>
            <a:ext cx="2376488" cy="1081088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  <a:round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lnSpc>
                <a:spcPct val="80000"/>
              </a:lnSpc>
              <a:spcBef>
                <a:spcPct val="0"/>
              </a:spcBef>
              <a:buNone/>
            </a:pPr>
            <a:r>
              <a:rPr lang="hu-HU" sz="1600" b="1" dirty="0">
                <a:solidFill>
                  <a:schemeClr val="bg1"/>
                </a:solidFill>
              </a:rPr>
              <a:t>KÉSZLET ELSZÁMOLÁS ÉS ÉRTÉKELÉS</a:t>
            </a:r>
          </a:p>
        </p:txBody>
      </p:sp>
      <p:graphicFrame>
        <p:nvGraphicFramePr>
          <p:cNvPr id="287747" name="Group 3"/>
          <p:cNvGraphicFramePr>
            <a:graphicFrameLocks noGrp="1"/>
          </p:cNvGraphicFramePr>
          <p:nvPr/>
        </p:nvGraphicFramePr>
        <p:xfrm>
          <a:off x="1774825" y="1628775"/>
          <a:ext cx="1765300" cy="1889760"/>
        </p:xfrm>
        <a:graphic>
          <a:graphicData uri="http://schemas.openxmlformats.org/drawingml/2006/table">
            <a:tbl>
              <a:tblPr/>
              <a:tblGrid>
                <a:gridCol w="1765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Szintetika: nem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Analitika: nem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Nincs készletszámla vezetés → Nincs évközben értékelés.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Nincs analitika → Leltárkülönbözetek nem értelmezhetőek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818" name="Group 74"/>
          <p:cNvGraphicFramePr>
            <a:graphicFrameLocks noGrp="1"/>
          </p:cNvGraphicFramePr>
          <p:nvPr/>
        </p:nvGraphicFramePr>
        <p:xfrm>
          <a:off x="4975225" y="1628775"/>
          <a:ext cx="1912938" cy="1889760"/>
        </p:xfrm>
        <a:graphic>
          <a:graphicData uri="http://schemas.openxmlformats.org/drawingml/2006/table">
            <a:tbl>
              <a:tblPr/>
              <a:tblGrid>
                <a:gridCol w="19129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Szintetika: nem Analitika: igen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Nincs készletszámla vezetés → Nincs évközben értékelés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Analitika van. → Leltárkülönbözetek értelmezhetőek.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820" name="Group 76"/>
          <p:cNvGraphicFramePr>
            <a:graphicFrameLocks noGrp="1"/>
          </p:cNvGraphicFramePr>
          <p:nvPr/>
        </p:nvGraphicFramePr>
        <p:xfrm>
          <a:off x="8183564" y="1628775"/>
          <a:ext cx="1978025" cy="1889760"/>
        </p:xfrm>
        <a:graphic>
          <a:graphicData uri="http://schemas.openxmlformats.org/drawingml/2006/table">
            <a:tbl>
              <a:tblPr/>
              <a:tblGrid>
                <a:gridCol w="1978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Szintetika: igen Analitika: igen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97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Készletszámla vezetés van → Évközben folyamatos értékelés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Analitika van →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Leltárkülönbözetek értelmezhetőek</a:t>
                      </a:r>
                      <a:endParaRPr kumimoji="0" lang="hu-HU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87823" name="Group 79"/>
          <p:cNvGraphicFramePr>
            <a:graphicFrameLocks noGrp="1"/>
          </p:cNvGraphicFramePr>
          <p:nvPr/>
        </p:nvGraphicFramePr>
        <p:xfrm>
          <a:off x="1558925" y="3789363"/>
          <a:ext cx="4826000" cy="579120"/>
        </p:xfrm>
        <a:graphic>
          <a:graphicData uri="http://schemas.openxmlformats.org/drawingml/2006/table">
            <a:tbl>
              <a:tblPr/>
              <a:tblGrid>
                <a:gridCol w="482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Beszerzéskor K/R elszámolás → Év végén kötelező leltározás, leltár → ÁV elszámolás → Értékelés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7785" name="Line 41"/>
          <p:cNvSpPr>
            <a:spLocks noChangeShapeType="1"/>
          </p:cNvSpPr>
          <p:nvPr/>
        </p:nvSpPr>
        <p:spPr bwMode="auto">
          <a:xfrm>
            <a:off x="2640013" y="1196975"/>
            <a:ext cx="655161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7786" name="Line 42"/>
          <p:cNvSpPr>
            <a:spLocks noChangeShapeType="1"/>
          </p:cNvSpPr>
          <p:nvPr/>
        </p:nvSpPr>
        <p:spPr bwMode="auto">
          <a:xfrm>
            <a:off x="2640013" y="1196975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7787" name="Line 43"/>
          <p:cNvSpPr>
            <a:spLocks noChangeShapeType="1"/>
          </p:cNvSpPr>
          <p:nvPr/>
        </p:nvSpPr>
        <p:spPr bwMode="auto">
          <a:xfrm>
            <a:off x="5951538" y="1196975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7789" name="Line 45"/>
          <p:cNvSpPr>
            <a:spLocks noChangeShapeType="1"/>
          </p:cNvSpPr>
          <p:nvPr/>
        </p:nvSpPr>
        <p:spPr bwMode="auto">
          <a:xfrm>
            <a:off x="9191625" y="1196975"/>
            <a:ext cx="0" cy="431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7790" name="Line 46"/>
          <p:cNvSpPr>
            <a:spLocks noChangeShapeType="1"/>
          </p:cNvSpPr>
          <p:nvPr/>
        </p:nvSpPr>
        <p:spPr bwMode="auto">
          <a:xfrm>
            <a:off x="6096000" y="908051"/>
            <a:ext cx="0" cy="288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287791" name="Group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5765014"/>
              </p:ext>
            </p:extLst>
          </p:nvPr>
        </p:nvGraphicFramePr>
        <p:xfrm>
          <a:off x="2566988" y="4437063"/>
          <a:ext cx="6049962" cy="822960"/>
        </p:xfrm>
        <a:graphic>
          <a:graphicData uri="http://schemas.openxmlformats.org/drawingml/2006/table">
            <a:tbl>
              <a:tblPr/>
              <a:tblGrid>
                <a:gridCol w="60499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Beszerzéskor K/R elszámolás → Év végén leltár (leltározás) → ÁV elszámolás könyv szerinti állománnyal → Leltárkülönbözetek elszámolása → Értékelés</a:t>
                      </a:r>
                      <a:endParaRPr kumimoji="0" lang="hu-HU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7798" name="Line 54"/>
          <p:cNvSpPr>
            <a:spLocks noChangeShapeType="1"/>
          </p:cNvSpPr>
          <p:nvPr/>
        </p:nvSpPr>
        <p:spPr bwMode="auto">
          <a:xfrm>
            <a:off x="6743700" y="3500439"/>
            <a:ext cx="0" cy="9366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graphicFrame>
        <p:nvGraphicFramePr>
          <p:cNvPr id="287799" name="Group 55"/>
          <p:cNvGraphicFramePr>
            <a:graphicFrameLocks noGrp="1"/>
          </p:cNvGraphicFramePr>
          <p:nvPr/>
        </p:nvGraphicFramePr>
        <p:xfrm>
          <a:off x="3833813" y="5373688"/>
          <a:ext cx="6654800" cy="579120"/>
        </p:xfrm>
        <a:graphic>
          <a:graphicData uri="http://schemas.openxmlformats.org/drawingml/2006/table">
            <a:tbl>
              <a:tblPr/>
              <a:tblGrid>
                <a:gridCol w="665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Évközben </a:t>
                      </a:r>
                      <a:r>
                        <a:rPr kumimoji="0" lang="hu-H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készletmozgások tételes elszámolása</a:t>
                      </a:r>
                      <a:r>
                        <a:rPr kumimoji="0" lang="hu-H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→ Év végén leltár (leltározás) → Leltárkülönbözetek elszámolása → Értékelés</a:t>
                      </a:r>
                      <a:endParaRPr kumimoji="0" lang="hu-H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87805" name="Line 61"/>
          <p:cNvSpPr>
            <a:spLocks noChangeShapeType="1"/>
          </p:cNvSpPr>
          <p:nvPr/>
        </p:nvSpPr>
        <p:spPr bwMode="auto">
          <a:xfrm>
            <a:off x="9191625" y="3500438"/>
            <a:ext cx="0" cy="1828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7806" name="Line 62"/>
          <p:cNvSpPr>
            <a:spLocks noChangeShapeType="1"/>
          </p:cNvSpPr>
          <p:nvPr/>
        </p:nvSpPr>
        <p:spPr bwMode="auto">
          <a:xfrm>
            <a:off x="2711450" y="3500439"/>
            <a:ext cx="0" cy="2889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7807" name="Text Box 63"/>
          <p:cNvSpPr txBox="1">
            <a:spLocks noChangeArrowheads="1"/>
          </p:cNvSpPr>
          <p:nvPr/>
        </p:nvSpPr>
        <p:spPr bwMode="auto">
          <a:xfrm>
            <a:off x="1774825" y="6021388"/>
            <a:ext cx="2736850" cy="792162"/>
          </a:xfrm>
          <a:prstGeom prst="rec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u-HU" sz="1600" b="1">
                <a:latin typeface="Times New Roman" pitchFamily="18" charset="0"/>
              </a:rPr>
              <a:t>Tényleges áron:</a:t>
            </a:r>
          </a:p>
          <a:p>
            <a:r>
              <a:rPr lang="hu-HU" sz="1600">
                <a:latin typeface="Times New Roman" pitchFamily="18" charset="0"/>
              </a:rPr>
              <a:t>- átlagmódszerek</a:t>
            </a:r>
          </a:p>
          <a:p>
            <a:r>
              <a:rPr lang="hu-HU" sz="1600">
                <a:latin typeface="Times New Roman" pitchFamily="18" charset="0"/>
              </a:rPr>
              <a:t>- sorrendiség</a:t>
            </a:r>
          </a:p>
        </p:txBody>
      </p:sp>
      <p:sp>
        <p:nvSpPr>
          <p:cNvPr id="287808" name="Text Box 64"/>
          <p:cNvSpPr txBox="1">
            <a:spLocks noChangeArrowheads="1"/>
          </p:cNvSpPr>
          <p:nvPr/>
        </p:nvSpPr>
        <p:spPr bwMode="auto">
          <a:xfrm>
            <a:off x="7177089" y="6045200"/>
            <a:ext cx="3455987" cy="76835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hu-HU" sz="1600" b="1" dirty="0">
                <a:latin typeface="Times New Roman" pitchFamily="18" charset="0"/>
              </a:rPr>
              <a:t>Tervezett áron:</a:t>
            </a:r>
          </a:p>
          <a:p>
            <a:r>
              <a:rPr lang="hu-HU" sz="1600" dirty="0">
                <a:latin typeface="Times New Roman" pitchFamily="18" charset="0"/>
              </a:rPr>
              <a:t>árkülönbség = tényleges ár – tervezett ár</a:t>
            </a:r>
          </a:p>
        </p:txBody>
      </p:sp>
      <p:sp>
        <p:nvSpPr>
          <p:cNvPr id="287809" name="Line 65"/>
          <p:cNvSpPr>
            <a:spLocks noChangeShapeType="1"/>
          </p:cNvSpPr>
          <p:nvPr/>
        </p:nvSpPr>
        <p:spPr bwMode="auto">
          <a:xfrm flipH="1">
            <a:off x="5808663" y="5661026"/>
            <a:ext cx="0" cy="7207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7810" name="Line 66"/>
          <p:cNvSpPr>
            <a:spLocks noChangeShapeType="1"/>
          </p:cNvSpPr>
          <p:nvPr/>
        </p:nvSpPr>
        <p:spPr bwMode="auto">
          <a:xfrm>
            <a:off x="4511676" y="6381750"/>
            <a:ext cx="26638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stealth" w="lg" len="lg"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7824" name="Text Box 80"/>
          <p:cNvSpPr txBox="1">
            <a:spLocks noChangeArrowheads="1"/>
          </p:cNvSpPr>
          <p:nvPr/>
        </p:nvSpPr>
        <p:spPr bwMode="auto">
          <a:xfrm>
            <a:off x="2026239" y="246063"/>
            <a:ext cx="1322798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1400"/>
              <a:t>K=Költség</a:t>
            </a:r>
          </a:p>
          <a:p>
            <a:r>
              <a:rPr lang="hu-HU" sz="1400"/>
              <a:t>R=ráfordítás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52718"/>
            <a:ext cx="8435280" cy="1371600"/>
          </a:xfrm>
        </p:spPr>
        <p:txBody>
          <a:bodyPr/>
          <a:lstStyle/>
          <a:p>
            <a:r>
              <a:rPr lang="hu-HU" sz="4000" dirty="0"/>
              <a:t>KÉSZLETEK FOGALMA, FORMÁI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268414"/>
            <a:ext cx="8229600" cy="4968875"/>
          </a:xfr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2400"/>
              <a:t>Általánosságban: tevékenységet általában 1 termelési periódusban (1 évnél rövidebb ideig) szolgálják: felhasználják, értékesítik, átalakítják</a:t>
            </a:r>
          </a:p>
          <a:p>
            <a:pPr>
              <a:lnSpc>
                <a:spcPct val="90000"/>
              </a:lnSpc>
            </a:pPr>
            <a:r>
              <a:rPr lang="hu-HU" sz="2400"/>
              <a:t>Megjelenési formái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Értékesítési céllal beszerzett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Felhasználásra (átalakításra) beszerzett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Termelés valamely fázisában lévő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Értékesítésre előállított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Több művelet elvégzésére (de legfeljebb 1 évig) használható anyagi eszközök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Állatok (növendék, hízó- és egyéb állatok; a tenyészállatok a tárgyi eszközök része!)</a:t>
            </a:r>
          </a:p>
          <a:p>
            <a:pPr lvl="1">
              <a:lnSpc>
                <a:spcPct val="90000"/>
              </a:lnSpc>
            </a:pPr>
            <a:r>
              <a:rPr lang="hu-HU" sz="2000"/>
              <a:t>Átsorolt tárgyi eszközök (mert rendeltetésszerűen már nem tárgyi eszközként használjuk, pl. értékesítésre várnak)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DF8B4-9C9F-4308-834D-D998DA73FC23}" type="slidenum">
              <a:rPr lang="hu-HU"/>
              <a:pPr/>
              <a:t>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Rectangle 4"/>
          <p:cNvSpPr>
            <a:spLocks noGrp="1" noChangeArrowheads="1"/>
          </p:cNvSpPr>
          <p:nvPr>
            <p:ph type="title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u-HU" sz="4000" b="1" dirty="0">
                <a:solidFill>
                  <a:srgbClr val="FF0000"/>
                </a:solidFill>
              </a:rPr>
              <a:t>FOLYAMATOS ÉVKÖZI ÉRTÉKELÉS ÉS ELSZÁMOLÁS</a:t>
            </a:r>
          </a:p>
        </p:txBody>
      </p:sp>
      <p:sp>
        <p:nvSpPr>
          <p:cNvPr id="230405" name="Rectangle 5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7815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Szintetikus elszámolás: folyamatos készletszámla vezetés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Analitikus elszámolás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Mennyiségben és értékben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Mennyiségben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Értékben (a </a:t>
            </a:r>
            <a:r>
              <a:rPr lang="hu-HU" sz="2400" dirty="0" err="1"/>
              <a:t>kisker</a:t>
            </a:r>
            <a:r>
              <a:rPr lang="hu-HU" sz="2400" dirty="0"/>
              <a:t>. áruk körében jellemző)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Leltáreltérések értelmezhetőek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Kapcsolódó témák: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Költségelszámolás: 5. és 6/7. is</a:t>
            </a:r>
          </a:p>
          <a:p>
            <a:pPr lvl="1">
              <a:lnSpc>
                <a:spcPct val="90000"/>
              </a:lnSpc>
            </a:pPr>
            <a:r>
              <a:rPr lang="hu-HU" sz="2400" dirty="0" err="1"/>
              <a:t>Eredménymegállapítás</a:t>
            </a:r>
            <a:r>
              <a:rPr lang="hu-HU" sz="2400" dirty="0"/>
              <a:t>: összköltség és forgalmi szemlélet is</a:t>
            </a:r>
          </a:p>
          <a:p>
            <a:pPr lvl="1">
              <a:lnSpc>
                <a:spcPct val="90000"/>
              </a:lnSpc>
            </a:pPr>
            <a:endParaRPr lang="hu-HU" sz="24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BD0DC-93F2-4148-9B69-D09CCB864280}" type="slidenum">
              <a:rPr lang="hu-HU"/>
              <a:pPr/>
              <a:t>30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 dirty="0"/>
              <a:t>FOLYAMATOS ÉVKÖZI ÉRTÉKELÉS LÉNYEGE</a:t>
            </a:r>
          </a:p>
        </p:txBody>
      </p:sp>
      <p:sp>
        <p:nvSpPr>
          <p:cNvPr id="35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6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7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0B9A6-3C93-4BA2-9464-2F7BC72EF5BF}" type="slidenum">
              <a:rPr lang="hu-HU"/>
              <a:pPr/>
              <a:t>31</a:t>
            </a:fld>
            <a:endParaRPr lang="hu-HU"/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1965326" y="1844675"/>
            <a:ext cx="304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BEKERÜLÉSI JOGCÍM</a:t>
            </a:r>
          </a:p>
          <a:p>
            <a:r>
              <a:rPr lang="hu-HU"/>
              <a:t>SZERINTI ELLENSZÁMLA</a:t>
            </a:r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1992313" y="2492375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30" name="Line 6"/>
          <p:cNvSpPr>
            <a:spLocks noChangeShapeType="1"/>
          </p:cNvSpPr>
          <p:nvPr/>
        </p:nvSpPr>
        <p:spPr bwMode="auto">
          <a:xfrm>
            <a:off x="3503613" y="24923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31" name="Text Box 7"/>
          <p:cNvSpPr txBox="1">
            <a:spLocks noChangeArrowheads="1"/>
          </p:cNvSpPr>
          <p:nvPr/>
        </p:nvSpPr>
        <p:spPr bwMode="auto">
          <a:xfrm>
            <a:off x="5803901" y="1860550"/>
            <a:ext cx="15160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VÁSÁROLT</a:t>
            </a:r>
          </a:p>
          <a:p>
            <a:r>
              <a:rPr lang="hu-HU" dirty="0">
                <a:solidFill>
                  <a:srgbClr val="FF0000"/>
                </a:solidFill>
              </a:rPr>
              <a:t>KÉSZLETEK</a:t>
            </a:r>
          </a:p>
        </p:txBody>
      </p:sp>
      <p:sp>
        <p:nvSpPr>
          <p:cNvPr id="231432" name="Text Box 8"/>
          <p:cNvSpPr txBox="1">
            <a:spLocks noChangeArrowheads="1"/>
          </p:cNvSpPr>
          <p:nvPr/>
        </p:nvSpPr>
        <p:spPr bwMode="auto">
          <a:xfrm>
            <a:off x="8167688" y="1860550"/>
            <a:ext cx="2032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KÖLTSÉGEK</a:t>
            </a:r>
          </a:p>
          <a:p>
            <a:r>
              <a:rPr lang="hu-HU"/>
              <a:t>RÁFORDÍTÁSOK</a:t>
            </a:r>
          </a:p>
        </p:txBody>
      </p:sp>
      <p:sp>
        <p:nvSpPr>
          <p:cNvPr id="231433" name="Line 9"/>
          <p:cNvSpPr>
            <a:spLocks noChangeShapeType="1"/>
          </p:cNvSpPr>
          <p:nvPr/>
        </p:nvSpPr>
        <p:spPr bwMode="auto">
          <a:xfrm>
            <a:off x="5375276" y="2492375"/>
            <a:ext cx="2233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34" name="Line 10"/>
          <p:cNvSpPr>
            <a:spLocks noChangeShapeType="1"/>
          </p:cNvSpPr>
          <p:nvPr/>
        </p:nvSpPr>
        <p:spPr bwMode="auto">
          <a:xfrm>
            <a:off x="8183564" y="249237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35" name="Line 11"/>
          <p:cNvSpPr>
            <a:spLocks noChangeShapeType="1"/>
          </p:cNvSpPr>
          <p:nvPr/>
        </p:nvSpPr>
        <p:spPr bwMode="auto">
          <a:xfrm>
            <a:off x="6600825" y="24923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36" name="Line 12"/>
          <p:cNvSpPr>
            <a:spLocks noChangeShapeType="1"/>
          </p:cNvSpPr>
          <p:nvPr/>
        </p:nvSpPr>
        <p:spPr bwMode="auto">
          <a:xfrm>
            <a:off x="9264650" y="24923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37" name="Line 13"/>
          <p:cNvSpPr>
            <a:spLocks noChangeShapeType="1"/>
          </p:cNvSpPr>
          <p:nvPr/>
        </p:nvSpPr>
        <p:spPr bwMode="auto">
          <a:xfrm>
            <a:off x="3792538" y="2997200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38" name="Line 14"/>
          <p:cNvSpPr>
            <a:spLocks noChangeShapeType="1"/>
          </p:cNvSpPr>
          <p:nvPr/>
        </p:nvSpPr>
        <p:spPr bwMode="auto">
          <a:xfrm>
            <a:off x="6816726" y="2997200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39" name="Text Box 15"/>
          <p:cNvSpPr txBox="1">
            <a:spLocks noChangeArrowheads="1"/>
          </p:cNvSpPr>
          <p:nvPr/>
        </p:nvSpPr>
        <p:spPr bwMode="auto">
          <a:xfrm>
            <a:off x="4133850" y="2651126"/>
            <a:ext cx="191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NÖVEKEDÉSEK</a:t>
            </a:r>
          </a:p>
        </p:txBody>
      </p:sp>
      <p:sp>
        <p:nvSpPr>
          <p:cNvPr id="231440" name="Text Box 16"/>
          <p:cNvSpPr txBox="1">
            <a:spLocks noChangeArrowheads="1"/>
          </p:cNvSpPr>
          <p:nvPr/>
        </p:nvSpPr>
        <p:spPr bwMode="auto">
          <a:xfrm>
            <a:off x="7059613" y="2651126"/>
            <a:ext cx="19161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CSÖKKENÉSEK</a:t>
            </a:r>
          </a:p>
        </p:txBody>
      </p:sp>
      <p:sp>
        <p:nvSpPr>
          <p:cNvPr id="231441" name="Line 17"/>
          <p:cNvSpPr>
            <a:spLocks noChangeShapeType="1"/>
          </p:cNvSpPr>
          <p:nvPr/>
        </p:nvSpPr>
        <p:spPr bwMode="auto">
          <a:xfrm flipH="1">
            <a:off x="3792538" y="2924176"/>
            <a:ext cx="1223962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42" name="Text Box 18"/>
          <p:cNvSpPr txBox="1">
            <a:spLocks noChangeArrowheads="1"/>
          </p:cNvSpPr>
          <p:nvPr/>
        </p:nvSpPr>
        <p:spPr bwMode="auto">
          <a:xfrm>
            <a:off x="1681163" y="3716339"/>
            <a:ext cx="34464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BEKERÜLÉSI JOGCÍM</a:t>
            </a:r>
          </a:p>
          <a:p>
            <a:r>
              <a:rPr lang="hu-HU"/>
              <a:t>ALAPJÁN MEGHATÁROZOTT</a:t>
            </a:r>
          </a:p>
          <a:p>
            <a:r>
              <a:rPr lang="hu-HU"/>
              <a:t>(egyedi) BESZERZÉSI ÁRON</a:t>
            </a:r>
          </a:p>
        </p:txBody>
      </p:sp>
      <p:sp>
        <p:nvSpPr>
          <p:cNvPr id="231444" name="Line 20"/>
          <p:cNvSpPr>
            <a:spLocks noChangeShapeType="1"/>
          </p:cNvSpPr>
          <p:nvPr/>
        </p:nvSpPr>
        <p:spPr bwMode="auto">
          <a:xfrm>
            <a:off x="7967663" y="292417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45" name="Text Box 21"/>
          <p:cNvSpPr txBox="1">
            <a:spLocks noChangeArrowheads="1"/>
          </p:cNvSpPr>
          <p:nvPr/>
        </p:nvSpPr>
        <p:spPr bwMode="auto">
          <a:xfrm>
            <a:off x="6772275" y="3573463"/>
            <a:ext cx="263683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MILYEN ÁRON? </a:t>
            </a:r>
          </a:p>
          <a:p>
            <a:r>
              <a:rPr lang="hu-HU"/>
              <a:t>HISZEN TÖMEGÁRUK</a:t>
            </a:r>
          </a:p>
        </p:txBody>
      </p:sp>
      <p:sp>
        <p:nvSpPr>
          <p:cNvPr id="231446" name="Line 22"/>
          <p:cNvSpPr>
            <a:spLocks noChangeShapeType="1"/>
          </p:cNvSpPr>
          <p:nvPr/>
        </p:nvSpPr>
        <p:spPr bwMode="auto">
          <a:xfrm>
            <a:off x="7967663" y="4149726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47" name="Line 23"/>
          <p:cNvSpPr>
            <a:spLocks noChangeShapeType="1"/>
          </p:cNvSpPr>
          <p:nvPr/>
        </p:nvSpPr>
        <p:spPr bwMode="auto">
          <a:xfrm>
            <a:off x="5808664" y="4652963"/>
            <a:ext cx="3455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48" name="Line 24"/>
          <p:cNvSpPr>
            <a:spLocks noChangeShapeType="1"/>
          </p:cNvSpPr>
          <p:nvPr/>
        </p:nvSpPr>
        <p:spPr bwMode="auto">
          <a:xfrm>
            <a:off x="5808663" y="4652963"/>
            <a:ext cx="0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49" name="Line 25"/>
          <p:cNvSpPr>
            <a:spLocks noChangeShapeType="1"/>
          </p:cNvSpPr>
          <p:nvPr/>
        </p:nvSpPr>
        <p:spPr bwMode="auto">
          <a:xfrm>
            <a:off x="9264650" y="4652964"/>
            <a:ext cx="0" cy="574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50" name="Text Box 26"/>
          <p:cNvSpPr txBox="1">
            <a:spLocks noChangeArrowheads="1"/>
          </p:cNvSpPr>
          <p:nvPr/>
        </p:nvSpPr>
        <p:spPr bwMode="auto">
          <a:xfrm>
            <a:off x="4059238" y="4941888"/>
            <a:ext cx="3084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TÉNYLEGES BESZERZÉSI</a:t>
            </a:r>
          </a:p>
          <a:p>
            <a:r>
              <a:rPr lang="hu-HU"/>
              <a:t>ÁRAK ALAPJÁN</a:t>
            </a:r>
          </a:p>
        </p:txBody>
      </p: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7454901" y="5157788"/>
            <a:ext cx="3065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TERVEZETT BESZERZÉSI</a:t>
            </a:r>
          </a:p>
          <a:p>
            <a:r>
              <a:rPr lang="hu-HU"/>
              <a:t>ÁRAK ALAPJÁN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2305050" y="5799138"/>
            <a:ext cx="24082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ÁTLAGMÓDSZEREK</a:t>
            </a:r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5624513" y="5676900"/>
            <a:ext cx="24876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SORRENDISÉGRE</a:t>
            </a:r>
          </a:p>
          <a:p>
            <a:r>
              <a:rPr lang="hu-HU"/>
              <a:t>ÉPÜLŐ MÓDSZEREK</a:t>
            </a:r>
          </a:p>
        </p:txBody>
      </p:sp>
      <p:sp>
        <p:nvSpPr>
          <p:cNvPr id="231454" name="Line 30"/>
          <p:cNvSpPr>
            <a:spLocks noChangeShapeType="1"/>
          </p:cNvSpPr>
          <p:nvPr/>
        </p:nvSpPr>
        <p:spPr bwMode="auto">
          <a:xfrm>
            <a:off x="5232400" y="551656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55" name="Line 31"/>
          <p:cNvSpPr>
            <a:spLocks noChangeShapeType="1"/>
          </p:cNvSpPr>
          <p:nvPr/>
        </p:nvSpPr>
        <p:spPr bwMode="auto">
          <a:xfrm>
            <a:off x="5232401" y="594995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56" name="Line 32"/>
          <p:cNvSpPr>
            <a:spLocks noChangeShapeType="1"/>
          </p:cNvSpPr>
          <p:nvPr/>
        </p:nvSpPr>
        <p:spPr bwMode="auto">
          <a:xfrm flipH="1">
            <a:off x="4656138" y="594995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1457" name="Text Box 33"/>
          <p:cNvSpPr txBox="1">
            <a:spLocks noChangeArrowheads="1"/>
          </p:cNvSpPr>
          <p:nvPr/>
        </p:nvSpPr>
        <p:spPr bwMode="auto">
          <a:xfrm>
            <a:off x="7766050" y="4203700"/>
            <a:ext cx="4064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32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31458" name="Text Box 34"/>
          <p:cNvSpPr txBox="1">
            <a:spLocks noChangeArrowheads="1"/>
          </p:cNvSpPr>
          <p:nvPr/>
        </p:nvSpPr>
        <p:spPr bwMode="auto">
          <a:xfrm>
            <a:off x="5045076" y="5549901"/>
            <a:ext cx="377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8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231459" name="Rectangle 35"/>
          <p:cNvSpPr>
            <a:spLocks noChangeArrowheads="1"/>
          </p:cNvSpPr>
          <p:nvPr/>
        </p:nvSpPr>
        <p:spPr bwMode="auto">
          <a:xfrm>
            <a:off x="8350250" y="6021389"/>
            <a:ext cx="1562100" cy="54927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hu-HU"/>
              <a:t>SZTV: FIFO</a:t>
            </a:r>
          </a:p>
        </p:txBody>
      </p:sp>
      <p:sp>
        <p:nvSpPr>
          <p:cNvPr id="231460" name="Line 36"/>
          <p:cNvSpPr>
            <a:spLocks noChangeShapeType="1"/>
          </p:cNvSpPr>
          <p:nvPr/>
        </p:nvSpPr>
        <p:spPr bwMode="auto">
          <a:xfrm>
            <a:off x="8040689" y="6165850"/>
            <a:ext cx="2873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14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14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31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14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14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1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1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1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1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231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31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31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31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31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1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31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31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31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31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231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44" grpId="0" animBg="1"/>
      <p:bldP spid="231445" grpId="0"/>
      <p:bldP spid="231446" grpId="0" animBg="1"/>
      <p:bldP spid="231447" grpId="0" animBg="1"/>
      <p:bldP spid="231448" grpId="0" animBg="1"/>
      <p:bldP spid="231449" grpId="0" animBg="1"/>
      <p:bldP spid="231450" grpId="0"/>
      <p:bldP spid="231451" grpId="0"/>
      <p:bldP spid="231452" grpId="0"/>
      <p:bldP spid="231453" grpId="0"/>
      <p:bldP spid="231454" grpId="0" animBg="1"/>
      <p:bldP spid="231455" grpId="0" animBg="1"/>
      <p:bldP spid="231456" grpId="0" animBg="1"/>
      <p:bldP spid="231457" grpId="0"/>
      <p:bldP spid="231458" grpId="0"/>
      <p:bldP spid="231459" grpId="0" animBg="1"/>
      <p:bldP spid="231460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758825"/>
          </a:xfrm>
        </p:spPr>
        <p:txBody>
          <a:bodyPr>
            <a:normAutofit fontScale="90000"/>
          </a:bodyPr>
          <a:lstStyle/>
          <a:p>
            <a:r>
              <a:rPr lang="hu-HU"/>
              <a:t>FOLYAMATOS ÉRTÉKELÉS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>
          <a:xfrm>
            <a:off x="2135188" y="1196976"/>
            <a:ext cx="8007350" cy="5256213"/>
          </a:xfrm>
        </p:spPr>
        <p:txBody>
          <a:bodyPr/>
          <a:lstStyle/>
          <a:p>
            <a:r>
              <a:rPr lang="hu-HU" sz="2800">
                <a:latin typeface="Tahoma" pitchFamily="34" charset="0"/>
              </a:rPr>
              <a:t>TÉNYLEGES ÁRAKON</a:t>
            </a:r>
          </a:p>
          <a:p>
            <a:pPr lvl="1"/>
            <a:r>
              <a:rPr lang="hu-HU" sz="2400">
                <a:latin typeface="Tahoma" pitchFamily="34" charset="0"/>
              </a:rPr>
              <a:t>NÖVEKEDÉS: egyedi bekerülési árak</a:t>
            </a:r>
            <a:endParaRPr lang="hu-HU" sz="2000">
              <a:latin typeface="Tahoma" pitchFamily="34" charset="0"/>
            </a:endParaRPr>
          </a:p>
          <a:p>
            <a:pPr lvl="1"/>
            <a:r>
              <a:rPr lang="hu-HU" sz="2400">
                <a:latin typeface="Tahoma" pitchFamily="34" charset="0"/>
              </a:rPr>
              <a:t>CSÖKKENÉS: egyedi bekerülési árak kombinációja</a:t>
            </a:r>
          </a:p>
          <a:p>
            <a:pPr lvl="2">
              <a:buFont typeface="Wingdings" pitchFamily="2" charset="2"/>
              <a:buNone/>
            </a:pPr>
            <a:r>
              <a:rPr lang="hu-HU">
                <a:latin typeface="Tahoma" pitchFamily="34" charset="0"/>
              </a:rPr>
              <a:t>a)</a:t>
            </a:r>
            <a:r>
              <a:rPr lang="hu-HU" sz="2000">
                <a:latin typeface="Tahoma" pitchFamily="34" charset="0"/>
              </a:rPr>
              <a:t> ÁTLAGMÓDSZEREK</a:t>
            </a:r>
          </a:p>
          <a:p>
            <a:pPr lvl="2">
              <a:buFont typeface="Wingdings" pitchFamily="2" charset="2"/>
              <a:buNone/>
            </a:pPr>
            <a:r>
              <a:rPr lang="hu-HU" sz="2000">
                <a:latin typeface="Tahoma" pitchFamily="34" charset="0"/>
              </a:rPr>
              <a:t>	- Halmozott (időszaki) átlagszámítás</a:t>
            </a:r>
          </a:p>
          <a:p>
            <a:pPr lvl="2">
              <a:buFontTx/>
              <a:buNone/>
            </a:pPr>
            <a:r>
              <a:rPr lang="hu-HU" sz="2000">
                <a:latin typeface="Tahoma" pitchFamily="34" charset="0"/>
              </a:rPr>
              <a:t>	- Folyamatos átlagszámítás</a:t>
            </a:r>
          </a:p>
          <a:p>
            <a:pPr lvl="1">
              <a:buFontTx/>
              <a:buNone/>
            </a:pPr>
            <a:r>
              <a:rPr lang="hu-HU" sz="2400">
                <a:latin typeface="Tahoma" pitchFamily="34" charset="0"/>
              </a:rPr>
              <a:t>	 	b) </a:t>
            </a:r>
            <a:r>
              <a:rPr lang="hu-HU" sz="2000">
                <a:latin typeface="Tahoma" pitchFamily="34" charset="0"/>
              </a:rPr>
              <a:t>SORRENDISÉGRE ÉPÜLŐ ELJÁRÁSOK</a:t>
            </a:r>
          </a:p>
          <a:p>
            <a:pPr lvl="2">
              <a:buFontTx/>
              <a:buNone/>
            </a:pPr>
            <a:r>
              <a:rPr lang="hu-HU" sz="2000">
                <a:latin typeface="Tahoma" pitchFamily="34" charset="0"/>
              </a:rPr>
              <a:t>	- FIFO</a:t>
            </a:r>
          </a:p>
          <a:p>
            <a:pPr lvl="2">
              <a:buFontTx/>
              <a:buNone/>
            </a:pPr>
            <a:r>
              <a:rPr lang="hu-HU" sz="2000">
                <a:latin typeface="Tahoma" pitchFamily="34" charset="0"/>
              </a:rPr>
              <a:t>	- LIFO, LOFO, HIFO (számviteli szabályok nem engedik!)</a:t>
            </a:r>
          </a:p>
          <a:p>
            <a:pPr lvl="2">
              <a:buFontTx/>
              <a:buNone/>
            </a:pPr>
            <a:endParaRPr lang="hu-HU" sz="2000">
              <a:latin typeface="Tahoma" pitchFamily="34" charset="0"/>
            </a:endParaRPr>
          </a:p>
          <a:p>
            <a:r>
              <a:rPr lang="hu-HU" sz="2800">
                <a:latin typeface="Tahoma" pitchFamily="34" charset="0"/>
              </a:rPr>
              <a:t>TERVEZETT ÁRAKON: növekedés és csökkenés is azonos áron</a:t>
            </a:r>
          </a:p>
          <a:p>
            <a:pPr lvl="1">
              <a:buFontTx/>
              <a:buNone/>
            </a:pPr>
            <a:endParaRPr lang="hu-HU" sz="2400">
              <a:latin typeface="Tahoma" pitchFamily="34" charset="0"/>
            </a:endParaRP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EA27F1-C49E-4A03-A844-E9BDB60A5CB3}" type="slidenum">
              <a:rPr lang="hu-HU"/>
              <a:pPr/>
              <a:t>32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TERVEZETT ÁRAS ELSZÁMOLÁS</a:t>
            </a:r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196975"/>
            <a:ext cx="8229600" cy="5327650"/>
          </a:xfrm>
        </p:spPr>
        <p:txBody>
          <a:bodyPr/>
          <a:lstStyle/>
          <a:p>
            <a:r>
              <a:rPr lang="hu-HU" dirty="0"/>
              <a:t>Elszámolás: adott időszakra vonatkozóan előre rögzített árakon, de időszakosan (legalább év végén) kiigazítás a tényleges árakra:</a:t>
            </a:r>
          </a:p>
          <a:p>
            <a:pPr>
              <a:buFont typeface="Wingdings" pitchFamily="2" charset="2"/>
              <a:buNone/>
            </a:pPr>
            <a:r>
              <a:rPr lang="hu-HU" sz="2800" dirty="0">
                <a:solidFill>
                  <a:srgbClr val="FF0000"/>
                </a:solidFill>
              </a:rPr>
              <a:t>TERVEZETT ÁR +/- </a:t>
            </a:r>
            <a:r>
              <a:rPr lang="hu-HU" sz="2800" dirty="0">
                <a:solidFill>
                  <a:srgbClr val="FF0000"/>
                </a:solidFill>
              </a:rPr>
              <a:t>ÁRKÜLÖNBSÉG = TÉNYLEGES </a:t>
            </a:r>
            <a:r>
              <a:rPr lang="hu-HU" sz="2800" dirty="0">
                <a:solidFill>
                  <a:srgbClr val="FF0000"/>
                </a:solidFill>
              </a:rPr>
              <a:t>ÁR</a:t>
            </a:r>
          </a:p>
          <a:p>
            <a:pPr>
              <a:buFont typeface="Wingdings" pitchFamily="2" charset="2"/>
              <a:buNone/>
            </a:pPr>
            <a:r>
              <a:rPr lang="hu-HU" sz="2800" dirty="0">
                <a:solidFill>
                  <a:srgbClr val="FF0000"/>
                </a:solidFill>
              </a:rPr>
              <a:t>	</a:t>
            </a:r>
            <a:r>
              <a:rPr lang="hu-HU" sz="2800" dirty="0">
                <a:solidFill>
                  <a:srgbClr val="FF0000"/>
                </a:solidFill>
              </a:rPr>
              <a:t>100 </a:t>
            </a:r>
            <a:r>
              <a:rPr lang="hu-HU" sz="2800" dirty="0">
                <a:solidFill>
                  <a:srgbClr val="FF0000"/>
                </a:solidFill>
              </a:rPr>
              <a:t>%    </a:t>
            </a:r>
            <a:r>
              <a:rPr lang="hu-HU" sz="2800" dirty="0">
                <a:solidFill>
                  <a:srgbClr val="FF0000"/>
                </a:solidFill>
              </a:rPr>
              <a:t>       +/-            </a:t>
            </a:r>
            <a:r>
              <a:rPr lang="hu-HU" sz="2800" dirty="0">
                <a:solidFill>
                  <a:srgbClr val="FF0000"/>
                </a:solidFill>
              </a:rPr>
              <a:t>4 </a:t>
            </a:r>
            <a:r>
              <a:rPr lang="hu-HU" sz="2800" dirty="0">
                <a:solidFill>
                  <a:srgbClr val="FF0000"/>
                </a:solidFill>
              </a:rPr>
              <a:t>%	</a:t>
            </a:r>
            <a:r>
              <a:rPr lang="hu-HU" sz="2800" dirty="0">
                <a:solidFill>
                  <a:srgbClr val="FF0000"/>
                </a:solidFill>
              </a:rPr>
              <a:t> </a:t>
            </a:r>
            <a:r>
              <a:rPr lang="hu-HU" sz="2800" dirty="0">
                <a:solidFill>
                  <a:srgbClr val="FF0000"/>
                </a:solidFill>
              </a:rPr>
              <a:t>       =  104 % (</a:t>
            </a:r>
            <a:r>
              <a:rPr lang="hu-HU" sz="2800" dirty="0">
                <a:solidFill>
                  <a:srgbClr val="FF0000"/>
                </a:solidFill>
              </a:rPr>
              <a:t>96 %)</a:t>
            </a:r>
          </a:p>
          <a:p>
            <a:pPr>
              <a:buFont typeface="Wingdings" pitchFamily="2" charset="2"/>
              <a:buNone/>
            </a:pPr>
            <a:endParaRPr lang="hu-HU" dirty="0"/>
          </a:p>
          <a:p>
            <a:pPr>
              <a:buFont typeface="Wingdings" pitchFamily="2" charset="2"/>
              <a:buNone/>
            </a:pPr>
            <a:endParaRPr lang="hu-HU" sz="2400" dirty="0"/>
          </a:p>
          <a:p>
            <a:pPr>
              <a:buFont typeface="Wingdings" pitchFamily="2" charset="2"/>
              <a:buNone/>
            </a:pPr>
            <a:endParaRPr lang="hu-HU" sz="2400" dirty="0"/>
          </a:p>
          <a:p>
            <a:pPr>
              <a:buFont typeface="Wingdings" pitchFamily="2" charset="2"/>
              <a:buNone/>
            </a:pPr>
            <a:r>
              <a:rPr lang="hu-HU" sz="2400" dirty="0"/>
              <a:t>Árkülönbség % =</a:t>
            </a:r>
            <a:r>
              <a:rPr lang="hu-HU" dirty="0"/>
              <a:t> </a:t>
            </a:r>
          </a:p>
        </p:txBody>
      </p:sp>
      <p:sp>
        <p:nvSpPr>
          <p:cNvPr id="1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12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4D27D-F57E-4DAF-9342-06AC9D6B3D6D}" type="slidenum">
              <a:rPr lang="hu-HU"/>
              <a:pPr/>
              <a:t>33</a:t>
            </a:fld>
            <a:endParaRPr lang="hu-HU"/>
          </a:p>
        </p:txBody>
      </p:sp>
      <p:sp>
        <p:nvSpPr>
          <p:cNvPr id="232452" name="Line 4"/>
          <p:cNvSpPr>
            <a:spLocks noChangeShapeType="1"/>
          </p:cNvSpPr>
          <p:nvPr/>
        </p:nvSpPr>
        <p:spPr bwMode="auto">
          <a:xfrm>
            <a:off x="4295800" y="5589240"/>
            <a:ext cx="39608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53" name="Text Box 5"/>
          <p:cNvSpPr txBox="1">
            <a:spLocks noChangeArrowheads="1"/>
          </p:cNvSpPr>
          <p:nvPr/>
        </p:nvSpPr>
        <p:spPr bwMode="auto">
          <a:xfrm>
            <a:off x="3864452" y="5085185"/>
            <a:ext cx="376737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 dirty="0"/>
              <a:t>         Árkülönbség </a:t>
            </a:r>
            <a:r>
              <a:rPr lang="hu-HU" sz="2400" dirty="0"/>
              <a:t>(Ft)</a:t>
            </a:r>
          </a:p>
        </p:txBody>
      </p:sp>
      <p:sp>
        <p:nvSpPr>
          <p:cNvPr id="232454" name="Text Box 6"/>
          <p:cNvSpPr txBox="1">
            <a:spLocks noChangeArrowheads="1"/>
          </p:cNvSpPr>
          <p:nvPr/>
        </p:nvSpPr>
        <p:spPr bwMode="auto">
          <a:xfrm>
            <a:off x="4223793" y="5661248"/>
            <a:ext cx="43592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2400"/>
              <a:t>Készletérték tervezett áron</a:t>
            </a:r>
          </a:p>
        </p:txBody>
      </p:sp>
      <p:sp>
        <p:nvSpPr>
          <p:cNvPr id="232455" name="Text Box 7"/>
          <p:cNvSpPr txBox="1">
            <a:spLocks noChangeArrowheads="1"/>
          </p:cNvSpPr>
          <p:nvPr/>
        </p:nvSpPr>
        <p:spPr bwMode="auto">
          <a:xfrm>
            <a:off x="1758951" y="4437064"/>
            <a:ext cx="2613025" cy="376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NYILVÁNTARTÁSI ÁR</a:t>
            </a:r>
          </a:p>
        </p:txBody>
      </p:sp>
      <p:sp>
        <p:nvSpPr>
          <p:cNvPr id="232456" name="Text Box 8"/>
          <p:cNvSpPr txBox="1">
            <a:spLocks noChangeArrowheads="1"/>
          </p:cNvSpPr>
          <p:nvPr/>
        </p:nvSpPr>
        <p:spPr bwMode="auto">
          <a:xfrm>
            <a:off x="7104113" y="4443414"/>
            <a:ext cx="303212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KÖNYV SZERINTI ÉRTÉK</a:t>
            </a:r>
          </a:p>
          <a:p>
            <a:r>
              <a:rPr lang="hu-HU"/>
              <a:t>MÉRLEGÉRTÉK</a:t>
            </a:r>
          </a:p>
        </p:txBody>
      </p:sp>
      <p:sp>
        <p:nvSpPr>
          <p:cNvPr id="232457" name="Line 9"/>
          <p:cNvSpPr>
            <a:spLocks noChangeShapeType="1"/>
          </p:cNvSpPr>
          <p:nvPr/>
        </p:nvSpPr>
        <p:spPr bwMode="auto">
          <a:xfrm>
            <a:off x="2711450" y="36449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2458" name="Line 10"/>
          <p:cNvSpPr>
            <a:spLocks noChangeShapeType="1"/>
          </p:cNvSpPr>
          <p:nvPr/>
        </p:nvSpPr>
        <p:spPr bwMode="auto">
          <a:xfrm>
            <a:off x="8616280" y="36449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24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24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24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24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324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2" grpId="0" animBg="1"/>
      <p:bldP spid="232453" grpId="0"/>
      <p:bldP spid="23245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/>
              <a:t>TERVEZETT (nyilvántartási) ÁR KÉPEZHETŐ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endParaRPr lang="hu-HU"/>
          </a:p>
          <a:p>
            <a:pPr lvl="1"/>
            <a:r>
              <a:rPr lang="hu-HU" sz="3200"/>
              <a:t>Inputárak szintjén</a:t>
            </a:r>
          </a:p>
          <a:p>
            <a:pPr lvl="2"/>
            <a:r>
              <a:rPr lang="hu-HU" sz="2800"/>
              <a:t>Számlázott vételár (100)</a:t>
            </a:r>
          </a:p>
          <a:p>
            <a:pPr lvl="2"/>
            <a:r>
              <a:rPr lang="hu-HU" sz="2800"/>
              <a:t>Beszerzési ár (110)</a:t>
            </a:r>
          </a:p>
          <a:p>
            <a:pPr lvl="1"/>
            <a:r>
              <a:rPr lang="hu-HU" sz="3200"/>
              <a:t>Outputárak szintjén</a:t>
            </a:r>
          </a:p>
          <a:p>
            <a:pPr lvl="2"/>
            <a:r>
              <a:rPr lang="hu-HU" sz="2800"/>
              <a:t>Áfa nélküli eladási ár (140)</a:t>
            </a:r>
          </a:p>
          <a:p>
            <a:pPr lvl="2"/>
            <a:r>
              <a:rPr lang="hu-HU" sz="2800"/>
              <a:t>Áfa-val növelt eladási ár (175) szintjén 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320CD-EC95-4305-8C4F-B13DF33DB7AA}" type="slidenum">
              <a:rPr lang="hu-HU"/>
              <a:pPr/>
              <a:t>34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81" name="Rectangle 9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pPr marL="609600" indent="-609600" algn="ctr">
              <a:buNone/>
            </a:pPr>
            <a:r>
              <a:rPr lang="hu-HU" sz="2800">
                <a:solidFill>
                  <a:srgbClr val="FF9933"/>
                </a:solidFill>
              </a:rPr>
              <a:t>TERVEZETT (nyilvántartási) ÁR ELNEVEZÉSE ÉS TARTALMA</a:t>
            </a:r>
          </a:p>
          <a:p>
            <a:pPr marL="609600" indent="-609600">
              <a:buNone/>
            </a:pPr>
            <a:endParaRPr lang="hu-HU" sz="2800">
              <a:solidFill>
                <a:srgbClr val="FF9933"/>
              </a:solidFill>
            </a:endParaRP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sz="2800"/>
              <a:t>Anyagok és nagykereskedelmi áruk: </a:t>
            </a:r>
            <a:r>
              <a:rPr lang="hu-HU" sz="2800" b="1" u="sng"/>
              <a:t>elszámoló ár</a:t>
            </a:r>
            <a:r>
              <a:rPr lang="hu-HU" sz="2800"/>
              <a:t> (vételár vagy beszerzési ár szintjén)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sz="2800"/>
              <a:t>Kiskereskedelmi áruk: </a:t>
            </a:r>
            <a:r>
              <a:rPr lang="hu-HU" sz="2800" b="1" u="sng"/>
              <a:t>fogyasztói ár</a:t>
            </a:r>
            <a:r>
              <a:rPr lang="hu-HU" sz="2800"/>
              <a:t> (áfa-val növelt eladási ár)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sz="2800"/>
              <a:t>(saját) göngyöleg: </a:t>
            </a:r>
            <a:r>
              <a:rPr lang="hu-HU" sz="2800" b="1" u="sng"/>
              <a:t>betétdíjas ár</a:t>
            </a:r>
            <a:r>
              <a:rPr lang="hu-HU" sz="2800"/>
              <a:t> (áfa nélküli forgalmazási ár)</a:t>
            </a:r>
          </a:p>
          <a:p>
            <a:pPr marL="609600" indent="-609600">
              <a:buClr>
                <a:schemeClr val="tx1"/>
              </a:buClr>
              <a:buFont typeface="Wingdings" pitchFamily="2" charset="2"/>
              <a:buAutoNum type="arabicParenR"/>
            </a:pPr>
            <a:r>
              <a:rPr lang="hu-HU" sz="2800"/>
              <a:t>STK: </a:t>
            </a:r>
            <a:r>
              <a:rPr lang="hu-HU" sz="2800" u="sng"/>
              <a:t>tervezett (közvetlen) önköltség</a:t>
            </a:r>
            <a:r>
              <a:rPr lang="hu-HU" sz="2800"/>
              <a:t> </a:t>
            </a:r>
            <a:r>
              <a:rPr lang="hu-HU" sz="2000"/>
              <a:t>(erről bővebben a Pénzügyi számvitel II. keretében lesz szó)</a:t>
            </a:r>
            <a:endParaRPr lang="hu-HU" sz="2000" u="sng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4CB9C-D4D0-49C7-9D4B-139DCE02DEB5}" type="slidenum">
              <a:rPr lang="hu-HU"/>
              <a:pPr/>
              <a:t>35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ÁRKÜLÖNBSÉG NEVESÍTÉSE</a:t>
            </a:r>
          </a:p>
        </p:txBody>
      </p:sp>
      <p:sp>
        <p:nvSpPr>
          <p:cNvPr id="2385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solidFill>
                  <a:srgbClr val="FF0000"/>
                </a:solidFill>
              </a:rPr>
              <a:t>Árkülönbözet</a:t>
            </a:r>
          </a:p>
          <a:p>
            <a:pPr marL="457200" lvl="1" indent="0">
              <a:buNone/>
            </a:pPr>
            <a:r>
              <a:rPr lang="hu-HU" dirty="0"/>
              <a:t>Anyagok, nagyker. áruk: </a:t>
            </a:r>
          </a:p>
          <a:p>
            <a:pPr lvl="1">
              <a:buFontTx/>
              <a:buNone/>
            </a:pPr>
            <a:r>
              <a:rPr lang="hu-HU" dirty="0"/>
              <a:t>		vételár – elszámoló ár </a:t>
            </a:r>
            <a:r>
              <a:rPr lang="hu-HU" i="1" dirty="0"/>
              <a:t>vagy</a:t>
            </a:r>
            <a:endParaRPr lang="hu-HU" dirty="0"/>
          </a:p>
          <a:p>
            <a:pPr lvl="1">
              <a:buFontTx/>
              <a:buNone/>
            </a:pPr>
            <a:r>
              <a:rPr lang="hu-HU" dirty="0"/>
              <a:t>		beszerzési ár – elszámoló ár</a:t>
            </a:r>
          </a:p>
          <a:p>
            <a:pPr marL="457200" lvl="1" indent="0">
              <a:buNone/>
            </a:pPr>
            <a:r>
              <a:rPr lang="hu-HU" dirty="0"/>
              <a:t>(saját) göngyölegek: </a:t>
            </a:r>
          </a:p>
          <a:p>
            <a:pPr lvl="1">
              <a:buFontTx/>
              <a:buNone/>
            </a:pPr>
            <a:r>
              <a:rPr lang="hu-HU" dirty="0"/>
              <a:t>		beszerzési ár – betétdíjas ár</a:t>
            </a:r>
          </a:p>
          <a:p>
            <a:r>
              <a:rPr lang="hu-HU" dirty="0">
                <a:solidFill>
                  <a:srgbClr val="FF0000"/>
                </a:solidFill>
              </a:rPr>
              <a:t>Árrés:</a:t>
            </a:r>
            <a:r>
              <a:rPr lang="hu-HU" dirty="0"/>
              <a:t> kiskereskedelmi áruk</a:t>
            </a:r>
          </a:p>
          <a:p>
            <a:pPr>
              <a:buFont typeface="Wingdings" pitchFamily="2" charset="2"/>
              <a:buNone/>
            </a:pPr>
            <a:r>
              <a:rPr lang="hu-HU" dirty="0"/>
              <a:t>		</a:t>
            </a:r>
            <a:r>
              <a:rPr lang="hu-HU" sz="2800" dirty="0"/>
              <a:t>beszerzési ár – fogyasztói ár</a:t>
            </a:r>
          </a:p>
        </p:txBody>
      </p:sp>
      <p:sp>
        <p:nvSpPr>
          <p:cNvPr id="10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11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2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F9C767-95A1-4E80-AEB5-84C8A597E401}" type="slidenum">
              <a:rPr lang="hu-HU"/>
              <a:pPr/>
              <a:t>36</a:t>
            </a:fld>
            <a:endParaRPr lang="hu-HU"/>
          </a:p>
        </p:txBody>
      </p:sp>
      <p:sp>
        <p:nvSpPr>
          <p:cNvPr id="238596" name="Text Box 4"/>
          <p:cNvSpPr txBox="1">
            <a:spLocks noChangeArrowheads="1"/>
          </p:cNvSpPr>
          <p:nvPr/>
        </p:nvSpPr>
        <p:spPr bwMode="auto">
          <a:xfrm>
            <a:off x="9013826" y="2192338"/>
            <a:ext cx="969963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3200"/>
              <a:t>+/–</a:t>
            </a:r>
          </a:p>
        </p:txBody>
      </p:sp>
      <p:sp>
        <p:nvSpPr>
          <p:cNvPr id="238597" name="Text Box 5"/>
          <p:cNvSpPr txBox="1">
            <a:spLocks noChangeArrowheads="1"/>
          </p:cNvSpPr>
          <p:nvPr/>
        </p:nvSpPr>
        <p:spPr bwMode="auto">
          <a:xfrm>
            <a:off x="9029700" y="3703638"/>
            <a:ext cx="738188" cy="5889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3200"/>
              <a:t> – </a:t>
            </a:r>
            <a:endParaRPr lang="hu-HU"/>
          </a:p>
        </p:txBody>
      </p:sp>
      <p:sp>
        <p:nvSpPr>
          <p:cNvPr id="238598" name="Line 6"/>
          <p:cNvSpPr>
            <a:spLocks noChangeShapeType="1"/>
          </p:cNvSpPr>
          <p:nvPr/>
        </p:nvSpPr>
        <p:spPr bwMode="auto">
          <a:xfrm>
            <a:off x="6023993" y="4005263"/>
            <a:ext cx="295173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8599" name="Line 7"/>
          <p:cNvSpPr>
            <a:spLocks noChangeShapeType="1"/>
          </p:cNvSpPr>
          <p:nvPr/>
        </p:nvSpPr>
        <p:spPr bwMode="auto">
          <a:xfrm>
            <a:off x="6528049" y="2486819"/>
            <a:ext cx="2447677" cy="555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38601" name="Text Box 9"/>
          <p:cNvSpPr txBox="1">
            <a:spLocks noChangeArrowheads="1"/>
          </p:cNvSpPr>
          <p:nvPr/>
        </p:nvSpPr>
        <p:spPr bwMode="auto">
          <a:xfrm>
            <a:off x="9029700" y="4797426"/>
            <a:ext cx="738188" cy="5889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3200"/>
              <a:t> – </a:t>
            </a:r>
            <a:endParaRPr lang="hu-HU"/>
          </a:p>
        </p:txBody>
      </p:sp>
      <p:sp>
        <p:nvSpPr>
          <p:cNvPr id="238603" name="Line 11"/>
          <p:cNvSpPr>
            <a:spLocks noChangeShapeType="1"/>
          </p:cNvSpPr>
          <p:nvPr/>
        </p:nvSpPr>
        <p:spPr bwMode="auto">
          <a:xfrm>
            <a:off x="7032105" y="5084763"/>
            <a:ext cx="194362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8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38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38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238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85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38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38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238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85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85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38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38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38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386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8596" grpId="0" animBg="1"/>
      <p:bldP spid="238597" grpId="0" animBg="1"/>
      <p:bldP spid="238598" grpId="0" animBg="1"/>
      <p:bldP spid="238599" grpId="0" animBg="1"/>
      <p:bldP spid="238601" grpId="0" animBg="1"/>
      <p:bldP spid="23860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Az árkülönbség előjeléhez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268761"/>
            <a:ext cx="8229600" cy="4857403"/>
          </a:xfrm>
        </p:spPr>
        <p:txBody>
          <a:bodyPr>
            <a:normAutofit fontScale="85000" lnSpcReduction="20000"/>
          </a:bodyPr>
          <a:lstStyle/>
          <a:p>
            <a:r>
              <a:rPr lang="hu-HU" dirty="0" smtClean="0"/>
              <a:t>Anyagok esetében a tervezett árat az input ár szintjén határozzuk meg, így a tényleges input (a vételi vagy beszerzési) ár e körül fog szóródni, vagyis + és – is lehet</a:t>
            </a:r>
          </a:p>
          <a:p>
            <a:r>
              <a:rPr lang="hu-HU" dirty="0" smtClean="0"/>
              <a:t>A göngyöleg betétdíjas árát a kibocsátó határozza meg, amely mint forgalmazási ár magasabb lesz a bekerülési értéknél (hiszen ez nyújt például fedezetet a vissza nem került, tönkrement göngyölegek pótlására is), ebből eredően ez mindig – előjelű. </a:t>
            </a:r>
          </a:p>
          <a:p>
            <a:r>
              <a:rPr lang="hu-HU" dirty="0" smtClean="0"/>
              <a:t>A kiskereskedelmi áruk esetében is hasonló a helyzet, hiszen a fogyasztói ár nagyobb a bekerülési értéknél, így ha a fogyasztói ár a nyilvántartási ár, akkor ezt csökkenti kell, ha a bekerülési értékre akarunk helyesbíteni. Az árrés is mindig – előjelű. 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89EB-32FE-4EE2-BA73-7A22BB23F000}" type="slidenum">
              <a:rPr lang="hu-HU" smtClean="0"/>
              <a:pPr/>
              <a:t>37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2695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400"/>
              <a:t>TERVEZETT ÁRAS NYILVÁNTARTÁS KÖNYVVITELI MEGOLDÁSA</a:t>
            </a:r>
          </a:p>
        </p:txBody>
      </p:sp>
      <p:sp>
        <p:nvSpPr>
          <p:cNvPr id="4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2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4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2650A-1C99-4422-8B35-F283D91EF172}" type="slidenum">
              <a:rPr lang="hu-HU"/>
              <a:pPr/>
              <a:t>38</a:t>
            </a:fld>
            <a:endParaRPr lang="hu-HU"/>
          </a:p>
        </p:txBody>
      </p:sp>
      <p:sp>
        <p:nvSpPr>
          <p:cNvPr id="240645" name="Line 5"/>
          <p:cNvSpPr>
            <a:spLocks noChangeShapeType="1"/>
          </p:cNvSpPr>
          <p:nvPr/>
        </p:nvSpPr>
        <p:spPr bwMode="auto">
          <a:xfrm>
            <a:off x="1992313" y="2492375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46" name="Line 6"/>
          <p:cNvSpPr>
            <a:spLocks noChangeShapeType="1"/>
          </p:cNvSpPr>
          <p:nvPr/>
        </p:nvSpPr>
        <p:spPr bwMode="auto">
          <a:xfrm>
            <a:off x="4440239" y="2492375"/>
            <a:ext cx="2808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47" name="Text Box 7"/>
          <p:cNvSpPr txBox="1">
            <a:spLocks noChangeArrowheads="1"/>
          </p:cNvSpPr>
          <p:nvPr/>
        </p:nvSpPr>
        <p:spPr bwMode="auto">
          <a:xfrm>
            <a:off x="2468563" y="21478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KÉSZLET</a:t>
            </a:r>
          </a:p>
        </p:txBody>
      </p:sp>
      <p:sp>
        <p:nvSpPr>
          <p:cNvPr id="240648" name="Text Box 8"/>
          <p:cNvSpPr txBox="1">
            <a:spLocks noChangeArrowheads="1"/>
          </p:cNvSpPr>
          <p:nvPr/>
        </p:nvSpPr>
        <p:spPr bwMode="auto">
          <a:xfrm>
            <a:off x="4367213" y="2147888"/>
            <a:ext cx="29575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ÁRKÜLÖNBÖZET/ÁRRÉS</a:t>
            </a:r>
          </a:p>
        </p:txBody>
      </p:sp>
      <p:sp>
        <p:nvSpPr>
          <p:cNvPr id="240649" name="Line 9"/>
          <p:cNvSpPr>
            <a:spLocks noChangeShapeType="1"/>
          </p:cNvSpPr>
          <p:nvPr/>
        </p:nvSpPr>
        <p:spPr bwMode="auto">
          <a:xfrm>
            <a:off x="7535864" y="4797425"/>
            <a:ext cx="25923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50" name="Text Box 10"/>
          <p:cNvSpPr txBox="1">
            <a:spLocks noChangeArrowheads="1"/>
          </p:cNvSpPr>
          <p:nvPr/>
        </p:nvSpPr>
        <p:spPr bwMode="auto">
          <a:xfrm>
            <a:off x="8812213" y="2147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hu-HU"/>
          </a:p>
        </p:txBody>
      </p:sp>
      <p:sp>
        <p:nvSpPr>
          <p:cNvPr id="240651" name="Text Box 11"/>
          <p:cNvSpPr txBox="1">
            <a:spLocks noChangeArrowheads="1"/>
          </p:cNvSpPr>
          <p:nvPr/>
        </p:nvSpPr>
        <p:spPr bwMode="auto">
          <a:xfrm>
            <a:off x="7653339" y="4227513"/>
            <a:ext cx="2403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BESZERZÉS</a:t>
            </a:r>
          </a:p>
          <a:p>
            <a:r>
              <a:rPr lang="hu-HU"/>
              <a:t>MELLÉKKÖLTSÉGEI</a:t>
            </a:r>
          </a:p>
        </p:txBody>
      </p:sp>
      <p:sp>
        <p:nvSpPr>
          <p:cNvPr id="240652" name="Line 12"/>
          <p:cNvSpPr>
            <a:spLocks noChangeShapeType="1"/>
          </p:cNvSpPr>
          <p:nvPr/>
        </p:nvSpPr>
        <p:spPr bwMode="auto">
          <a:xfrm flipH="1">
            <a:off x="3000375" y="2492376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53" name="Line 13"/>
          <p:cNvSpPr>
            <a:spLocks noChangeShapeType="1"/>
          </p:cNvSpPr>
          <p:nvPr/>
        </p:nvSpPr>
        <p:spPr bwMode="auto">
          <a:xfrm>
            <a:off x="5808663" y="2492375"/>
            <a:ext cx="0" cy="6492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54" name="Line 14"/>
          <p:cNvSpPr>
            <a:spLocks noChangeShapeType="1"/>
          </p:cNvSpPr>
          <p:nvPr/>
        </p:nvSpPr>
        <p:spPr bwMode="auto">
          <a:xfrm>
            <a:off x="8904288" y="47974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55" name="Text Box 15"/>
          <p:cNvSpPr txBox="1">
            <a:spLocks noChangeArrowheads="1"/>
          </p:cNvSpPr>
          <p:nvPr/>
        </p:nvSpPr>
        <p:spPr bwMode="auto">
          <a:xfrm>
            <a:off x="2184400" y="2508251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100</a:t>
            </a:r>
          </a:p>
        </p:txBody>
      </p:sp>
      <p:sp>
        <p:nvSpPr>
          <p:cNvPr id="240656" name="Text Box 16"/>
          <p:cNvSpPr txBox="1">
            <a:spLocks noChangeArrowheads="1"/>
          </p:cNvSpPr>
          <p:nvPr/>
        </p:nvSpPr>
        <p:spPr bwMode="auto">
          <a:xfrm>
            <a:off x="6218238" y="2579688"/>
            <a:ext cx="330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FF00"/>
                </a:solidFill>
              </a:rPr>
              <a:t>4</a:t>
            </a:r>
          </a:p>
        </p:txBody>
      </p:sp>
      <p:sp>
        <p:nvSpPr>
          <p:cNvPr id="240657" name="Text Box 17"/>
          <p:cNvSpPr txBox="1">
            <a:spLocks noChangeArrowheads="1"/>
          </p:cNvSpPr>
          <p:nvPr/>
        </p:nvSpPr>
        <p:spPr bwMode="auto">
          <a:xfrm>
            <a:off x="8429625" y="4933951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7</a:t>
            </a:r>
          </a:p>
        </p:txBody>
      </p:sp>
      <p:sp>
        <p:nvSpPr>
          <p:cNvPr id="240658" name="Text Box 18"/>
          <p:cNvSpPr txBox="1">
            <a:spLocks noChangeArrowheads="1"/>
          </p:cNvSpPr>
          <p:nvPr/>
        </p:nvSpPr>
        <p:spPr bwMode="auto">
          <a:xfrm>
            <a:off x="8334375" y="1844675"/>
            <a:ext cx="145415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FF0000"/>
                </a:solidFill>
              </a:rPr>
              <a:t>NÖVEL</a:t>
            </a:r>
          </a:p>
          <a:p>
            <a:r>
              <a:rPr lang="hu-HU" dirty="0"/>
              <a:t>VAGY </a:t>
            </a:r>
          </a:p>
          <a:p>
            <a:r>
              <a:rPr lang="hu-HU" dirty="0">
                <a:solidFill>
                  <a:srgbClr val="FF9933"/>
                </a:solidFill>
              </a:rPr>
              <a:t>CSÖKKENT</a:t>
            </a:r>
          </a:p>
        </p:txBody>
      </p:sp>
      <p:sp>
        <p:nvSpPr>
          <p:cNvPr id="240659" name="Line 19"/>
          <p:cNvSpPr>
            <a:spLocks noChangeShapeType="1"/>
          </p:cNvSpPr>
          <p:nvPr/>
        </p:nvSpPr>
        <p:spPr bwMode="auto">
          <a:xfrm>
            <a:off x="7319964" y="2349500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60" name="AutoShape 20"/>
          <p:cNvSpPr>
            <a:spLocks/>
          </p:cNvSpPr>
          <p:nvPr/>
        </p:nvSpPr>
        <p:spPr bwMode="auto">
          <a:xfrm rot="5400000">
            <a:off x="4317207" y="1104107"/>
            <a:ext cx="317500" cy="4392613"/>
          </a:xfrm>
          <a:prstGeom prst="rightBrace">
            <a:avLst>
              <a:gd name="adj1" fmla="val 11529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0661" name="Text Box 21"/>
          <p:cNvSpPr txBox="1">
            <a:spLocks noChangeArrowheads="1"/>
          </p:cNvSpPr>
          <p:nvPr/>
        </p:nvSpPr>
        <p:spPr bwMode="auto">
          <a:xfrm>
            <a:off x="1995488" y="3429000"/>
            <a:ext cx="71993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BESZERZÉSI ÁR = KÖNYVSZERINTI ÉRTÉK = MÉRLEGÉRTÉK</a:t>
            </a:r>
          </a:p>
          <a:p>
            <a:r>
              <a:rPr lang="hu-HU" dirty="0"/>
              <a:t> </a:t>
            </a:r>
            <a:r>
              <a:rPr lang="hu-HU" dirty="0">
                <a:solidFill>
                  <a:srgbClr val="FF0000"/>
                </a:solidFill>
              </a:rPr>
              <a:t>105</a:t>
            </a:r>
            <a:r>
              <a:rPr lang="hu-HU" dirty="0"/>
              <a:t> vagy </a:t>
            </a:r>
            <a:r>
              <a:rPr lang="hu-HU" dirty="0">
                <a:solidFill>
                  <a:srgbClr val="FF9933"/>
                </a:solidFill>
              </a:rPr>
              <a:t>96</a:t>
            </a:r>
          </a:p>
        </p:txBody>
      </p:sp>
      <p:sp>
        <p:nvSpPr>
          <p:cNvPr id="240662" name="Line 22"/>
          <p:cNvSpPr>
            <a:spLocks noChangeShapeType="1"/>
          </p:cNvSpPr>
          <p:nvPr/>
        </p:nvSpPr>
        <p:spPr bwMode="auto">
          <a:xfrm>
            <a:off x="1992313" y="4797425"/>
            <a:ext cx="20875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63" name="Line 23"/>
          <p:cNvSpPr>
            <a:spLocks noChangeShapeType="1"/>
          </p:cNvSpPr>
          <p:nvPr/>
        </p:nvSpPr>
        <p:spPr bwMode="auto">
          <a:xfrm>
            <a:off x="4367213" y="4797425"/>
            <a:ext cx="29527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64" name="Line 24"/>
          <p:cNvSpPr>
            <a:spLocks noChangeShapeType="1"/>
          </p:cNvSpPr>
          <p:nvPr/>
        </p:nvSpPr>
        <p:spPr bwMode="auto">
          <a:xfrm>
            <a:off x="3000375" y="4797426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65" name="Line 25"/>
          <p:cNvSpPr>
            <a:spLocks noChangeShapeType="1"/>
          </p:cNvSpPr>
          <p:nvPr/>
        </p:nvSpPr>
        <p:spPr bwMode="auto">
          <a:xfrm>
            <a:off x="5880100" y="4797425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66" name="Text Box 26"/>
          <p:cNvSpPr txBox="1">
            <a:spLocks noChangeArrowheads="1"/>
          </p:cNvSpPr>
          <p:nvPr/>
        </p:nvSpPr>
        <p:spPr bwMode="auto">
          <a:xfrm>
            <a:off x="2351088" y="4791076"/>
            <a:ext cx="6223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100</a:t>
            </a:r>
          </a:p>
        </p:txBody>
      </p:sp>
      <p:sp>
        <p:nvSpPr>
          <p:cNvPr id="240667" name="Text Box 27"/>
          <p:cNvSpPr txBox="1">
            <a:spLocks noChangeArrowheads="1"/>
          </p:cNvSpPr>
          <p:nvPr/>
        </p:nvSpPr>
        <p:spPr bwMode="auto">
          <a:xfrm>
            <a:off x="5210175" y="2508251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40668" name="Text Box 28"/>
          <p:cNvSpPr txBox="1">
            <a:spLocks noChangeArrowheads="1"/>
          </p:cNvSpPr>
          <p:nvPr/>
        </p:nvSpPr>
        <p:spPr bwMode="auto">
          <a:xfrm>
            <a:off x="2362200" y="4437063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KÉSZLET</a:t>
            </a:r>
          </a:p>
        </p:txBody>
      </p:sp>
      <p:sp>
        <p:nvSpPr>
          <p:cNvPr id="240669" name="Text Box 29"/>
          <p:cNvSpPr txBox="1">
            <a:spLocks noChangeArrowheads="1"/>
          </p:cNvSpPr>
          <p:nvPr/>
        </p:nvSpPr>
        <p:spPr bwMode="auto">
          <a:xfrm>
            <a:off x="4878388" y="4451351"/>
            <a:ext cx="2081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ÁRKÜLÖNBÖZET</a:t>
            </a:r>
          </a:p>
        </p:txBody>
      </p:sp>
      <p:sp>
        <p:nvSpPr>
          <p:cNvPr id="240670" name="Text Box 30"/>
          <p:cNvSpPr txBox="1">
            <a:spLocks noChangeArrowheads="1"/>
          </p:cNvSpPr>
          <p:nvPr/>
        </p:nvSpPr>
        <p:spPr bwMode="auto">
          <a:xfrm>
            <a:off x="6022975" y="4862513"/>
            <a:ext cx="476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11</a:t>
            </a:r>
          </a:p>
        </p:txBody>
      </p:sp>
      <p:sp>
        <p:nvSpPr>
          <p:cNvPr id="240671" name="AutoShape 31"/>
          <p:cNvSpPr>
            <a:spLocks/>
          </p:cNvSpPr>
          <p:nvPr/>
        </p:nvSpPr>
        <p:spPr bwMode="auto">
          <a:xfrm rot="5400000">
            <a:off x="4352926" y="3125789"/>
            <a:ext cx="246063" cy="4249737"/>
          </a:xfrm>
          <a:prstGeom prst="rightBrace">
            <a:avLst>
              <a:gd name="adj1" fmla="val 143924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0672" name="Text Box 32"/>
          <p:cNvSpPr txBox="1">
            <a:spLocks noChangeArrowheads="1"/>
          </p:cNvSpPr>
          <p:nvPr/>
        </p:nvSpPr>
        <p:spPr bwMode="auto">
          <a:xfrm>
            <a:off x="2223610" y="5387975"/>
            <a:ext cx="43078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TÉNYLEGES SZÁMLÁZOTT </a:t>
            </a:r>
            <a:r>
              <a:rPr lang="hu-HU" dirty="0" smtClean="0"/>
              <a:t>VÉTELÁR</a:t>
            </a:r>
            <a:endParaRPr lang="hu-HU" dirty="0"/>
          </a:p>
        </p:txBody>
      </p:sp>
      <p:sp>
        <p:nvSpPr>
          <p:cNvPr id="240673" name="AutoShape 33"/>
          <p:cNvSpPr>
            <a:spLocks/>
          </p:cNvSpPr>
          <p:nvPr/>
        </p:nvSpPr>
        <p:spPr bwMode="auto">
          <a:xfrm rot="5400000">
            <a:off x="5685632" y="2183607"/>
            <a:ext cx="533400" cy="7345363"/>
          </a:xfrm>
          <a:prstGeom prst="rightBrace">
            <a:avLst>
              <a:gd name="adj1" fmla="val 11475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40674" name="Text Box 34"/>
          <p:cNvSpPr txBox="1">
            <a:spLocks noChangeArrowheads="1"/>
          </p:cNvSpPr>
          <p:nvPr/>
        </p:nvSpPr>
        <p:spPr bwMode="auto">
          <a:xfrm>
            <a:off x="1873251" y="6108701"/>
            <a:ext cx="79216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BESZERZÉSI ÁR = KÖNYVSZERINTI ÉRTÉK = MÉRLEGÉRTÉK =</a:t>
            </a:r>
            <a:r>
              <a:rPr lang="hu-HU" dirty="0">
                <a:solidFill>
                  <a:srgbClr val="FFFF00"/>
                </a:solidFill>
              </a:rPr>
              <a:t> </a:t>
            </a:r>
            <a:r>
              <a:rPr lang="hu-HU" dirty="0">
                <a:solidFill>
                  <a:srgbClr val="FF9933"/>
                </a:solidFill>
              </a:rPr>
              <a:t>96</a:t>
            </a:r>
            <a:r>
              <a:rPr lang="hu-HU" dirty="0"/>
              <a:t> </a:t>
            </a:r>
          </a:p>
        </p:txBody>
      </p:sp>
      <p:sp>
        <p:nvSpPr>
          <p:cNvPr id="240675" name="Line 35"/>
          <p:cNvSpPr>
            <a:spLocks noChangeShapeType="1"/>
          </p:cNvSpPr>
          <p:nvPr/>
        </p:nvSpPr>
        <p:spPr bwMode="auto">
          <a:xfrm>
            <a:off x="9696451" y="4437063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76" name="Line 36"/>
          <p:cNvSpPr>
            <a:spLocks noChangeShapeType="1"/>
          </p:cNvSpPr>
          <p:nvPr/>
        </p:nvSpPr>
        <p:spPr bwMode="auto">
          <a:xfrm flipV="1">
            <a:off x="10056813" y="1989139"/>
            <a:ext cx="0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77" name="Text Box 37"/>
          <p:cNvSpPr txBox="1">
            <a:spLocks noChangeArrowheads="1"/>
          </p:cNvSpPr>
          <p:nvPr/>
        </p:nvSpPr>
        <p:spPr bwMode="auto">
          <a:xfrm>
            <a:off x="1751013" y="1355726"/>
            <a:ext cx="20812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Nyilvántartási ár</a:t>
            </a:r>
          </a:p>
        </p:txBody>
      </p:sp>
      <p:sp>
        <p:nvSpPr>
          <p:cNvPr id="240678" name="Line 38"/>
          <p:cNvSpPr>
            <a:spLocks noChangeShapeType="1"/>
          </p:cNvSpPr>
          <p:nvPr/>
        </p:nvSpPr>
        <p:spPr bwMode="auto">
          <a:xfrm>
            <a:off x="1847850" y="1628775"/>
            <a:ext cx="0" cy="33845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79" name="Line 39"/>
          <p:cNvSpPr>
            <a:spLocks noChangeShapeType="1"/>
          </p:cNvSpPr>
          <p:nvPr/>
        </p:nvSpPr>
        <p:spPr bwMode="auto">
          <a:xfrm>
            <a:off x="1847851" y="50133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80" name="Line 40"/>
          <p:cNvSpPr>
            <a:spLocks noChangeShapeType="1"/>
          </p:cNvSpPr>
          <p:nvPr/>
        </p:nvSpPr>
        <p:spPr bwMode="auto">
          <a:xfrm>
            <a:off x="1847851" y="2708275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0681" name="Text Box 41"/>
          <p:cNvSpPr txBox="1">
            <a:spLocks noChangeArrowheads="1"/>
          </p:cNvSpPr>
          <p:nvPr/>
        </p:nvSpPr>
        <p:spPr bwMode="auto">
          <a:xfrm>
            <a:off x="6240464" y="2565400"/>
            <a:ext cx="307975" cy="3762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dirty="0" smtClean="0">
                <a:solidFill>
                  <a:srgbClr val="FF9933"/>
                </a:solidFill>
              </a:rPr>
              <a:t>4</a:t>
            </a:r>
            <a:endParaRPr lang="hu-HU" dirty="0">
              <a:solidFill>
                <a:srgbClr val="FF9933"/>
              </a:solidFill>
            </a:endParaRPr>
          </a:p>
        </p:txBody>
      </p:sp>
      <p:sp>
        <p:nvSpPr>
          <p:cNvPr id="240682" name="Line 42"/>
          <p:cNvSpPr>
            <a:spLocks noChangeShapeType="1"/>
          </p:cNvSpPr>
          <p:nvPr/>
        </p:nvSpPr>
        <p:spPr bwMode="auto">
          <a:xfrm flipH="1">
            <a:off x="9480551" y="1989138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0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22222E-6 L -0.00972 0.3229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6" y="161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684 0.00417 L 0.23316 0.3375 " pathEditMode="relative" rAng="0" ptsTypes="AA">
                                      <p:cBhvr>
                                        <p:cTn id="15" dur="2000" fill="hold"/>
                                        <p:tgtEl>
                                          <p:spTgt spid="240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0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0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0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06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0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0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0674" grpId="0"/>
      <p:bldP spid="240681" grpId="0" animBg="1"/>
      <p:bldP spid="240681" grpId="1" animBg="1"/>
      <p:bldP spid="240681" grpId="2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Az előző diához: a tényleges beszerzési ár meghatározása</a:t>
            </a:r>
          </a:p>
        </p:txBody>
      </p:sp>
      <p:sp>
        <p:nvSpPr>
          <p:cNvPr id="291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sz="2800"/>
              <a:t>Ha az elszámoló ár a beszerzési ár szintjéhez igazodik (csak árkülönbözeti számla van)</a:t>
            </a:r>
          </a:p>
          <a:p>
            <a:pPr lvl="2"/>
            <a:r>
              <a:rPr lang="hu-HU" sz="2000"/>
              <a:t>Elszámoló ár +/- árkülönbözet</a:t>
            </a:r>
          </a:p>
          <a:p>
            <a:r>
              <a:rPr lang="hu-HU" sz="2800"/>
              <a:t>Ha az elszámoló ár a vételár szintjéhez igazodik (az árkülönbözeti számla mellett további helyesbítő számla is van)</a:t>
            </a:r>
          </a:p>
          <a:p>
            <a:pPr lvl="2"/>
            <a:r>
              <a:rPr lang="hu-HU" sz="2000"/>
              <a:t>Elszámoló ár +/- árkülönbözet = tényleges vételár + járulékos (mellékköltségek)</a:t>
            </a:r>
          </a:p>
          <a:p>
            <a:pPr lvl="1">
              <a:buFontTx/>
              <a:buNone/>
            </a:pPr>
            <a:r>
              <a:rPr lang="hu-HU" sz="2400"/>
              <a:t>	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14C8E1-C0BF-4C51-BDCB-7BD2AAF184EA}" type="slidenum">
              <a:rPr lang="hu-HU"/>
              <a:pPr/>
              <a:t>39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Sztv. 28. § (2) bek. szerint</a:t>
            </a:r>
          </a:p>
        </p:txBody>
      </p:sp>
      <p:sp>
        <p:nvSpPr>
          <p:cNvPr id="26112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80000"/>
              </a:lnSpc>
            </a:pPr>
            <a:r>
              <a:rPr lang="hu-HU" sz="2400" dirty="0"/>
              <a:t>A készletek a vállalkozó tevékenységét közvetlenül vagy közvetve szolgáló olyan eszközök, 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amelyeket a rendszeres (szokásos) üzleti tevékenység keretében </a:t>
            </a:r>
            <a:r>
              <a:rPr lang="hu-HU" sz="2000" dirty="0">
                <a:solidFill>
                  <a:srgbClr val="FF0000"/>
                </a:solidFill>
              </a:rPr>
              <a:t>értékesítési céllal szereztek be</a:t>
            </a:r>
            <a:r>
              <a:rPr lang="hu-HU" sz="2000" dirty="0"/>
              <a:t>, és azok a beszerzés és az értékesítés között </a:t>
            </a:r>
            <a:r>
              <a:rPr lang="hu-HU" sz="2000" dirty="0">
                <a:solidFill>
                  <a:srgbClr val="FF0000"/>
                </a:solidFill>
              </a:rPr>
              <a:t>változatlan állapotban</a:t>
            </a:r>
            <a:r>
              <a:rPr lang="hu-HU" sz="2000" dirty="0"/>
              <a:t> maradnak (áruk, göngyölegek, közvetített szolgáltatások), bár értékük változhat;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amelyek az értékesítést megelőzően a termelés, a </a:t>
            </a:r>
            <a:r>
              <a:rPr lang="hu-HU" sz="2000" dirty="0">
                <a:solidFill>
                  <a:srgbClr val="FF0000"/>
                </a:solidFill>
              </a:rPr>
              <a:t>feldolgozás valamely fázisában vannak</a:t>
            </a:r>
            <a:r>
              <a:rPr lang="hu-HU" sz="2000" dirty="0"/>
              <a:t> (befejezetlen termelés, félkész termék) vagy már feldolgozott, elkészült állapotban </a:t>
            </a:r>
            <a:r>
              <a:rPr lang="hu-HU" sz="2000" dirty="0">
                <a:solidFill>
                  <a:srgbClr val="FF0000"/>
                </a:solidFill>
              </a:rPr>
              <a:t>értékesítésre várnak</a:t>
            </a:r>
            <a:r>
              <a:rPr lang="hu-HU" sz="2000" dirty="0"/>
              <a:t> (késztermék)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amelyeket az értékesítendő termékek előállítása vagy a szolgáltatások nyújtása során fognak </a:t>
            </a:r>
            <a:r>
              <a:rPr lang="hu-HU" sz="2000" dirty="0">
                <a:solidFill>
                  <a:srgbClr val="FF0000"/>
                </a:solidFill>
              </a:rPr>
              <a:t>felhasználni </a:t>
            </a:r>
            <a:r>
              <a:rPr lang="hu-HU" sz="2000" dirty="0"/>
              <a:t>(anyagok)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FE6BD1-F669-458F-9DF8-417F979AA715}" type="slidenum">
              <a:rPr lang="hu-HU"/>
              <a:pPr/>
              <a:t>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/>
              <a:t>KÖNYVELÉS TERVEZETT ÁRAS NYILVÁNTARTÁS ESETÉBEN</a:t>
            </a:r>
          </a:p>
        </p:txBody>
      </p:sp>
      <p:sp>
        <p:nvSpPr>
          <p:cNvPr id="3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558AAF-EDDC-47F2-85B5-F932845A2B78}" type="slidenum">
              <a:rPr lang="hu-HU"/>
              <a:pPr/>
              <a:t>40</a:t>
            </a:fld>
            <a:endParaRPr lang="hu-HU"/>
          </a:p>
        </p:txBody>
      </p:sp>
      <p:sp>
        <p:nvSpPr>
          <p:cNvPr id="241668" name="Line 4"/>
          <p:cNvSpPr>
            <a:spLocks noChangeShapeType="1"/>
          </p:cNvSpPr>
          <p:nvPr/>
        </p:nvSpPr>
        <p:spPr bwMode="auto">
          <a:xfrm>
            <a:off x="1992313" y="21336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69" name="Line 5"/>
          <p:cNvSpPr>
            <a:spLocks noChangeShapeType="1"/>
          </p:cNvSpPr>
          <p:nvPr/>
        </p:nvSpPr>
        <p:spPr bwMode="auto">
          <a:xfrm>
            <a:off x="4151314" y="21336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70" name="Line 6"/>
          <p:cNvSpPr>
            <a:spLocks noChangeShapeType="1"/>
          </p:cNvSpPr>
          <p:nvPr/>
        </p:nvSpPr>
        <p:spPr bwMode="auto">
          <a:xfrm>
            <a:off x="6456363" y="2133600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71" name="Line 7"/>
          <p:cNvSpPr>
            <a:spLocks noChangeShapeType="1"/>
          </p:cNvSpPr>
          <p:nvPr/>
        </p:nvSpPr>
        <p:spPr bwMode="auto">
          <a:xfrm>
            <a:off x="8543926" y="2133600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72" name="Line 8"/>
          <p:cNvSpPr>
            <a:spLocks noChangeShapeType="1"/>
          </p:cNvSpPr>
          <p:nvPr/>
        </p:nvSpPr>
        <p:spPr bwMode="auto">
          <a:xfrm>
            <a:off x="2927350" y="2133600"/>
            <a:ext cx="0" cy="3671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73" name="Line 9"/>
          <p:cNvSpPr>
            <a:spLocks noChangeShapeType="1"/>
          </p:cNvSpPr>
          <p:nvPr/>
        </p:nvSpPr>
        <p:spPr bwMode="auto">
          <a:xfrm>
            <a:off x="5159375" y="2133601"/>
            <a:ext cx="0" cy="1800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74" name="Line 10"/>
          <p:cNvSpPr>
            <a:spLocks noChangeShapeType="1"/>
          </p:cNvSpPr>
          <p:nvPr/>
        </p:nvSpPr>
        <p:spPr bwMode="auto">
          <a:xfrm>
            <a:off x="7319963" y="2133601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75" name="Line 11"/>
          <p:cNvSpPr>
            <a:spLocks noChangeShapeType="1"/>
          </p:cNvSpPr>
          <p:nvPr/>
        </p:nvSpPr>
        <p:spPr bwMode="auto">
          <a:xfrm>
            <a:off x="9409113" y="2133600"/>
            <a:ext cx="0" cy="3887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76" name="Text Box 12"/>
          <p:cNvSpPr txBox="1">
            <a:spLocks noChangeArrowheads="1"/>
          </p:cNvSpPr>
          <p:nvPr/>
        </p:nvSpPr>
        <p:spPr bwMode="auto">
          <a:xfrm>
            <a:off x="2163764" y="1766888"/>
            <a:ext cx="1628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SZÁLLÍTÓK*</a:t>
            </a:r>
          </a:p>
        </p:txBody>
      </p:sp>
      <p:sp>
        <p:nvSpPr>
          <p:cNvPr id="241677" name="Text Box 13"/>
          <p:cNvSpPr txBox="1">
            <a:spLocks noChangeArrowheads="1"/>
          </p:cNvSpPr>
          <p:nvPr/>
        </p:nvSpPr>
        <p:spPr bwMode="auto">
          <a:xfrm>
            <a:off x="4052888" y="1484313"/>
            <a:ext cx="20812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ÁRKÜLÖNBÖZET</a:t>
            </a:r>
          </a:p>
          <a:p>
            <a:r>
              <a:rPr lang="hu-HU"/>
              <a:t>ÁRRÉS</a:t>
            </a:r>
          </a:p>
        </p:txBody>
      </p:sp>
      <p:sp>
        <p:nvSpPr>
          <p:cNvPr id="241678" name="Text Box 14"/>
          <p:cNvSpPr txBox="1">
            <a:spLocks noChangeArrowheads="1"/>
          </p:cNvSpPr>
          <p:nvPr/>
        </p:nvSpPr>
        <p:spPr bwMode="auto">
          <a:xfrm>
            <a:off x="6683375" y="1766888"/>
            <a:ext cx="12128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KÉSZLET</a:t>
            </a:r>
          </a:p>
        </p:txBody>
      </p:sp>
      <p:sp>
        <p:nvSpPr>
          <p:cNvPr id="241679" name="Text Box 15"/>
          <p:cNvSpPr txBox="1">
            <a:spLocks noChangeArrowheads="1"/>
          </p:cNvSpPr>
          <p:nvPr/>
        </p:nvSpPr>
        <p:spPr bwMode="auto">
          <a:xfrm>
            <a:off x="8564563" y="1557338"/>
            <a:ext cx="169386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KÖLTSÉG</a:t>
            </a:r>
          </a:p>
          <a:p>
            <a:r>
              <a:rPr lang="hu-HU"/>
              <a:t>RÁFORDÍTÁS</a:t>
            </a:r>
          </a:p>
        </p:txBody>
      </p:sp>
      <p:sp>
        <p:nvSpPr>
          <p:cNvPr id="241680" name="Line 16"/>
          <p:cNvSpPr>
            <a:spLocks noChangeShapeType="1"/>
          </p:cNvSpPr>
          <p:nvPr/>
        </p:nvSpPr>
        <p:spPr bwMode="auto">
          <a:xfrm>
            <a:off x="3143250" y="263683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81" name="Text Box 17"/>
          <p:cNvSpPr txBox="1">
            <a:spLocks noChangeArrowheads="1"/>
          </p:cNvSpPr>
          <p:nvPr/>
        </p:nvSpPr>
        <p:spPr bwMode="auto">
          <a:xfrm>
            <a:off x="3092450" y="2292351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Beszerzési áron</a:t>
            </a:r>
          </a:p>
        </p:txBody>
      </p:sp>
      <p:sp>
        <p:nvSpPr>
          <p:cNvPr id="241682" name="Line 18"/>
          <p:cNvSpPr>
            <a:spLocks noChangeShapeType="1"/>
          </p:cNvSpPr>
          <p:nvPr/>
        </p:nvSpPr>
        <p:spPr bwMode="auto">
          <a:xfrm>
            <a:off x="5375276" y="26368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83" name="Text Box 19"/>
          <p:cNvSpPr txBox="1">
            <a:spLocks noChangeArrowheads="1"/>
          </p:cNvSpPr>
          <p:nvPr/>
        </p:nvSpPr>
        <p:spPr bwMode="auto">
          <a:xfrm>
            <a:off x="5351464" y="2292350"/>
            <a:ext cx="17668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Nyilvántartási</a:t>
            </a:r>
          </a:p>
          <a:p>
            <a:r>
              <a:rPr lang="hu-HU"/>
              <a:t>áron</a:t>
            </a:r>
          </a:p>
        </p:txBody>
      </p:sp>
      <p:sp>
        <p:nvSpPr>
          <p:cNvPr id="241684" name="Text Box 20"/>
          <p:cNvSpPr txBox="1">
            <a:spLocks noChangeArrowheads="1"/>
          </p:cNvSpPr>
          <p:nvPr/>
        </p:nvSpPr>
        <p:spPr bwMode="auto">
          <a:xfrm>
            <a:off x="3452813" y="2651126"/>
            <a:ext cx="12620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vételáron</a:t>
            </a:r>
          </a:p>
        </p:txBody>
      </p:sp>
      <p:sp>
        <p:nvSpPr>
          <p:cNvPr id="241686" name="Line 22"/>
          <p:cNvSpPr>
            <a:spLocks noChangeShapeType="1"/>
          </p:cNvSpPr>
          <p:nvPr/>
        </p:nvSpPr>
        <p:spPr bwMode="auto">
          <a:xfrm>
            <a:off x="7464426" y="26368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87" name="Text Box 23"/>
          <p:cNvSpPr txBox="1">
            <a:spLocks noChangeArrowheads="1"/>
          </p:cNvSpPr>
          <p:nvPr/>
        </p:nvSpPr>
        <p:spPr bwMode="auto">
          <a:xfrm>
            <a:off x="7702551" y="2276475"/>
            <a:ext cx="14081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Csökkenés</a:t>
            </a:r>
          </a:p>
          <a:p>
            <a:r>
              <a:rPr lang="hu-HU"/>
              <a:t>nyilv. áron</a:t>
            </a:r>
          </a:p>
        </p:txBody>
      </p:sp>
      <p:sp>
        <p:nvSpPr>
          <p:cNvPr id="241688" name="Line 24"/>
          <p:cNvSpPr>
            <a:spLocks noChangeShapeType="1"/>
          </p:cNvSpPr>
          <p:nvPr/>
        </p:nvSpPr>
        <p:spPr bwMode="auto">
          <a:xfrm>
            <a:off x="5375275" y="3573463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89" name="Text Box 25"/>
          <p:cNvSpPr txBox="1">
            <a:spLocks noChangeArrowheads="1"/>
          </p:cNvSpPr>
          <p:nvPr/>
        </p:nvSpPr>
        <p:spPr bwMode="auto">
          <a:xfrm>
            <a:off x="5708650" y="3227388"/>
            <a:ext cx="295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Készletcsökkenésre jutó</a:t>
            </a:r>
          </a:p>
          <a:p>
            <a:r>
              <a:rPr lang="hu-HU"/>
              <a:t>+ árkülönbözet, árrés</a:t>
            </a:r>
          </a:p>
        </p:txBody>
      </p:sp>
      <p:sp>
        <p:nvSpPr>
          <p:cNvPr id="241690" name="Line 26"/>
          <p:cNvSpPr>
            <a:spLocks noChangeShapeType="1"/>
          </p:cNvSpPr>
          <p:nvPr/>
        </p:nvSpPr>
        <p:spPr bwMode="auto">
          <a:xfrm>
            <a:off x="4800600" y="3573464"/>
            <a:ext cx="0" cy="7191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91" name="Line 27"/>
          <p:cNvSpPr>
            <a:spLocks noChangeShapeType="1"/>
          </p:cNvSpPr>
          <p:nvPr/>
        </p:nvSpPr>
        <p:spPr bwMode="auto">
          <a:xfrm>
            <a:off x="4800601" y="4292600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92" name="Line 28"/>
          <p:cNvSpPr>
            <a:spLocks noChangeShapeType="1"/>
          </p:cNvSpPr>
          <p:nvPr/>
        </p:nvSpPr>
        <p:spPr bwMode="auto">
          <a:xfrm flipV="1">
            <a:off x="9840913" y="3860800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93" name="Text Box 29"/>
          <p:cNvSpPr txBox="1">
            <a:spLocks noChangeArrowheads="1"/>
          </p:cNvSpPr>
          <p:nvPr/>
        </p:nvSpPr>
        <p:spPr bwMode="auto">
          <a:xfrm>
            <a:off x="5781675" y="3948113"/>
            <a:ext cx="295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Készletcsökkenésre jutó</a:t>
            </a:r>
          </a:p>
          <a:p>
            <a:r>
              <a:rPr lang="hu-HU"/>
              <a:t>– árkülönbözet, árrés</a:t>
            </a:r>
            <a:r>
              <a:rPr lang="hu-HU" baseline="3000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41694" name="Line 30"/>
          <p:cNvSpPr>
            <a:spLocks noChangeShapeType="1"/>
          </p:cNvSpPr>
          <p:nvPr/>
        </p:nvSpPr>
        <p:spPr bwMode="auto">
          <a:xfrm>
            <a:off x="4008438" y="5013325"/>
            <a:ext cx="215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95" name="Line 31"/>
          <p:cNvSpPr>
            <a:spLocks noChangeShapeType="1"/>
          </p:cNvSpPr>
          <p:nvPr/>
        </p:nvSpPr>
        <p:spPr bwMode="auto">
          <a:xfrm>
            <a:off x="5087938" y="501332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96" name="Text Box 32"/>
          <p:cNvSpPr txBox="1">
            <a:spLocks noChangeArrowheads="1"/>
          </p:cNvSpPr>
          <p:nvPr/>
        </p:nvSpPr>
        <p:spPr bwMode="auto">
          <a:xfrm>
            <a:off x="1874838" y="6237288"/>
            <a:ext cx="5949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* Illetve a bekerülési jogcímnek megfelelő számla</a:t>
            </a:r>
          </a:p>
        </p:txBody>
      </p:sp>
      <p:sp>
        <p:nvSpPr>
          <p:cNvPr id="241697" name="Text Box 33"/>
          <p:cNvSpPr txBox="1">
            <a:spLocks noChangeArrowheads="1"/>
          </p:cNvSpPr>
          <p:nvPr/>
        </p:nvSpPr>
        <p:spPr bwMode="auto">
          <a:xfrm>
            <a:off x="3908426" y="4365625"/>
            <a:ext cx="2403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BESZERZÉS </a:t>
            </a:r>
          </a:p>
          <a:p>
            <a:r>
              <a:rPr lang="hu-HU"/>
              <a:t>MELLÉKKÖLTSÉGEI</a:t>
            </a:r>
          </a:p>
        </p:txBody>
      </p:sp>
      <p:sp>
        <p:nvSpPr>
          <p:cNvPr id="241698" name="Line 34"/>
          <p:cNvSpPr>
            <a:spLocks noChangeShapeType="1"/>
          </p:cNvSpPr>
          <p:nvPr/>
        </p:nvSpPr>
        <p:spPr bwMode="auto">
          <a:xfrm>
            <a:off x="3071814" y="5445125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699" name="Text Box 35"/>
          <p:cNvSpPr txBox="1">
            <a:spLocks noChangeArrowheads="1"/>
          </p:cNvSpPr>
          <p:nvPr/>
        </p:nvSpPr>
        <p:spPr bwMode="auto">
          <a:xfrm>
            <a:off x="3240088" y="5084763"/>
            <a:ext cx="125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Járulékos</a:t>
            </a:r>
          </a:p>
          <a:p>
            <a:r>
              <a:rPr lang="hu-HU">
                <a:solidFill>
                  <a:srgbClr val="FF0000"/>
                </a:solidFill>
              </a:rPr>
              <a:t>tételek</a:t>
            </a:r>
          </a:p>
        </p:txBody>
      </p:sp>
      <p:sp>
        <p:nvSpPr>
          <p:cNvPr id="241700" name="Line 36"/>
          <p:cNvSpPr>
            <a:spLocks noChangeShapeType="1"/>
          </p:cNvSpPr>
          <p:nvPr/>
        </p:nvSpPr>
        <p:spPr bwMode="auto">
          <a:xfrm>
            <a:off x="5303838" y="5445125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1701" name="Text Box 37"/>
          <p:cNvSpPr txBox="1">
            <a:spLocks noChangeArrowheads="1"/>
          </p:cNvSpPr>
          <p:nvPr/>
        </p:nvSpPr>
        <p:spPr bwMode="auto">
          <a:xfrm>
            <a:off x="5729288" y="5100638"/>
            <a:ext cx="2959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Készletcsökkenésre jutó</a:t>
            </a:r>
          </a:p>
          <a:p>
            <a:r>
              <a:rPr lang="hu-HU"/>
              <a:t>+ mellékköltségek</a:t>
            </a:r>
          </a:p>
        </p:txBody>
      </p:sp>
      <p:sp>
        <p:nvSpPr>
          <p:cNvPr id="241702" name="Text Box 38"/>
          <p:cNvSpPr txBox="1">
            <a:spLocks noChangeArrowheads="1"/>
          </p:cNvSpPr>
          <p:nvPr/>
        </p:nvSpPr>
        <p:spPr bwMode="auto">
          <a:xfrm>
            <a:off x="3903663" y="5892801"/>
            <a:ext cx="6686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aseline="30000">
                <a:solidFill>
                  <a:srgbClr val="FF0000"/>
                </a:solidFill>
              </a:rPr>
              <a:t>1</a:t>
            </a:r>
            <a:r>
              <a:rPr lang="hu-HU"/>
              <a:t>= készletcsökkenés nyilv. áron ∙ árkülönbözet(árrés) %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16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16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16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16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16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16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1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41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1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1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1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1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416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416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417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417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1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41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241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4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4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16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4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4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241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241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41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5" dur="500"/>
                                        <p:tgtEl>
                                          <p:spTgt spid="241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90" dur="500"/>
                                        <p:tgtEl>
                                          <p:spTgt spid="241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686" grpId="0" animBg="1"/>
      <p:bldP spid="241687" grpId="0"/>
      <p:bldP spid="241688" grpId="0" animBg="1"/>
      <p:bldP spid="241689" grpId="0"/>
      <p:bldP spid="241690" grpId="0" animBg="1"/>
      <p:bldP spid="241691" grpId="0" animBg="1"/>
      <p:bldP spid="241692" grpId="0" animBg="1"/>
      <p:bldP spid="241693" grpId="0"/>
      <p:bldP spid="241694" grpId="0" animBg="1"/>
      <p:bldP spid="241695" grpId="0" animBg="1"/>
      <p:bldP spid="241697" grpId="0"/>
      <p:bldP spid="241698" grpId="0" animBg="1"/>
      <p:bldP spid="241700" grpId="0" animBg="1"/>
      <p:bldP spid="241701" grpId="0"/>
      <p:bldP spid="24170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PÉLDA</a:t>
            </a:r>
          </a:p>
        </p:txBody>
      </p:sp>
      <p:sp>
        <p:nvSpPr>
          <p:cNvPr id="264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/>
              <a:t>Nyitókészlet anyagkészlet</a:t>
            </a:r>
          </a:p>
          <a:p>
            <a:pPr lvl="1">
              <a:lnSpc>
                <a:spcPct val="90000"/>
              </a:lnSpc>
            </a:pPr>
            <a:r>
              <a:rPr lang="hu-HU"/>
              <a:t>elszámoló áron 500.000</a:t>
            </a:r>
          </a:p>
          <a:p>
            <a:pPr lvl="1">
              <a:lnSpc>
                <a:spcPct val="90000"/>
              </a:lnSpc>
            </a:pPr>
            <a:r>
              <a:rPr lang="hu-HU"/>
              <a:t>Tényleges beszerzési áron 510.000</a:t>
            </a:r>
          </a:p>
          <a:p>
            <a:pPr>
              <a:lnSpc>
                <a:spcPct val="90000"/>
              </a:lnSpc>
            </a:pPr>
            <a:r>
              <a:rPr lang="hu-HU"/>
              <a:t>Beszerzés</a:t>
            </a:r>
          </a:p>
          <a:p>
            <a:pPr lvl="1">
              <a:lnSpc>
                <a:spcPct val="90000"/>
              </a:lnSpc>
            </a:pPr>
            <a:r>
              <a:rPr lang="hu-HU"/>
              <a:t>Elszámoló áron 1.000.000</a:t>
            </a:r>
          </a:p>
          <a:p>
            <a:pPr lvl="1">
              <a:lnSpc>
                <a:spcPct val="90000"/>
              </a:lnSpc>
            </a:pPr>
            <a:r>
              <a:rPr lang="hu-HU"/>
              <a:t>Számlázott vételáron 950.000+25% áfa</a:t>
            </a:r>
          </a:p>
          <a:p>
            <a:pPr lvl="1">
              <a:lnSpc>
                <a:spcPct val="90000"/>
              </a:lnSpc>
            </a:pPr>
            <a:r>
              <a:rPr lang="hu-HU"/>
              <a:t>Fuvardíj 100.000+25% áfa</a:t>
            </a:r>
          </a:p>
          <a:p>
            <a:pPr>
              <a:lnSpc>
                <a:spcPct val="90000"/>
              </a:lnSpc>
            </a:pPr>
            <a:r>
              <a:rPr lang="hu-HU"/>
              <a:t>Felhasználás</a:t>
            </a:r>
          </a:p>
          <a:p>
            <a:pPr lvl="1">
              <a:lnSpc>
                <a:spcPct val="90000"/>
              </a:lnSpc>
            </a:pPr>
            <a:r>
              <a:rPr lang="hu-HU"/>
              <a:t>Elszámoló áron 900.000 Ft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6812F-B85F-40CF-9F84-B9241CD84BB2}" type="slidenum">
              <a:rPr lang="hu-HU"/>
              <a:pPr/>
              <a:t>41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3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692151"/>
            <a:ext cx="8229600" cy="5438775"/>
          </a:xfrm>
        </p:spPr>
        <p:txBody>
          <a:bodyPr anchor="ctr"/>
          <a:lstStyle/>
          <a:p>
            <a:r>
              <a:rPr lang="hu-HU"/>
              <a:t>Nyitó egyenlegek</a:t>
            </a:r>
          </a:p>
          <a:p>
            <a:pPr lvl="1"/>
            <a:r>
              <a:rPr lang="hu-HU"/>
              <a:t>211. Anyagok	500.000</a:t>
            </a:r>
          </a:p>
          <a:p>
            <a:pPr lvl="1"/>
            <a:r>
              <a:rPr lang="hu-HU"/>
              <a:t>218. Anyagok árkülönbözete (T) 10.000</a:t>
            </a:r>
          </a:p>
          <a:p>
            <a:pPr lvl="1"/>
            <a:r>
              <a:rPr lang="hu-HU"/>
              <a:t>A nyitó árkülönbözet aránya, tehát +2%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E2BA3-7823-4A43-9DE6-79AE0A35F13B}" type="slidenum">
              <a:rPr lang="hu-HU"/>
              <a:pPr/>
              <a:t>42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Beszerzés könyvelése</a:t>
            </a:r>
          </a:p>
        </p:txBody>
      </p:sp>
      <p:sp>
        <p:nvSpPr>
          <p:cNvPr id="2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456AD-2CA3-454E-A4C6-F7A641CE8193}" type="slidenum">
              <a:rPr lang="hu-HU"/>
              <a:pPr/>
              <a:t>43</a:t>
            </a:fld>
            <a:endParaRPr lang="hu-HU"/>
          </a:p>
        </p:txBody>
      </p:sp>
      <p:sp>
        <p:nvSpPr>
          <p:cNvPr id="283652" name="Line 4"/>
          <p:cNvSpPr>
            <a:spLocks noChangeShapeType="1"/>
          </p:cNvSpPr>
          <p:nvPr/>
        </p:nvSpPr>
        <p:spPr bwMode="auto">
          <a:xfrm>
            <a:off x="2135188" y="2205038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53" name="Line 5"/>
          <p:cNvSpPr>
            <a:spLocks noChangeShapeType="1"/>
          </p:cNvSpPr>
          <p:nvPr/>
        </p:nvSpPr>
        <p:spPr bwMode="auto">
          <a:xfrm>
            <a:off x="4727575" y="2205038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54" name="Line 6"/>
          <p:cNvSpPr>
            <a:spLocks noChangeShapeType="1"/>
          </p:cNvSpPr>
          <p:nvPr/>
        </p:nvSpPr>
        <p:spPr bwMode="auto">
          <a:xfrm flipV="1">
            <a:off x="7751764" y="220503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55" name="Line 7"/>
          <p:cNvSpPr>
            <a:spLocks noChangeShapeType="1"/>
          </p:cNvSpPr>
          <p:nvPr/>
        </p:nvSpPr>
        <p:spPr bwMode="auto">
          <a:xfrm>
            <a:off x="3287713" y="2206625"/>
            <a:ext cx="0" cy="1150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56" name="Line 8"/>
          <p:cNvSpPr>
            <a:spLocks noChangeShapeType="1"/>
          </p:cNvSpPr>
          <p:nvPr/>
        </p:nvSpPr>
        <p:spPr bwMode="auto">
          <a:xfrm>
            <a:off x="6167438" y="2205039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57" name="Line 9"/>
          <p:cNvSpPr>
            <a:spLocks noChangeShapeType="1"/>
          </p:cNvSpPr>
          <p:nvPr/>
        </p:nvSpPr>
        <p:spPr bwMode="auto">
          <a:xfrm>
            <a:off x="9048750" y="2205038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58" name="Text Box 10"/>
          <p:cNvSpPr txBox="1">
            <a:spLocks noChangeArrowheads="1"/>
          </p:cNvSpPr>
          <p:nvPr/>
        </p:nvSpPr>
        <p:spPr bwMode="auto">
          <a:xfrm>
            <a:off x="2398713" y="1838326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454. Szállítók</a:t>
            </a:r>
          </a:p>
        </p:txBody>
      </p:sp>
      <p:sp>
        <p:nvSpPr>
          <p:cNvPr id="283659" name="Text Box 11"/>
          <p:cNvSpPr txBox="1">
            <a:spLocks noChangeArrowheads="1"/>
          </p:cNvSpPr>
          <p:nvPr/>
        </p:nvSpPr>
        <p:spPr bwMode="auto">
          <a:xfrm>
            <a:off x="4878388" y="1838326"/>
            <a:ext cx="25130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218. Anyagok árkül.</a:t>
            </a:r>
          </a:p>
        </p:txBody>
      </p:sp>
      <p:sp>
        <p:nvSpPr>
          <p:cNvPr id="283660" name="Text Box 12"/>
          <p:cNvSpPr txBox="1">
            <a:spLocks noChangeArrowheads="1"/>
          </p:cNvSpPr>
          <p:nvPr/>
        </p:nvSpPr>
        <p:spPr bwMode="auto">
          <a:xfrm>
            <a:off x="8139114" y="1838326"/>
            <a:ext cx="177323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211. Anyagok</a:t>
            </a:r>
          </a:p>
        </p:txBody>
      </p:sp>
      <p:sp>
        <p:nvSpPr>
          <p:cNvPr id="283661" name="Text Box 13"/>
          <p:cNvSpPr txBox="1">
            <a:spLocks noChangeArrowheads="1"/>
          </p:cNvSpPr>
          <p:nvPr/>
        </p:nvSpPr>
        <p:spPr bwMode="auto">
          <a:xfrm>
            <a:off x="4530725" y="2292351"/>
            <a:ext cx="17097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Ny.    10.000</a:t>
            </a:r>
          </a:p>
        </p:txBody>
      </p:sp>
      <p:sp>
        <p:nvSpPr>
          <p:cNvPr id="283662" name="Text Box 14"/>
          <p:cNvSpPr txBox="1">
            <a:spLocks noChangeArrowheads="1"/>
          </p:cNvSpPr>
          <p:nvPr/>
        </p:nvSpPr>
        <p:spPr bwMode="auto">
          <a:xfrm>
            <a:off x="7426326" y="2276476"/>
            <a:ext cx="16938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Ny.  500.000</a:t>
            </a:r>
          </a:p>
        </p:txBody>
      </p:sp>
      <p:sp>
        <p:nvSpPr>
          <p:cNvPr id="283663" name="Text Box 15"/>
          <p:cNvSpPr txBox="1">
            <a:spLocks noChangeArrowheads="1"/>
          </p:cNvSpPr>
          <p:nvPr/>
        </p:nvSpPr>
        <p:spPr bwMode="auto">
          <a:xfrm>
            <a:off x="5097463" y="2701926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950.000</a:t>
            </a:r>
          </a:p>
        </p:txBody>
      </p:sp>
      <p:sp>
        <p:nvSpPr>
          <p:cNvPr id="283664" name="Text Box 16"/>
          <p:cNvSpPr txBox="1">
            <a:spLocks noChangeArrowheads="1"/>
          </p:cNvSpPr>
          <p:nvPr/>
        </p:nvSpPr>
        <p:spPr bwMode="auto">
          <a:xfrm>
            <a:off x="3287713" y="2205038"/>
            <a:ext cx="1143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950.000</a:t>
            </a:r>
          </a:p>
        </p:txBody>
      </p:sp>
      <p:sp>
        <p:nvSpPr>
          <p:cNvPr id="283665" name="Line 17"/>
          <p:cNvSpPr>
            <a:spLocks noChangeShapeType="1"/>
          </p:cNvSpPr>
          <p:nvPr/>
        </p:nvSpPr>
        <p:spPr bwMode="auto">
          <a:xfrm>
            <a:off x="2135189" y="4005263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66" name="Line 18"/>
          <p:cNvSpPr>
            <a:spLocks noChangeShapeType="1"/>
          </p:cNvSpPr>
          <p:nvPr/>
        </p:nvSpPr>
        <p:spPr bwMode="auto">
          <a:xfrm>
            <a:off x="3287713" y="40052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83667" name="Text Box 19"/>
          <p:cNvSpPr txBox="1">
            <a:spLocks noChangeArrowheads="1"/>
          </p:cNvSpPr>
          <p:nvPr/>
        </p:nvSpPr>
        <p:spPr bwMode="auto">
          <a:xfrm>
            <a:off x="2197101" y="3660776"/>
            <a:ext cx="21701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466. Előzetes áfa</a:t>
            </a:r>
          </a:p>
        </p:txBody>
      </p:sp>
      <p:sp>
        <p:nvSpPr>
          <p:cNvPr id="283668" name="Text Box 20"/>
          <p:cNvSpPr txBox="1">
            <a:spLocks noChangeArrowheads="1"/>
          </p:cNvSpPr>
          <p:nvPr/>
        </p:nvSpPr>
        <p:spPr bwMode="auto">
          <a:xfrm>
            <a:off x="2144713" y="4092576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237.500</a:t>
            </a:r>
          </a:p>
        </p:txBody>
      </p:sp>
      <p:sp>
        <p:nvSpPr>
          <p:cNvPr id="283669" name="Text Box 21"/>
          <p:cNvSpPr txBox="1">
            <a:spLocks noChangeArrowheads="1"/>
          </p:cNvSpPr>
          <p:nvPr/>
        </p:nvSpPr>
        <p:spPr bwMode="auto">
          <a:xfrm>
            <a:off x="3287713" y="2492376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237.500</a:t>
            </a:r>
          </a:p>
        </p:txBody>
      </p:sp>
      <p:sp>
        <p:nvSpPr>
          <p:cNvPr id="283670" name="Text Box 22"/>
          <p:cNvSpPr txBox="1">
            <a:spLocks noChangeArrowheads="1"/>
          </p:cNvSpPr>
          <p:nvPr/>
        </p:nvSpPr>
        <p:spPr bwMode="auto">
          <a:xfrm>
            <a:off x="7748588" y="2724151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1.000.000</a:t>
            </a:r>
          </a:p>
        </p:txBody>
      </p:sp>
      <p:sp>
        <p:nvSpPr>
          <p:cNvPr id="283671" name="Text Box 23"/>
          <p:cNvSpPr txBox="1">
            <a:spLocks noChangeArrowheads="1"/>
          </p:cNvSpPr>
          <p:nvPr/>
        </p:nvSpPr>
        <p:spPr bwMode="auto">
          <a:xfrm>
            <a:off x="6167438" y="2774951"/>
            <a:ext cx="1371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1.000.000</a:t>
            </a:r>
          </a:p>
        </p:txBody>
      </p:sp>
      <p:sp>
        <p:nvSpPr>
          <p:cNvPr id="283672" name="Text Box 24"/>
          <p:cNvSpPr txBox="1">
            <a:spLocks noChangeArrowheads="1"/>
          </p:cNvSpPr>
          <p:nvPr/>
        </p:nvSpPr>
        <p:spPr bwMode="auto">
          <a:xfrm>
            <a:off x="5097463" y="2997201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100.000</a:t>
            </a:r>
          </a:p>
        </p:txBody>
      </p:sp>
      <p:sp>
        <p:nvSpPr>
          <p:cNvPr id="283673" name="Text Box 25"/>
          <p:cNvSpPr txBox="1">
            <a:spLocks noChangeArrowheads="1"/>
          </p:cNvSpPr>
          <p:nvPr/>
        </p:nvSpPr>
        <p:spPr bwMode="auto">
          <a:xfrm>
            <a:off x="3443288" y="3062288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25.000</a:t>
            </a:r>
          </a:p>
        </p:txBody>
      </p:sp>
      <p:sp>
        <p:nvSpPr>
          <p:cNvPr id="283674" name="Text Box 26"/>
          <p:cNvSpPr txBox="1">
            <a:spLocks noChangeArrowheads="1"/>
          </p:cNvSpPr>
          <p:nvPr/>
        </p:nvSpPr>
        <p:spPr bwMode="auto">
          <a:xfrm>
            <a:off x="3287713" y="2774951"/>
            <a:ext cx="1143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100.000</a:t>
            </a:r>
          </a:p>
        </p:txBody>
      </p:sp>
      <p:sp>
        <p:nvSpPr>
          <p:cNvPr id="283675" name="Text Box 27"/>
          <p:cNvSpPr txBox="1">
            <a:spLocks noChangeArrowheads="1"/>
          </p:cNvSpPr>
          <p:nvPr/>
        </p:nvSpPr>
        <p:spPr bwMode="auto">
          <a:xfrm>
            <a:off x="2279650" y="4357688"/>
            <a:ext cx="996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25.000</a:t>
            </a:r>
          </a:p>
        </p:txBody>
      </p:sp>
      <p:sp>
        <p:nvSpPr>
          <p:cNvPr id="283676" name="AutoShape 28"/>
          <p:cNvSpPr>
            <a:spLocks/>
          </p:cNvSpPr>
          <p:nvPr/>
        </p:nvSpPr>
        <p:spPr bwMode="auto">
          <a:xfrm rot="-5400000">
            <a:off x="7391401" y="981076"/>
            <a:ext cx="288925" cy="5327650"/>
          </a:xfrm>
          <a:prstGeom prst="leftBrace">
            <a:avLst>
              <a:gd name="adj1" fmla="val 153663"/>
              <a:gd name="adj2" fmla="val 50028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83677" name="Text Box 29"/>
          <p:cNvSpPr txBox="1">
            <a:spLocks noChangeArrowheads="1"/>
          </p:cNvSpPr>
          <p:nvPr/>
        </p:nvSpPr>
        <p:spPr bwMode="auto">
          <a:xfrm>
            <a:off x="5880100" y="3933826"/>
            <a:ext cx="33226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Beszerzési ár =  1.560.000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Új helyzet állt elő</a:t>
            </a:r>
          </a:p>
        </p:txBody>
      </p:sp>
      <p:sp>
        <p:nvSpPr>
          <p:cNvPr id="267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Meglévő készlet elszámoló áron 1.500.000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Meglévő (nyitó+beszerzés) készlethez kapcsolódó árkülönbözet +60.000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Ez alapján az új árkülönbözet arány + 4 % (+60.000/1.500.000)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Az elszámoló áron elszámolt csökkenéseket tehát ezzel kell módosítani </a:t>
            </a:r>
            <a:r>
              <a:rPr lang="hu-HU" sz="2800" dirty="0"/>
              <a:t>(most növelni</a:t>
            </a:r>
            <a:r>
              <a:rPr lang="hu-HU" sz="2800" dirty="0"/>
              <a:t>), amíg újabb beszerzés nem történik, ami újra megváltoztat(hat)ja az arányt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027316-A844-46E0-9FBD-775E67F9BD07}" type="slidenum">
              <a:rPr lang="hu-HU"/>
              <a:pPr/>
              <a:t>44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404813"/>
            <a:ext cx="8229600" cy="5726112"/>
          </a:xfrm>
        </p:spPr>
        <p:txBody>
          <a:bodyPr/>
          <a:lstStyle/>
          <a:p>
            <a:r>
              <a:rPr lang="hu-HU"/>
              <a:t>Felhasználás</a:t>
            </a:r>
          </a:p>
          <a:p>
            <a:pPr lvl="1">
              <a:buFontTx/>
              <a:buNone/>
            </a:pPr>
            <a:r>
              <a:rPr lang="hu-HU"/>
              <a:t>51. – 211.		900.000</a:t>
            </a:r>
          </a:p>
          <a:p>
            <a:r>
              <a:rPr lang="hu-HU"/>
              <a:t>Helyesbítés a tényleges árra</a:t>
            </a:r>
          </a:p>
          <a:p>
            <a:pPr>
              <a:buFont typeface="Wingdings" pitchFamily="2" charset="2"/>
              <a:buNone/>
            </a:pPr>
            <a:r>
              <a:rPr lang="hu-HU"/>
              <a:t>	51. – 218.		36.000</a:t>
            </a:r>
          </a:p>
          <a:p>
            <a:pPr>
              <a:buFont typeface="Wingdings" pitchFamily="2" charset="2"/>
              <a:buNone/>
            </a:pPr>
            <a:r>
              <a:rPr lang="hu-HU"/>
              <a:t>		900.000 * 0,04 = 36.000</a:t>
            </a:r>
          </a:p>
          <a:p>
            <a:pPr>
              <a:buFont typeface="Wingdings" pitchFamily="2" charset="2"/>
              <a:buNone/>
            </a:pPr>
            <a:r>
              <a:rPr lang="hu-HU"/>
              <a:t>Vagy</a:t>
            </a:r>
          </a:p>
          <a:p>
            <a:pPr>
              <a:buFont typeface="Wingdings" pitchFamily="2" charset="2"/>
              <a:buNone/>
            </a:pPr>
            <a:r>
              <a:rPr lang="hu-HU"/>
              <a:t>	(900000/1500000)*60000 = 36.000</a:t>
            </a:r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/>
              <a:t>Tehát az anyagköltség tényleges beszerzési áron 936.000 Ft.</a:t>
            </a:r>
          </a:p>
        </p:txBody>
      </p:sp>
      <p:sp>
        <p:nvSpPr>
          <p:cNvPr id="3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5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834667-ACDB-41A6-B55C-70C9C0493A7E}" type="slidenum">
              <a:rPr lang="hu-HU"/>
              <a:pPr/>
              <a:t>45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Zárókészlet</a:t>
            </a:r>
          </a:p>
        </p:txBody>
      </p:sp>
      <p:sp>
        <p:nvSpPr>
          <p:cNvPr id="269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211. számla egyenlege 600.000</a:t>
            </a:r>
          </a:p>
          <a:p>
            <a:r>
              <a:rPr lang="hu-HU"/>
              <a:t>218. számla egyenlege 24.000</a:t>
            </a:r>
          </a:p>
          <a:p>
            <a:r>
              <a:rPr lang="hu-HU"/>
              <a:t>Tényleges beszerzési ár (mérlegérték) 624.000, amelyre ugyanúgy érvényes, hogy az elszámoló ár helyesbítve a +4%-kal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37D98-A3EF-4724-BFEC-7C02DDEF2BD7}" type="slidenum">
              <a:rPr lang="hu-HU"/>
              <a:pPr/>
              <a:t>46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LELTÁRKÜLÖNBÖZETEK</a:t>
            </a:r>
          </a:p>
        </p:txBody>
      </p:sp>
      <p:sp>
        <p:nvSpPr>
          <p:cNvPr id="251907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hu-HU" sz="2800" dirty="0"/>
              <a:t>Valódiság elve: a mérleg alátámasztására kötelező a leltár összeállítása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Leltár összeállítás lehetőségei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Naprakész, teljes körű analitika alapján (a tételes fordulónapi leltárfelvétel </a:t>
            </a:r>
            <a:r>
              <a:rPr lang="hu-HU" sz="2400" dirty="0"/>
              <a:t>mellőzhető, de 3 évente kötelező)</a:t>
            </a:r>
            <a:endParaRPr lang="hu-HU" sz="24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Tételes (fordulónapi) leltározás alapján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Leltárértékelés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Mindig könyv szerinti értéken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Naprakész, teljes körű analitika alapján, de ártesztelés szükséges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Árvisszakeresés: utolsó beszerzési árak (FIFO elv)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7E947-1E1E-46C9-9EE2-5F303C512A7C}" type="slidenum">
              <a:rPr lang="hu-HU"/>
              <a:pPr/>
              <a:t>47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LELTÁRKÜLÖNBÖZETEK</a:t>
            </a:r>
          </a:p>
        </p:txBody>
      </p:sp>
      <p:sp>
        <p:nvSpPr>
          <p:cNvPr id="296963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90000"/>
              </a:lnSpc>
            </a:pPr>
            <a:r>
              <a:rPr lang="hu-HU" dirty="0"/>
              <a:t>Leltárkülönbözet csak akkor értelmezhető, ha van (legalább mennyiségi) analitika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HIÁNY: leltár &lt; analitika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Egyéb ráfordítás</a:t>
            </a:r>
          </a:p>
          <a:p>
            <a:pPr lvl="1">
              <a:lnSpc>
                <a:spcPct val="90000"/>
              </a:lnSpc>
            </a:pPr>
            <a:r>
              <a:rPr lang="hu-HU" dirty="0"/>
              <a:t>TÖBBLET: leltár &gt; analitika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Adminisztrációs hiba</a:t>
            </a:r>
          </a:p>
          <a:p>
            <a:pPr lvl="3">
              <a:lnSpc>
                <a:spcPct val="90000"/>
              </a:lnSpc>
            </a:pPr>
            <a:r>
              <a:rPr lang="hu-HU" dirty="0"/>
              <a:t>Javítás, korrigálás</a:t>
            </a:r>
          </a:p>
          <a:p>
            <a:pPr lvl="2">
              <a:lnSpc>
                <a:spcPct val="90000"/>
              </a:lnSpc>
            </a:pPr>
            <a:r>
              <a:rPr lang="hu-HU" dirty="0"/>
              <a:t>Valódi (tényleges) többlet</a:t>
            </a:r>
          </a:p>
          <a:p>
            <a:pPr lvl="3">
              <a:lnSpc>
                <a:spcPct val="90000"/>
              </a:lnSpc>
            </a:pPr>
            <a:r>
              <a:rPr lang="hu-HU" dirty="0" smtClean="0"/>
              <a:t>Egyéb </a:t>
            </a:r>
            <a:r>
              <a:rPr lang="hu-HU" dirty="0"/>
              <a:t>bevétel és halasztott bevétel (térítés nélkül átvett eszköz szabályai szerint)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5F4769-0653-48C4-9371-B511F392FC94}" type="slidenum">
              <a:rPr lang="hu-HU"/>
              <a:pPr/>
              <a:t>48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ÉRTÉKVESZTÉS</a:t>
            </a:r>
          </a:p>
        </p:txBody>
      </p:sp>
      <p:sp>
        <p:nvSpPr>
          <p:cNvPr id="247813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hu-HU" sz="2800" dirty="0"/>
              <a:t>Piaci (ár) </a:t>
            </a:r>
            <a:r>
              <a:rPr lang="hu-HU" sz="2800" dirty="0"/>
              <a:t>típusú (átmeneti)</a:t>
            </a:r>
            <a:endParaRPr lang="hu-HU" sz="28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Teljes értékű készlet esetében, mert 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PÉ &lt; KSZÉ </a:t>
            </a:r>
          </a:p>
          <a:p>
            <a:pPr lvl="3">
              <a:lnSpc>
                <a:spcPct val="90000"/>
              </a:lnSpc>
            </a:pPr>
            <a:r>
              <a:rPr lang="hu-HU" sz="1800" dirty="0"/>
              <a:t>Általános szabályok szerint (tartósan és jelentősen)</a:t>
            </a:r>
          </a:p>
          <a:p>
            <a:pPr lvl="3">
              <a:lnSpc>
                <a:spcPct val="90000"/>
              </a:lnSpc>
            </a:pPr>
            <a:r>
              <a:rPr lang="hu-HU" sz="1800" dirty="0"/>
              <a:t>Csak fordulónapon lehetséges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Műszaki-technológiai </a:t>
            </a:r>
            <a:r>
              <a:rPr lang="hu-HU" sz="2800" dirty="0"/>
              <a:t>típusú (végleges)</a:t>
            </a:r>
            <a:endParaRPr lang="hu-HU" sz="2800" dirty="0"/>
          </a:p>
          <a:p>
            <a:pPr lvl="1">
              <a:lnSpc>
                <a:spcPct val="90000"/>
              </a:lnSpc>
            </a:pPr>
            <a:r>
              <a:rPr lang="hu-HU" sz="2400" dirty="0"/>
              <a:t>Csökkent értékű készlet esetében, mert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Előírásoknak nem felel meg </a:t>
            </a:r>
          </a:p>
          <a:p>
            <a:pPr lvl="2">
              <a:lnSpc>
                <a:spcPct val="90000"/>
              </a:lnSpc>
            </a:pPr>
            <a:r>
              <a:rPr lang="hu-HU" sz="2000" dirty="0"/>
              <a:t>Nem felel meg eredeti rendeltetésének</a:t>
            </a:r>
          </a:p>
          <a:p>
            <a:pPr lvl="3">
              <a:lnSpc>
                <a:spcPct val="90000"/>
              </a:lnSpc>
            </a:pPr>
            <a:r>
              <a:rPr lang="hu-HU" sz="1800" dirty="0"/>
              <a:t>megrongálódott</a:t>
            </a:r>
          </a:p>
          <a:p>
            <a:pPr lvl="3">
              <a:lnSpc>
                <a:spcPct val="90000"/>
              </a:lnSpc>
            </a:pPr>
            <a:r>
              <a:rPr lang="hu-HU" sz="1800" dirty="0"/>
              <a:t>felesleges</a:t>
            </a:r>
          </a:p>
          <a:p>
            <a:pPr lvl="3">
              <a:lnSpc>
                <a:spcPct val="90000"/>
              </a:lnSpc>
            </a:pPr>
            <a:r>
              <a:rPr lang="hu-HU" sz="1800" dirty="0"/>
              <a:t>felhasználása kétséges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2C7BF-33FE-45BF-8454-6ECC5CC16530}" type="slidenum">
              <a:rPr lang="hu-HU"/>
              <a:pPr/>
              <a:t>49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ln>
            <a:solidFill>
              <a:srgbClr val="0000FF"/>
            </a:solidFill>
          </a:ln>
        </p:spPr>
        <p:txBody>
          <a:bodyPr/>
          <a:lstStyle/>
          <a:p>
            <a:r>
              <a:rPr lang="hu-HU" sz="4000" dirty="0"/>
              <a:t>RENDSZEREZÉS A MÉRLEGBEN</a:t>
            </a:r>
          </a:p>
        </p:txBody>
      </p:sp>
      <p:sp>
        <p:nvSpPr>
          <p:cNvPr id="133124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 dirty="0"/>
              <a:t>EREDET SZERINT</a:t>
            </a:r>
          </a:p>
        </p:txBody>
      </p:sp>
      <p:sp>
        <p:nvSpPr>
          <p:cNvPr id="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1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1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0D50C-5295-4F86-B14C-959934E6E1AD}" type="slidenum">
              <a:rPr lang="hu-HU"/>
              <a:pPr/>
              <a:t>5</a:t>
            </a:fld>
            <a:endParaRPr lang="hu-HU"/>
          </a:p>
        </p:txBody>
      </p:sp>
      <p:sp>
        <p:nvSpPr>
          <p:cNvPr id="133125" name="Text Box 5"/>
          <p:cNvSpPr txBox="1">
            <a:spLocks noChangeArrowheads="1"/>
          </p:cNvSpPr>
          <p:nvPr/>
        </p:nvSpPr>
        <p:spPr bwMode="auto">
          <a:xfrm>
            <a:off x="2063751" y="3857625"/>
            <a:ext cx="25511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sz="3200"/>
              <a:t>KÉSZLETEK</a:t>
            </a:r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auto">
          <a:xfrm>
            <a:off x="6311900" y="2708275"/>
            <a:ext cx="3816350" cy="863600"/>
          </a:xfrm>
          <a:prstGeom prst="rect">
            <a:avLst/>
          </a:prstGeom>
          <a:solidFill>
            <a:srgbClr val="FFC00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1">
                <a:satMod val="175000"/>
                <a:alpha val="40000"/>
              </a:schemeClr>
            </a:glow>
            <a:softEdge rad="63500"/>
          </a:effectLst>
          <a:extLst/>
        </p:spPr>
        <p:txBody>
          <a:bodyPr wrap="none" anchor="ctr"/>
          <a:lstStyle/>
          <a:p>
            <a:r>
              <a:rPr lang="hu-HU" sz="2400" dirty="0"/>
              <a:t>VÁSÁROLT KÉSZLETEK</a:t>
            </a:r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auto">
          <a:xfrm>
            <a:off x="6167439" y="4868864"/>
            <a:ext cx="3889375" cy="936625"/>
          </a:xfrm>
          <a:prstGeom prst="rect">
            <a:avLst/>
          </a:prstGeom>
          <a:solidFill>
            <a:srgbClr val="FF9933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none" anchor="ctr"/>
          <a:lstStyle/>
          <a:p>
            <a:r>
              <a:rPr lang="hu-HU" sz="2400" dirty="0"/>
              <a:t>SAJÁT TERMELÉSŰ</a:t>
            </a:r>
          </a:p>
          <a:p>
            <a:r>
              <a:rPr lang="hu-HU" sz="2400" dirty="0"/>
              <a:t>KÉSZLETEK</a:t>
            </a:r>
          </a:p>
        </p:txBody>
      </p:sp>
      <p:sp>
        <p:nvSpPr>
          <p:cNvPr id="133128" name="Line 8"/>
          <p:cNvSpPr>
            <a:spLocks noChangeShapeType="1"/>
          </p:cNvSpPr>
          <p:nvPr/>
        </p:nvSpPr>
        <p:spPr bwMode="auto">
          <a:xfrm flipV="1">
            <a:off x="4583114" y="3213101"/>
            <a:ext cx="1728787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133129" name="Line 9"/>
          <p:cNvSpPr>
            <a:spLocks noChangeShapeType="1"/>
          </p:cNvSpPr>
          <p:nvPr/>
        </p:nvSpPr>
        <p:spPr bwMode="auto">
          <a:xfrm>
            <a:off x="4583114" y="4149726"/>
            <a:ext cx="1584325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VISSZAÍRÁS</a:t>
            </a:r>
          </a:p>
        </p:txBody>
      </p:sp>
      <p:sp>
        <p:nvSpPr>
          <p:cNvPr id="29901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7815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hu-HU"/>
          </a:p>
          <a:p>
            <a:r>
              <a:rPr lang="hu-HU"/>
              <a:t>Csak a piaci ár típusú értékvesztésre, ha </a:t>
            </a:r>
          </a:p>
          <a:p>
            <a:pPr lvl="1"/>
            <a:r>
              <a:rPr lang="hu-HU"/>
              <a:t>PÉ &gt; KSZÉ, és KSZÉ = BekÉ –ÉV </a:t>
            </a:r>
          </a:p>
          <a:p>
            <a:pPr lvl="2"/>
            <a:r>
              <a:rPr lang="hu-HU"/>
              <a:t>Általános szabályok szerint (tartósan és jelentősen)</a:t>
            </a:r>
          </a:p>
          <a:p>
            <a:pPr lvl="2"/>
            <a:r>
              <a:rPr lang="hu-HU"/>
              <a:t>Csak fordulónapon lehetséges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1913DF-FACE-486D-A230-1056CE3408B6}" type="slidenum">
              <a:rPr lang="hu-HU"/>
              <a:pPr/>
              <a:t>50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sz="4000"/>
              <a:t>ÉV/VÍ KÖNYVELÉSE tervezett áras nyilvántartás esetében</a:t>
            </a:r>
          </a:p>
        </p:txBody>
      </p:sp>
      <p:sp>
        <p:nvSpPr>
          <p:cNvPr id="17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18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9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23B267-0B2C-43E4-AA78-2739F36BFE5B}" type="slidenum">
              <a:rPr lang="hu-HU"/>
              <a:pPr/>
              <a:t>51</a:t>
            </a:fld>
            <a:endParaRPr lang="hu-HU"/>
          </a:p>
        </p:txBody>
      </p:sp>
      <p:sp>
        <p:nvSpPr>
          <p:cNvPr id="248836" name="Line 4"/>
          <p:cNvSpPr>
            <a:spLocks noChangeShapeType="1"/>
          </p:cNvSpPr>
          <p:nvPr/>
        </p:nvSpPr>
        <p:spPr bwMode="auto">
          <a:xfrm>
            <a:off x="4656139" y="3141663"/>
            <a:ext cx="2879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8837" name="Line 5"/>
          <p:cNvSpPr>
            <a:spLocks noChangeShapeType="1"/>
          </p:cNvSpPr>
          <p:nvPr/>
        </p:nvSpPr>
        <p:spPr bwMode="auto">
          <a:xfrm>
            <a:off x="7896226" y="31416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8838" name="Line 6"/>
          <p:cNvSpPr>
            <a:spLocks noChangeShapeType="1"/>
          </p:cNvSpPr>
          <p:nvPr/>
        </p:nvSpPr>
        <p:spPr bwMode="auto">
          <a:xfrm>
            <a:off x="1847851" y="3141663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8839" name="Text Box 7"/>
          <p:cNvSpPr txBox="1">
            <a:spLocks noChangeArrowheads="1"/>
          </p:cNvSpPr>
          <p:nvPr/>
        </p:nvSpPr>
        <p:spPr bwMode="auto">
          <a:xfrm>
            <a:off x="2106613" y="2724151"/>
            <a:ext cx="2044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EGYÉB BEVÉTEL</a:t>
            </a:r>
          </a:p>
        </p:txBody>
      </p:sp>
      <p:sp>
        <p:nvSpPr>
          <p:cNvPr id="248840" name="Text Box 8"/>
          <p:cNvSpPr txBox="1">
            <a:spLocks noChangeArrowheads="1"/>
          </p:cNvSpPr>
          <p:nvPr/>
        </p:nvSpPr>
        <p:spPr bwMode="auto">
          <a:xfrm>
            <a:off x="5022851" y="2565400"/>
            <a:ext cx="2081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ÁRKÜLÖNBÖZET</a:t>
            </a:r>
          </a:p>
          <a:p>
            <a:r>
              <a:rPr lang="hu-HU"/>
              <a:t>ÁRRÉS</a:t>
            </a:r>
          </a:p>
        </p:txBody>
      </p:sp>
      <p:sp>
        <p:nvSpPr>
          <p:cNvPr id="248841" name="Text Box 9"/>
          <p:cNvSpPr txBox="1">
            <a:spLocks noChangeArrowheads="1"/>
          </p:cNvSpPr>
          <p:nvPr/>
        </p:nvSpPr>
        <p:spPr bwMode="auto">
          <a:xfrm>
            <a:off x="7824788" y="2795588"/>
            <a:ext cx="25400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EGYÉB RÁFORDÍTÁS</a:t>
            </a:r>
          </a:p>
        </p:txBody>
      </p:sp>
      <p:sp>
        <p:nvSpPr>
          <p:cNvPr id="248842" name="Line 10"/>
          <p:cNvSpPr>
            <a:spLocks noChangeShapeType="1"/>
          </p:cNvSpPr>
          <p:nvPr/>
        </p:nvSpPr>
        <p:spPr bwMode="auto">
          <a:xfrm>
            <a:off x="3000375" y="3141663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8843" name="Line 11"/>
          <p:cNvSpPr>
            <a:spLocks noChangeShapeType="1"/>
          </p:cNvSpPr>
          <p:nvPr/>
        </p:nvSpPr>
        <p:spPr bwMode="auto">
          <a:xfrm>
            <a:off x="6167438" y="3141663"/>
            <a:ext cx="0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8844" name="Line 12"/>
          <p:cNvSpPr>
            <a:spLocks noChangeShapeType="1"/>
          </p:cNvSpPr>
          <p:nvPr/>
        </p:nvSpPr>
        <p:spPr bwMode="auto">
          <a:xfrm>
            <a:off x="9191625" y="3141664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8845" name="Line 13"/>
          <p:cNvSpPr>
            <a:spLocks noChangeShapeType="1"/>
          </p:cNvSpPr>
          <p:nvPr/>
        </p:nvSpPr>
        <p:spPr bwMode="auto">
          <a:xfrm>
            <a:off x="6456363" y="3789363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8846" name="Line 14"/>
          <p:cNvSpPr>
            <a:spLocks noChangeShapeType="1"/>
          </p:cNvSpPr>
          <p:nvPr/>
        </p:nvSpPr>
        <p:spPr bwMode="auto">
          <a:xfrm>
            <a:off x="3216276" y="3860800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8847" name="Text Box 15"/>
          <p:cNvSpPr txBox="1">
            <a:spLocks noChangeArrowheads="1"/>
          </p:cNvSpPr>
          <p:nvPr/>
        </p:nvSpPr>
        <p:spPr bwMode="auto">
          <a:xfrm>
            <a:off x="6692901" y="3371851"/>
            <a:ext cx="1985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ÉRTÉKVESZTÉS</a:t>
            </a:r>
          </a:p>
        </p:txBody>
      </p:sp>
      <p:sp>
        <p:nvSpPr>
          <p:cNvPr id="248848" name="Text Box 16"/>
          <p:cNvSpPr txBox="1">
            <a:spLocks noChangeArrowheads="1"/>
          </p:cNvSpPr>
          <p:nvPr/>
        </p:nvSpPr>
        <p:spPr bwMode="auto">
          <a:xfrm>
            <a:off x="3648075" y="3443288"/>
            <a:ext cx="16271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VISSZAÍRÁS</a:t>
            </a:r>
          </a:p>
        </p:txBody>
      </p:sp>
      <p:sp>
        <p:nvSpPr>
          <p:cNvPr id="248849" name="Text Box 17"/>
          <p:cNvSpPr txBox="1">
            <a:spLocks noChangeArrowheads="1"/>
          </p:cNvSpPr>
          <p:nvPr/>
        </p:nvSpPr>
        <p:spPr bwMode="auto">
          <a:xfrm>
            <a:off x="2284413" y="5027613"/>
            <a:ext cx="77152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AZ ÉRTÉKVESZTÉS/VISSZAÍRÁS HATÁSÁRA </a:t>
            </a:r>
          </a:p>
          <a:p>
            <a:r>
              <a:rPr lang="hu-HU"/>
              <a:t>A BESZERZÉSI ÁR VÁLTOZIK MEG, NEM A NYILVÁNTARTÁSI ÁR!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/>
              <a:t>NYILVÁNTARTÁSI ÁR MÓDOSÍTÁSA</a:t>
            </a:r>
          </a:p>
        </p:txBody>
      </p:sp>
      <p:sp>
        <p:nvSpPr>
          <p:cNvPr id="1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1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152EF6-2C0B-4050-AC46-48E3F78320CD}" type="slidenum">
              <a:rPr lang="hu-HU"/>
              <a:pPr/>
              <a:t>52</a:t>
            </a:fld>
            <a:endParaRPr lang="hu-HU"/>
          </a:p>
        </p:txBody>
      </p:sp>
      <p:sp>
        <p:nvSpPr>
          <p:cNvPr id="249860" name="Line 4"/>
          <p:cNvSpPr>
            <a:spLocks noChangeShapeType="1"/>
          </p:cNvSpPr>
          <p:nvPr/>
        </p:nvSpPr>
        <p:spPr bwMode="auto">
          <a:xfrm>
            <a:off x="2279650" y="2636838"/>
            <a:ext cx="3600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9861" name="Line 5"/>
          <p:cNvSpPr>
            <a:spLocks noChangeShapeType="1"/>
          </p:cNvSpPr>
          <p:nvPr/>
        </p:nvSpPr>
        <p:spPr bwMode="auto">
          <a:xfrm>
            <a:off x="6240464" y="2636838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9862" name="Line 6"/>
          <p:cNvSpPr>
            <a:spLocks noChangeShapeType="1"/>
          </p:cNvSpPr>
          <p:nvPr/>
        </p:nvSpPr>
        <p:spPr bwMode="auto">
          <a:xfrm>
            <a:off x="3935413" y="2636839"/>
            <a:ext cx="0" cy="1512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9863" name="Line 7"/>
          <p:cNvSpPr>
            <a:spLocks noChangeShapeType="1"/>
          </p:cNvSpPr>
          <p:nvPr/>
        </p:nvSpPr>
        <p:spPr bwMode="auto">
          <a:xfrm>
            <a:off x="8256588" y="2636838"/>
            <a:ext cx="0" cy="16557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9864" name="Text Box 8"/>
          <p:cNvSpPr txBox="1">
            <a:spLocks noChangeArrowheads="1"/>
          </p:cNvSpPr>
          <p:nvPr/>
        </p:nvSpPr>
        <p:spPr bwMode="auto">
          <a:xfrm>
            <a:off x="3181351" y="2219326"/>
            <a:ext cx="15160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KÉSZLETEK</a:t>
            </a:r>
          </a:p>
        </p:txBody>
      </p:sp>
      <p:sp>
        <p:nvSpPr>
          <p:cNvPr id="249865" name="Text Box 9"/>
          <p:cNvSpPr txBox="1">
            <a:spLocks noChangeArrowheads="1"/>
          </p:cNvSpPr>
          <p:nvPr/>
        </p:nvSpPr>
        <p:spPr bwMode="auto">
          <a:xfrm>
            <a:off x="6738938" y="2270126"/>
            <a:ext cx="29575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ÁRKÜLÖNBÖZET/ÁRRÉS</a:t>
            </a:r>
          </a:p>
        </p:txBody>
      </p:sp>
      <p:sp>
        <p:nvSpPr>
          <p:cNvPr id="249866" name="Line 10"/>
          <p:cNvSpPr>
            <a:spLocks noChangeShapeType="1"/>
          </p:cNvSpPr>
          <p:nvPr/>
        </p:nvSpPr>
        <p:spPr bwMode="auto">
          <a:xfrm>
            <a:off x="4295775" y="3429000"/>
            <a:ext cx="36718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9867" name="Line 11"/>
          <p:cNvSpPr>
            <a:spLocks noChangeShapeType="1"/>
          </p:cNvSpPr>
          <p:nvPr/>
        </p:nvSpPr>
        <p:spPr bwMode="auto">
          <a:xfrm flipV="1">
            <a:off x="3287713" y="3500439"/>
            <a:ext cx="0" cy="936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9868" name="Line 12"/>
          <p:cNvSpPr>
            <a:spLocks noChangeShapeType="1"/>
          </p:cNvSpPr>
          <p:nvPr/>
        </p:nvSpPr>
        <p:spPr bwMode="auto">
          <a:xfrm>
            <a:off x="3287714" y="4437063"/>
            <a:ext cx="56165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9869" name="Line 13"/>
          <p:cNvSpPr>
            <a:spLocks noChangeShapeType="1"/>
          </p:cNvSpPr>
          <p:nvPr/>
        </p:nvSpPr>
        <p:spPr bwMode="auto">
          <a:xfrm flipV="1">
            <a:off x="8904288" y="3644901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9870" name="Text Box 14"/>
          <p:cNvSpPr txBox="1">
            <a:spLocks noChangeArrowheads="1"/>
          </p:cNvSpPr>
          <p:nvPr/>
        </p:nvSpPr>
        <p:spPr bwMode="auto">
          <a:xfrm>
            <a:off x="4254501" y="3084513"/>
            <a:ext cx="35718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Nyilvántartási ár csökkentése</a:t>
            </a:r>
          </a:p>
        </p:txBody>
      </p:sp>
      <p:sp>
        <p:nvSpPr>
          <p:cNvPr id="249871" name="Text Box 15"/>
          <p:cNvSpPr txBox="1">
            <a:spLocks noChangeArrowheads="1"/>
          </p:cNvSpPr>
          <p:nvPr/>
        </p:nvSpPr>
        <p:spPr bwMode="auto">
          <a:xfrm>
            <a:off x="4378326" y="4092576"/>
            <a:ext cx="3171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Nyilvántartási ár növelése</a:t>
            </a:r>
          </a:p>
        </p:txBody>
      </p:sp>
      <p:sp>
        <p:nvSpPr>
          <p:cNvPr id="249872" name="Text Box 16"/>
          <p:cNvSpPr txBox="1">
            <a:spLocks noChangeArrowheads="1"/>
          </p:cNvSpPr>
          <p:nvPr/>
        </p:nvSpPr>
        <p:spPr bwMode="auto">
          <a:xfrm>
            <a:off x="3389313" y="5387976"/>
            <a:ext cx="47244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NEM VÁLTOZIK MEG A BESZERZÉSI ÁR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4" name="Rectangle 4"/>
          <p:cNvSpPr>
            <a:spLocks noGrp="1" noChangeArrowheads="1"/>
          </p:cNvSpPr>
          <p:nvPr>
            <p:ph type="title"/>
          </p:nvPr>
        </p:nvSpPr>
        <p:spPr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u-HU" sz="3600" b="1" dirty="0">
                <a:solidFill>
                  <a:srgbClr val="FF0000"/>
                </a:solidFill>
              </a:rPr>
              <a:t>FOLYAMATOS ÉVKÖZI (szintetikus) értékelés és elszámolás NINCS</a:t>
            </a:r>
          </a:p>
        </p:txBody>
      </p:sp>
      <p:sp>
        <p:nvSpPr>
          <p:cNvPr id="250885" name="Rectangle 5"/>
          <p:cNvSpPr>
            <a:spLocks noGrp="1" noChangeArrowheads="1"/>
          </p:cNvSpPr>
          <p:nvPr>
            <p:ph idx="1"/>
          </p:nvPr>
        </p:nvSpPr>
        <p:spPr>
          <a:xfrm>
            <a:off x="1981200" y="16002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hu-HU" sz="2000" dirty="0"/>
              <a:t>Szintetikus elszámolás: évközben nincs készletszámla vezetés</a:t>
            </a:r>
          </a:p>
          <a:p>
            <a:pPr>
              <a:lnSpc>
                <a:spcPct val="80000"/>
              </a:lnSpc>
            </a:pPr>
            <a:r>
              <a:rPr lang="hu-HU" sz="2000" dirty="0"/>
              <a:t>Analitikus elszámolás: van vagy nincs</a:t>
            </a:r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r>
              <a:rPr lang="hu-HU" sz="2000" dirty="0"/>
              <a:t>Növekedések könyvelése: a normál csökkenésnek megfelelő költség/ráfordítás számlára (Anyagok → Anyagköltség, Áruk → ELÁBÉ) </a:t>
            </a:r>
          </a:p>
          <a:p>
            <a:pPr>
              <a:lnSpc>
                <a:spcPct val="80000"/>
              </a:lnSpc>
            </a:pPr>
            <a:r>
              <a:rPr lang="hu-HU" sz="2000" dirty="0"/>
              <a:t>Év végén: </a:t>
            </a:r>
          </a:p>
          <a:p>
            <a:pPr lvl="1">
              <a:lnSpc>
                <a:spcPct val="80000"/>
              </a:lnSpc>
            </a:pPr>
            <a:r>
              <a:rPr lang="hu-HU" sz="1800" dirty="0"/>
              <a:t>zárókészlet megállapítása (leltározás → leltár → értékelés)</a:t>
            </a:r>
          </a:p>
          <a:p>
            <a:pPr lvl="2">
              <a:lnSpc>
                <a:spcPct val="80000"/>
              </a:lnSpc>
            </a:pPr>
            <a:r>
              <a:rPr lang="hu-HU" sz="1600" dirty="0"/>
              <a:t>Ha van analitika, akkor a leltározás mellőzhető</a:t>
            </a:r>
          </a:p>
          <a:p>
            <a:pPr lvl="1">
              <a:lnSpc>
                <a:spcPct val="80000"/>
              </a:lnSpc>
            </a:pPr>
            <a:r>
              <a:rPr lang="hu-HU" sz="1800" dirty="0"/>
              <a:t>Helyesbítés: ÁV megállapítása és könyvelése</a:t>
            </a:r>
          </a:p>
          <a:p>
            <a:pPr>
              <a:lnSpc>
                <a:spcPct val="80000"/>
              </a:lnSpc>
            </a:pPr>
            <a:r>
              <a:rPr lang="hu-HU" sz="2000" dirty="0"/>
              <a:t>Probléma: nem normál csökkenések elszámolása (átvezetés)</a:t>
            </a:r>
          </a:p>
          <a:p>
            <a:pPr>
              <a:lnSpc>
                <a:spcPct val="80000"/>
              </a:lnSpc>
            </a:pPr>
            <a:endParaRPr lang="hu-HU" sz="2000" dirty="0"/>
          </a:p>
          <a:p>
            <a:pPr>
              <a:lnSpc>
                <a:spcPct val="80000"/>
              </a:lnSpc>
            </a:pPr>
            <a:r>
              <a:rPr lang="hu-HU" sz="2000" dirty="0"/>
              <a:t>Kapcsolódó témák:</a:t>
            </a:r>
          </a:p>
          <a:p>
            <a:pPr lvl="1">
              <a:lnSpc>
                <a:spcPct val="80000"/>
              </a:lnSpc>
            </a:pPr>
            <a:r>
              <a:rPr lang="hu-HU" sz="1800" dirty="0"/>
              <a:t>Költségelszámolás: 5.</a:t>
            </a:r>
          </a:p>
          <a:p>
            <a:pPr lvl="1">
              <a:lnSpc>
                <a:spcPct val="80000"/>
              </a:lnSpc>
            </a:pPr>
            <a:r>
              <a:rPr lang="hu-HU" sz="1800" dirty="0" err="1"/>
              <a:t>Eredménymegállapítás</a:t>
            </a:r>
            <a:r>
              <a:rPr lang="hu-HU" sz="1800" dirty="0"/>
              <a:t>: összköltség szemlélet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40D86-A35F-4E23-BAD9-276764D3E3A6}" type="slidenum">
              <a:rPr lang="hu-HU"/>
              <a:pPr/>
              <a:t>53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2800"/>
              <a:t>KÖNYVVITELI ELSZÁMOLÁS LÉNYEGE</a:t>
            </a:r>
          </a:p>
        </p:txBody>
      </p:sp>
      <p:sp>
        <p:nvSpPr>
          <p:cNvPr id="32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3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4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CAAEF6-C938-4EB4-BFED-C92FA17B3907}" type="slidenum">
              <a:rPr lang="hu-HU"/>
              <a:pPr/>
              <a:t>54</a:t>
            </a:fld>
            <a:endParaRPr lang="hu-HU"/>
          </a:p>
        </p:txBody>
      </p:sp>
      <p:sp>
        <p:nvSpPr>
          <p:cNvPr id="252931" name="Text Box 3"/>
          <p:cNvSpPr txBox="1">
            <a:spLocks noChangeArrowheads="1"/>
          </p:cNvSpPr>
          <p:nvPr/>
        </p:nvSpPr>
        <p:spPr bwMode="auto">
          <a:xfrm>
            <a:off x="1965326" y="1844675"/>
            <a:ext cx="304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BEKERÜLÉSI JOGCÍM</a:t>
            </a:r>
          </a:p>
          <a:p>
            <a:r>
              <a:rPr lang="hu-HU"/>
              <a:t>SZERINTI ELLENSZÁMLA</a:t>
            </a:r>
          </a:p>
        </p:txBody>
      </p:sp>
      <p:sp>
        <p:nvSpPr>
          <p:cNvPr id="252932" name="Line 4"/>
          <p:cNvSpPr>
            <a:spLocks noChangeShapeType="1"/>
          </p:cNvSpPr>
          <p:nvPr/>
        </p:nvSpPr>
        <p:spPr bwMode="auto">
          <a:xfrm>
            <a:off x="1992313" y="2492375"/>
            <a:ext cx="2951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33" name="Line 5"/>
          <p:cNvSpPr>
            <a:spLocks noChangeShapeType="1"/>
          </p:cNvSpPr>
          <p:nvPr/>
        </p:nvSpPr>
        <p:spPr bwMode="auto">
          <a:xfrm>
            <a:off x="3503613" y="24923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34" name="Text Box 6"/>
          <p:cNvSpPr txBox="1">
            <a:spLocks noChangeArrowheads="1"/>
          </p:cNvSpPr>
          <p:nvPr/>
        </p:nvSpPr>
        <p:spPr bwMode="auto">
          <a:xfrm>
            <a:off x="8636001" y="1860550"/>
            <a:ext cx="1323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ANYAGOK</a:t>
            </a:r>
          </a:p>
          <a:p>
            <a:r>
              <a:rPr lang="hu-HU"/>
              <a:t>ÁRUK</a:t>
            </a:r>
          </a:p>
        </p:txBody>
      </p:sp>
      <p:sp>
        <p:nvSpPr>
          <p:cNvPr id="252935" name="Text Box 7"/>
          <p:cNvSpPr txBox="1">
            <a:spLocks noChangeArrowheads="1"/>
          </p:cNvSpPr>
          <p:nvPr/>
        </p:nvSpPr>
        <p:spPr bwMode="auto">
          <a:xfrm>
            <a:off x="5500688" y="1860550"/>
            <a:ext cx="2070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ANYAGKÖLTSÉG</a:t>
            </a:r>
          </a:p>
          <a:p>
            <a:r>
              <a:rPr lang="hu-HU"/>
              <a:t>ELÁBÉ</a:t>
            </a:r>
          </a:p>
        </p:txBody>
      </p:sp>
      <p:sp>
        <p:nvSpPr>
          <p:cNvPr id="252936" name="Line 8"/>
          <p:cNvSpPr>
            <a:spLocks noChangeShapeType="1"/>
          </p:cNvSpPr>
          <p:nvPr/>
        </p:nvSpPr>
        <p:spPr bwMode="auto">
          <a:xfrm>
            <a:off x="5375276" y="2492375"/>
            <a:ext cx="22336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37" name="Line 9"/>
          <p:cNvSpPr>
            <a:spLocks noChangeShapeType="1"/>
          </p:cNvSpPr>
          <p:nvPr/>
        </p:nvSpPr>
        <p:spPr bwMode="auto">
          <a:xfrm>
            <a:off x="8183564" y="2492375"/>
            <a:ext cx="19446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38" name="Line 10"/>
          <p:cNvSpPr>
            <a:spLocks noChangeShapeType="1"/>
          </p:cNvSpPr>
          <p:nvPr/>
        </p:nvSpPr>
        <p:spPr bwMode="auto">
          <a:xfrm>
            <a:off x="6600825" y="2492376"/>
            <a:ext cx="0" cy="1223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39" name="Line 11"/>
          <p:cNvSpPr>
            <a:spLocks noChangeShapeType="1"/>
          </p:cNvSpPr>
          <p:nvPr/>
        </p:nvSpPr>
        <p:spPr bwMode="auto">
          <a:xfrm>
            <a:off x="9264650" y="2492375"/>
            <a:ext cx="0" cy="1296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40" name="Line 12"/>
          <p:cNvSpPr>
            <a:spLocks noChangeShapeType="1"/>
          </p:cNvSpPr>
          <p:nvPr/>
        </p:nvSpPr>
        <p:spPr bwMode="auto">
          <a:xfrm>
            <a:off x="3792538" y="2997200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41" name="Line 13"/>
          <p:cNvSpPr>
            <a:spLocks noChangeShapeType="1"/>
          </p:cNvSpPr>
          <p:nvPr/>
        </p:nvSpPr>
        <p:spPr bwMode="auto">
          <a:xfrm>
            <a:off x="6816726" y="3500438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42" name="Text Box 14"/>
          <p:cNvSpPr txBox="1">
            <a:spLocks noChangeArrowheads="1"/>
          </p:cNvSpPr>
          <p:nvPr/>
        </p:nvSpPr>
        <p:spPr bwMode="auto">
          <a:xfrm>
            <a:off x="4298951" y="2651126"/>
            <a:ext cx="15843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beszerzések</a:t>
            </a:r>
          </a:p>
        </p:txBody>
      </p:sp>
      <p:sp>
        <p:nvSpPr>
          <p:cNvPr id="252944" name="Line 16"/>
          <p:cNvSpPr>
            <a:spLocks noChangeShapeType="1"/>
          </p:cNvSpPr>
          <p:nvPr/>
        </p:nvSpPr>
        <p:spPr bwMode="auto">
          <a:xfrm flipH="1">
            <a:off x="3792538" y="2924176"/>
            <a:ext cx="1223962" cy="792163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45" name="Text Box 17"/>
          <p:cNvSpPr txBox="1">
            <a:spLocks noChangeArrowheads="1"/>
          </p:cNvSpPr>
          <p:nvPr/>
        </p:nvSpPr>
        <p:spPr bwMode="auto">
          <a:xfrm>
            <a:off x="1681163" y="3716339"/>
            <a:ext cx="3446462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BEKERÜLÉSI JOGCÍM</a:t>
            </a:r>
          </a:p>
          <a:p>
            <a:r>
              <a:rPr lang="hu-HU"/>
              <a:t>ALAPJÁN MEGHATÁROZOTT</a:t>
            </a:r>
          </a:p>
          <a:p>
            <a:r>
              <a:rPr lang="hu-HU"/>
              <a:t>(egyedi) BESZERZÉSI ÁRON</a:t>
            </a:r>
          </a:p>
        </p:txBody>
      </p:sp>
      <p:sp>
        <p:nvSpPr>
          <p:cNvPr id="252946" name="Line 18"/>
          <p:cNvSpPr>
            <a:spLocks noChangeShapeType="1"/>
          </p:cNvSpPr>
          <p:nvPr/>
        </p:nvSpPr>
        <p:spPr bwMode="auto">
          <a:xfrm>
            <a:off x="8543925" y="3787776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47" name="Text Box 19"/>
          <p:cNvSpPr txBox="1">
            <a:spLocks noChangeArrowheads="1"/>
          </p:cNvSpPr>
          <p:nvPr/>
        </p:nvSpPr>
        <p:spPr bwMode="auto">
          <a:xfrm>
            <a:off x="7085014" y="4502151"/>
            <a:ext cx="20097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MILYEN ÁRON? </a:t>
            </a:r>
          </a:p>
        </p:txBody>
      </p:sp>
      <p:sp>
        <p:nvSpPr>
          <p:cNvPr id="252949" name="Line 21"/>
          <p:cNvSpPr>
            <a:spLocks noChangeShapeType="1"/>
          </p:cNvSpPr>
          <p:nvPr/>
        </p:nvSpPr>
        <p:spPr bwMode="auto">
          <a:xfrm>
            <a:off x="5951538" y="5734050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53" name="Text Box 25"/>
          <p:cNvSpPr txBox="1">
            <a:spLocks noChangeArrowheads="1"/>
          </p:cNvSpPr>
          <p:nvPr/>
        </p:nvSpPr>
        <p:spPr bwMode="auto">
          <a:xfrm>
            <a:off x="1558925" y="5811838"/>
            <a:ext cx="4205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ANALITIKA NINCS: UTOLSÓ</a:t>
            </a:r>
          </a:p>
          <a:p>
            <a:r>
              <a:rPr lang="hu-HU"/>
              <a:t>BESZERZÉSI ÁRAK (fordított FIFO)</a:t>
            </a:r>
          </a:p>
        </p:txBody>
      </p:sp>
      <p:sp>
        <p:nvSpPr>
          <p:cNvPr id="252964" name="Line 36"/>
          <p:cNvSpPr>
            <a:spLocks noChangeShapeType="1"/>
          </p:cNvSpPr>
          <p:nvPr/>
        </p:nvSpPr>
        <p:spPr bwMode="auto">
          <a:xfrm flipH="1">
            <a:off x="6096001" y="3500438"/>
            <a:ext cx="720725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65" name="Line 37"/>
          <p:cNvSpPr>
            <a:spLocks noChangeShapeType="1"/>
          </p:cNvSpPr>
          <p:nvPr/>
        </p:nvSpPr>
        <p:spPr bwMode="auto">
          <a:xfrm>
            <a:off x="9120188" y="3500438"/>
            <a:ext cx="576262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66" name="Text Box 38"/>
          <p:cNvSpPr txBox="1">
            <a:spLocks noChangeArrowheads="1"/>
          </p:cNvSpPr>
          <p:nvPr/>
        </p:nvSpPr>
        <p:spPr bwMode="auto">
          <a:xfrm>
            <a:off x="6619876" y="3141664"/>
            <a:ext cx="2574925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Költség/ráfordítás és</a:t>
            </a:r>
          </a:p>
          <a:p>
            <a:r>
              <a:rPr lang="hu-HU"/>
              <a:t>készlethelyesbítés</a:t>
            </a:r>
          </a:p>
          <a:p>
            <a:r>
              <a:rPr lang="hu-HU"/>
              <a:t>év végén</a:t>
            </a:r>
          </a:p>
        </p:txBody>
      </p:sp>
      <p:sp>
        <p:nvSpPr>
          <p:cNvPr id="252967" name="Line 39"/>
          <p:cNvSpPr>
            <a:spLocks noChangeShapeType="1"/>
          </p:cNvSpPr>
          <p:nvPr/>
        </p:nvSpPr>
        <p:spPr bwMode="auto">
          <a:xfrm>
            <a:off x="8543925" y="486886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68" name="Text Box 40"/>
          <p:cNvSpPr txBox="1">
            <a:spLocks noChangeArrowheads="1"/>
          </p:cNvSpPr>
          <p:nvPr/>
        </p:nvSpPr>
        <p:spPr bwMode="auto">
          <a:xfrm>
            <a:off x="7627938" y="5461000"/>
            <a:ext cx="20685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ANALITIKA </a:t>
            </a:r>
          </a:p>
          <a:p>
            <a:r>
              <a:rPr lang="hu-HU"/>
              <a:t>FÜGGVÉNYÉBEN</a:t>
            </a:r>
          </a:p>
        </p:txBody>
      </p:sp>
      <p:sp>
        <p:nvSpPr>
          <p:cNvPr id="252969" name="Text Box 41"/>
          <p:cNvSpPr txBox="1">
            <a:spLocks noChangeArrowheads="1"/>
          </p:cNvSpPr>
          <p:nvPr/>
        </p:nvSpPr>
        <p:spPr bwMode="auto">
          <a:xfrm>
            <a:off x="1774825" y="5027613"/>
            <a:ext cx="36512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ANALITIKA VAN: ÁTLAG, FIFO</a:t>
            </a:r>
          </a:p>
        </p:txBody>
      </p:sp>
      <p:sp>
        <p:nvSpPr>
          <p:cNvPr id="252970" name="Line 42"/>
          <p:cNvSpPr>
            <a:spLocks noChangeShapeType="1"/>
          </p:cNvSpPr>
          <p:nvPr/>
        </p:nvSpPr>
        <p:spPr bwMode="auto">
          <a:xfrm>
            <a:off x="5951538" y="5229225"/>
            <a:ext cx="0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71" name="Line 43"/>
          <p:cNvSpPr>
            <a:spLocks noChangeShapeType="1"/>
          </p:cNvSpPr>
          <p:nvPr/>
        </p:nvSpPr>
        <p:spPr bwMode="auto">
          <a:xfrm flipH="1">
            <a:off x="5375276" y="60928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72" name="Line 44"/>
          <p:cNvSpPr>
            <a:spLocks noChangeShapeType="1"/>
          </p:cNvSpPr>
          <p:nvPr/>
        </p:nvSpPr>
        <p:spPr bwMode="auto">
          <a:xfrm flipH="1">
            <a:off x="5375276" y="5229225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2973" name="Text Box 45"/>
          <p:cNvSpPr txBox="1">
            <a:spLocks noChangeArrowheads="1"/>
          </p:cNvSpPr>
          <p:nvPr/>
        </p:nvSpPr>
        <p:spPr bwMode="auto">
          <a:xfrm>
            <a:off x="9588501" y="3349626"/>
            <a:ext cx="82867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ÁV&lt;0</a:t>
            </a:r>
          </a:p>
        </p:txBody>
      </p:sp>
      <p:sp>
        <p:nvSpPr>
          <p:cNvPr id="252974" name="Text Box 46"/>
          <p:cNvSpPr txBox="1">
            <a:spLocks noChangeArrowheads="1"/>
          </p:cNvSpPr>
          <p:nvPr/>
        </p:nvSpPr>
        <p:spPr bwMode="auto">
          <a:xfrm>
            <a:off x="7473950" y="2795588"/>
            <a:ext cx="990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ÁV &gt;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2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529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29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29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529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29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529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29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529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529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529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529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29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529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29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529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529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29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529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29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529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529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529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529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529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2941" grpId="0" animBg="1"/>
      <p:bldP spid="252946" grpId="0" animBg="1"/>
      <p:bldP spid="252947" grpId="0"/>
      <p:bldP spid="252949" grpId="0" animBg="1"/>
      <p:bldP spid="252953" grpId="0"/>
      <p:bldP spid="252964" grpId="0" animBg="1"/>
      <p:bldP spid="252965" grpId="0" animBg="1"/>
      <p:bldP spid="252966" grpId="0"/>
      <p:bldP spid="252967" grpId="0" animBg="1"/>
      <p:bldP spid="252968" grpId="0"/>
      <p:bldP spid="252969" grpId="0"/>
      <p:bldP spid="252970" grpId="0" animBg="1"/>
      <p:bldP spid="252971" grpId="0" animBg="1"/>
      <p:bldP spid="252972" grpId="0" animBg="1"/>
      <p:bldP spid="252973" grpId="0"/>
      <p:bldP spid="252974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600"/>
              <a:t>NEM NORMÁL CSÖKKENÉSEK</a:t>
            </a:r>
          </a:p>
        </p:txBody>
      </p:sp>
      <p:sp>
        <p:nvSpPr>
          <p:cNvPr id="2560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/>
              <a:t>Anyag nem anyagköltségként, áru nem ELÁBÉ-ként hasznosul</a:t>
            </a:r>
          </a:p>
          <a:p>
            <a:r>
              <a:rPr lang="hu-HU"/>
              <a:t>átsorolás</a:t>
            </a:r>
          </a:p>
        </p:txBody>
      </p:sp>
      <p:sp>
        <p:nvSpPr>
          <p:cNvPr id="1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1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1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AC2525-4541-41F3-B5D2-502487181ED4}" type="slidenum">
              <a:rPr lang="hu-HU"/>
              <a:pPr/>
              <a:t>55</a:t>
            </a:fld>
            <a:endParaRPr lang="hu-HU"/>
          </a:p>
        </p:txBody>
      </p:sp>
      <p:sp>
        <p:nvSpPr>
          <p:cNvPr id="256004" name="Line 4"/>
          <p:cNvSpPr>
            <a:spLocks noChangeShapeType="1"/>
          </p:cNvSpPr>
          <p:nvPr/>
        </p:nvSpPr>
        <p:spPr bwMode="auto">
          <a:xfrm>
            <a:off x="2208213" y="4581525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005" name="Line 5"/>
          <p:cNvSpPr>
            <a:spLocks noChangeShapeType="1"/>
          </p:cNvSpPr>
          <p:nvPr/>
        </p:nvSpPr>
        <p:spPr bwMode="auto">
          <a:xfrm>
            <a:off x="4224339" y="3716338"/>
            <a:ext cx="39592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006" name="Line 6"/>
          <p:cNvSpPr>
            <a:spLocks noChangeShapeType="1"/>
          </p:cNvSpPr>
          <p:nvPr/>
        </p:nvSpPr>
        <p:spPr bwMode="auto">
          <a:xfrm>
            <a:off x="6096000" y="3716338"/>
            <a:ext cx="0" cy="2017712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007" name="Line 7"/>
          <p:cNvSpPr>
            <a:spLocks noChangeShapeType="1"/>
          </p:cNvSpPr>
          <p:nvPr/>
        </p:nvSpPr>
        <p:spPr bwMode="auto">
          <a:xfrm>
            <a:off x="7535863" y="4581525"/>
            <a:ext cx="27368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008" name="Line 8"/>
          <p:cNvSpPr>
            <a:spLocks noChangeShapeType="1"/>
          </p:cNvSpPr>
          <p:nvPr/>
        </p:nvSpPr>
        <p:spPr bwMode="auto">
          <a:xfrm>
            <a:off x="8975725" y="4583114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009" name="Line 9"/>
          <p:cNvSpPr>
            <a:spLocks noChangeShapeType="1"/>
          </p:cNvSpPr>
          <p:nvPr/>
        </p:nvSpPr>
        <p:spPr bwMode="auto">
          <a:xfrm>
            <a:off x="3359150" y="4583114"/>
            <a:ext cx="0" cy="1150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010" name="Text Box 10"/>
          <p:cNvSpPr txBox="1">
            <a:spLocks noChangeArrowheads="1"/>
          </p:cNvSpPr>
          <p:nvPr/>
        </p:nvSpPr>
        <p:spPr bwMode="auto">
          <a:xfrm>
            <a:off x="5108576" y="3371851"/>
            <a:ext cx="20669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effectLst>
                  <a:outerShdw blurRad="38100" dist="38100" dir="2700000" algn="tl">
                    <a:srgbClr val="000000"/>
                  </a:outerShdw>
                </a:effectLst>
              </a:rPr>
              <a:t>ANYAGOK/ÁRUK</a:t>
            </a:r>
          </a:p>
        </p:txBody>
      </p:sp>
      <p:sp>
        <p:nvSpPr>
          <p:cNvPr id="256011" name="Text Box 11"/>
          <p:cNvSpPr txBox="1">
            <a:spLocks noChangeArrowheads="1"/>
          </p:cNvSpPr>
          <p:nvPr/>
        </p:nvSpPr>
        <p:spPr bwMode="auto">
          <a:xfrm>
            <a:off x="2297113" y="3940175"/>
            <a:ext cx="20701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ANYAGKÖLTSÉG</a:t>
            </a:r>
          </a:p>
          <a:p>
            <a:r>
              <a:rPr lang="hu-HU"/>
              <a:t>ELÁBÉ</a:t>
            </a:r>
          </a:p>
        </p:txBody>
      </p:sp>
      <p:sp>
        <p:nvSpPr>
          <p:cNvPr id="256012" name="Text Box 12"/>
          <p:cNvSpPr txBox="1">
            <a:spLocks noChangeArrowheads="1"/>
          </p:cNvSpPr>
          <p:nvPr/>
        </p:nvSpPr>
        <p:spPr bwMode="auto">
          <a:xfrm>
            <a:off x="7704282" y="4283804"/>
            <a:ext cx="256352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EGYÉB </a:t>
            </a:r>
            <a:r>
              <a:rPr lang="hu-HU" dirty="0" smtClean="0"/>
              <a:t>RÁFORDÍTÁS</a:t>
            </a:r>
            <a:endParaRPr lang="hu-HU" dirty="0"/>
          </a:p>
        </p:txBody>
      </p:sp>
      <p:sp>
        <p:nvSpPr>
          <p:cNvPr id="256013" name="Text Box 13"/>
          <p:cNvSpPr txBox="1">
            <a:spLocks noChangeArrowheads="1"/>
          </p:cNvSpPr>
          <p:nvPr/>
        </p:nvSpPr>
        <p:spPr bwMode="auto">
          <a:xfrm>
            <a:off x="2859089" y="5876925"/>
            <a:ext cx="6332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Hasonlóan kell eljárni az anyag értékesítése során is:</a:t>
            </a:r>
          </a:p>
          <a:p>
            <a:r>
              <a:rPr lang="hu-HU"/>
              <a:t>Anyagköltség </a:t>
            </a:r>
            <a:r>
              <a:rPr lang="hu-HU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/>
              <a:t>Anyagok </a:t>
            </a:r>
            <a:r>
              <a:rPr lang="hu-HU">
                <a:latin typeface="Times New Roman" pitchFamily="18" charset="0"/>
                <a:cs typeface="Times New Roman" pitchFamily="18" charset="0"/>
              </a:rPr>
              <a:t>→ </a:t>
            </a:r>
            <a:r>
              <a:rPr lang="hu-HU"/>
              <a:t>ELÁBÉ</a:t>
            </a:r>
          </a:p>
        </p:txBody>
      </p:sp>
      <p:sp>
        <p:nvSpPr>
          <p:cNvPr id="256014" name="Line 14"/>
          <p:cNvSpPr>
            <a:spLocks noChangeShapeType="1"/>
          </p:cNvSpPr>
          <p:nvPr/>
        </p:nvSpPr>
        <p:spPr bwMode="auto">
          <a:xfrm>
            <a:off x="3648076" y="5084763"/>
            <a:ext cx="49688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56015" name="Text Box 15"/>
          <p:cNvSpPr txBox="1">
            <a:spLocks noChangeArrowheads="1"/>
          </p:cNvSpPr>
          <p:nvPr/>
        </p:nvSpPr>
        <p:spPr bwMode="auto">
          <a:xfrm>
            <a:off x="3900488" y="4811713"/>
            <a:ext cx="42783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Utolsó beszerzési ár visszakeresése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LELTÁRKÜLÖNBÖZETEK</a:t>
            </a:r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/>
        <p:txBody>
          <a:bodyPr anchor="ctr"/>
          <a:lstStyle/>
          <a:p>
            <a:r>
              <a:rPr lang="hu-HU" dirty="0"/>
              <a:t>Leltár összeállítása</a:t>
            </a:r>
          </a:p>
          <a:p>
            <a:pPr lvl="1"/>
            <a:r>
              <a:rPr lang="hu-HU" dirty="0"/>
              <a:t>(</a:t>
            </a:r>
            <a:r>
              <a:rPr lang="hu-HU" dirty="0" smtClean="0"/>
              <a:t>általában, mert nincs analitika) </a:t>
            </a:r>
            <a:r>
              <a:rPr lang="hu-HU" dirty="0"/>
              <a:t>Tételes leltározás </a:t>
            </a:r>
            <a:r>
              <a:rPr lang="hu-HU" dirty="0" smtClean="0"/>
              <a:t>alapján</a:t>
            </a:r>
          </a:p>
          <a:p>
            <a:pPr lvl="1"/>
            <a:r>
              <a:rPr lang="hu-HU" dirty="0" smtClean="0"/>
              <a:t>De lehet naprakész, </a:t>
            </a:r>
            <a:r>
              <a:rPr lang="hu-HU" dirty="0" err="1" smtClean="0"/>
              <a:t>teljeskörű</a:t>
            </a:r>
            <a:r>
              <a:rPr lang="hu-HU" dirty="0" smtClean="0"/>
              <a:t> analitika alapján (lásd az évközi értékelés esetét)</a:t>
            </a:r>
            <a:endParaRPr lang="hu-HU" dirty="0"/>
          </a:p>
          <a:p>
            <a:r>
              <a:rPr lang="hu-HU" dirty="0"/>
              <a:t>Leltárkülönbözetek: csak ha van analitika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ED895A-9171-4AE5-BB84-15A63F8DA044}" type="slidenum">
              <a:rPr lang="hu-HU"/>
              <a:pPr/>
              <a:t>56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ÉRTÉKVESZTÉS/VISSZAÍRÁS</a:t>
            </a:r>
          </a:p>
        </p:txBody>
      </p:sp>
      <p:sp>
        <p:nvSpPr>
          <p:cNvPr id="2549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hu-HU"/>
              <a:t>Az év végi készlethelyesbítés után elszámolandó, ha a feltételek fennállnak (ugyanúgy, mint a folyamatos értékelés esetében!)</a:t>
            </a:r>
          </a:p>
          <a:p>
            <a:pPr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/>
              <a:t>ÉRTÉKVESZTÉS, HA</a:t>
            </a:r>
          </a:p>
          <a:p>
            <a:pPr lvl="2">
              <a:buFont typeface="Wingdings" pitchFamily="2" charset="2"/>
              <a:buNone/>
            </a:pPr>
            <a:endParaRPr lang="hu-HU"/>
          </a:p>
          <a:p>
            <a:pPr>
              <a:buFont typeface="Wingdings" pitchFamily="2" charset="2"/>
              <a:buNone/>
            </a:pPr>
            <a:r>
              <a:rPr lang="hu-HU"/>
              <a:t>VISSZAÍRÁS, HA… (nem jellemző!)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F45047-0FAD-4499-81A1-04CE18A80B5C}" type="slidenum">
              <a:rPr lang="hu-HU"/>
              <a:pPr/>
              <a:t>57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 göngyölegek sajátosságai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8296571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 göngyöleg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hu-HU" dirty="0" smtClean="0"/>
              <a:t>Göngyöleg kibocsátónál értelmezhető: </a:t>
            </a:r>
          </a:p>
          <a:p>
            <a:pPr lvl="1"/>
            <a:r>
              <a:rPr lang="hu-HU" dirty="0" smtClean="0"/>
              <a:t>Jellemzően az STK (de lehet áru is) vevőkhöz való eljuttatását biztosítja</a:t>
            </a:r>
          </a:p>
          <a:p>
            <a:pPr lvl="1"/>
            <a:r>
              <a:rPr lang="hu-HU" dirty="0" smtClean="0"/>
              <a:t>Visszaváltási kötelezettségünk van</a:t>
            </a:r>
          </a:p>
          <a:p>
            <a:r>
              <a:rPr lang="hu-HU" dirty="0" smtClean="0"/>
              <a:t>Saját göngyöleg eredete</a:t>
            </a:r>
          </a:p>
          <a:p>
            <a:pPr lvl="1"/>
            <a:r>
              <a:rPr lang="hu-HU" dirty="0" smtClean="0"/>
              <a:t>Vásárlás</a:t>
            </a:r>
          </a:p>
          <a:p>
            <a:pPr lvl="1"/>
            <a:r>
              <a:rPr lang="hu-HU" dirty="0" smtClean="0"/>
              <a:t>Saját előállítás</a:t>
            </a:r>
            <a:endParaRPr lang="hu-HU" dirty="0"/>
          </a:p>
          <a:p>
            <a:r>
              <a:rPr lang="hu-HU" dirty="0" smtClean="0"/>
              <a:t>Tehát nem azért „saját” mert saját előállításból származik!!!</a:t>
            </a:r>
          </a:p>
          <a:p>
            <a:pPr marL="742950" lvl="2" indent="-342900"/>
            <a:r>
              <a:rPr lang="hu-HU" dirty="0"/>
              <a:t>Saját, mert mi (a kibocsátó) hoztuk először forgalomba és mi vagyunk a visszaváltás utolsó láncszeme</a:t>
            </a:r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89EB-32FE-4EE2-BA73-7A22BB23F000}" type="slidenum">
              <a:rPr lang="hu-HU" smtClean="0"/>
              <a:pPr/>
              <a:t>59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96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4000"/>
              <a:t>RENDSZEREZÉS A MÉRLEGBEN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hu-HU" dirty="0"/>
              <a:t>FAJTA SZERINT</a:t>
            </a:r>
          </a:p>
        </p:txBody>
      </p:sp>
      <p:sp>
        <p:nvSpPr>
          <p:cNvPr id="31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2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3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C87CEB-7581-49B4-842F-CC0DBD90656B}" type="slidenum">
              <a:rPr lang="hu-HU"/>
              <a:pPr/>
              <a:t>6</a:t>
            </a:fld>
            <a:endParaRPr lang="hu-HU" dirty="0"/>
          </a:p>
        </p:txBody>
      </p:sp>
      <p:sp>
        <p:nvSpPr>
          <p:cNvPr id="218116" name="Text Box 4"/>
          <p:cNvSpPr txBox="1">
            <a:spLocks noChangeArrowheads="1"/>
          </p:cNvSpPr>
          <p:nvPr/>
        </p:nvSpPr>
        <p:spPr bwMode="auto">
          <a:xfrm>
            <a:off x="1765237" y="2420938"/>
            <a:ext cx="309892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0000FF"/>
                </a:solidFill>
              </a:rPr>
              <a:t>VÁSÁROLT KÉSZLETEK</a:t>
            </a:r>
          </a:p>
        </p:txBody>
      </p:sp>
      <p:sp>
        <p:nvSpPr>
          <p:cNvPr id="218117" name="Text Box 5"/>
          <p:cNvSpPr txBox="1">
            <a:spLocks noChangeArrowheads="1"/>
          </p:cNvSpPr>
          <p:nvPr/>
        </p:nvSpPr>
        <p:spPr bwMode="auto">
          <a:xfrm>
            <a:off x="1703389" y="3500438"/>
            <a:ext cx="13239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00B0F0"/>
                </a:solidFill>
              </a:rPr>
              <a:t>ANYAGOK</a:t>
            </a:r>
          </a:p>
        </p:txBody>
      </p:sp>
      <p:sp>
        <p:nvSpPr>
          <p:cNvPr id="218119" name="Text Box 7"/>
          <p:cNvSpPr txBox="1">
            <a:spLocks noChangeArrowheads="1"/>
          </p:cNvSpPr>
          <p:nvPr/>
        </p:nvSpPr>
        <p:spPr bwMode="auto">
          <a:xfrm>
            <a:off x="3903936" y="3501008"/>
            <a:ext cx="8239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00B0F0"/>
                </a:solidFill>
              </a:rPr>
              <a:t>ÁRUK</a:t>
            </a:r>
          </a:p>
        </p:txBody>
      </p:sp>
      <p:sp>
        <p:nvSpPr>
          <p:cNvPr id="218121" name="Text Box 9"/>
          <p:cNvSpPr txBox="1">
            <a:spLocks noChangeArrowheads="1"/>
          </p:cNvSpPr>
          <p:nvPr/>
        </p:nvSpPr>
        <p:spPr bwMode="auto">
          <a:xfrm>
            <a:off x="6364288" y="2435226"/>
            <a:ext cx="376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SAJÁT TERMELÉSŰ KÉSZLETEK</a:t>
            </a:r>
          </a:p>
        </p:txBody>
      </p:sp>
      <p:sp>
        <p:nvSpPr>
          <p:cNvPr id="218122" name="Text Box 10"/>
          <p:cNvSpPr txBox="1">
            <a:spLocks noChangeArrowheads="1"/>
          </p:cNvSpPr>
          <p:nvPr/>
        </p:nvSpPr>
        <p:spPr bwMode="auto">
          <a:xfrm>
            <a:off x="5784851" y="3651250"/>
            <a:ext cx="18954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BEFEJEZETLEN</a:t>
            </a:r>
          </a:p>
          <a:p>
            <a:r>
              <a:rPr lang="hu-HU"/>
              <a:t>TERMELÉS</a:t>
            </a:r>
          </a:p>
        </p:txBody>
      </p:sp>
      <p:sp>
        <p:nvSpPr>
          <p:cNvPr id="218123" name="Text Box 11"/>
          <p:cNvSpPr txBox="1">
            <a:spLocks noChangeArrowheads="1"/>
          </p:cNvSpPr>
          <p:nvPr/>
        </p:nvSpPr>
        <p:spPr bwMode="auto">
          <a:xfrm>
            <a:off x="8615363" y="3732213"/>
            <a:ext cx="17399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KÉSZTERMÉK</a:t>
            </a:r>
          </a:p>
        </p:txBody>
      </p:sp>
      <p:sp>
        <p:nvSpPr>
          <p:cNvPr id="218124" name="Text Box 12"/>
          <p:cNvSpPr txBox="1">
            <a:spLocks noChangeArrowheads="1"/>
          </p:cNvSpPr>
          <p:nvPr/>
        </p:nvSpPr>
        <p:spPr bwMode="auto">
          <a:xfrm>
            <a:off x="5959475" y="4668838"/>
            <a:ext cx="22240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FÉLKÉSZ TERMÉK</a:t>
            </a:r>
          </a:p>
        </p:txBody>
      </p:sp>
      <p:sp>
        <p:nvSpPr>
          <p:cNvPr id="218125" name="Text Box 13"/>
          <p:cNvSpPr txBox="1">
            <a:spLocks noChangeArrowheads="1"/>
          </p:cNvSpPr>
          <p:nvPr/>
        </p:nvSpPr>
        <p:spPr bwMode="auto">
          <a:xfrm>
            <a:off x="8220076" y="5532438"/>
            <a:ext cx="1228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ÁLLATOK</a:t>
            </a:r>
          </a:p>
        </p:txBody>
      </p:sp>
      <p:sp>
        <p:nvSpPr>
          <p:cNvPr id="218126" name="Line 14"/>
          <p:cNvSpPr>
            <a:spLocks noChangeShapeType="1"/>
          </p:cNvSpPr>
          <p:nvPr/>
        </p:nvSpPr>
        <p:spPr bwMode="auto">
          <a:xfrm flipH="1">
            <a:off x="2279651" y="2781300"/>
            <a:ext cx="936625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27" name="Line 15"/>
          <p:cNvSpPr>
            <a:spLocks noChangeShapeType="1"/>
          </p:cNvSpPr>
          <p:nvPr/>
        </p:nvSpPr>
        <p:spPr bwMode="auto">
          <a:xfrm>
            <a:off x="3216275" y="2781300"/>
            <a:ext cx="1099616" cy="71970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29" name="Line 17"/>
          <p:cNvSpPr>
            <a:spLocks noChangeShapeType="1"/>
          </p:cNvSpPr>
          <p:nvPr/>
        </p:nvSpPr>
        <p:spPr bwMode="auto">
          <a:xfrm flipH="1">
            <a:off x="6815139" y="2781300"/>
            <a:ext cx="1512887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30" name="Line 18"/>
          <p:cNvSpPr>
            <a:spLocks noChangeShapeType="1"/>
          </p:cNvSpPr>
          <p:nvPr/>
        </p:nvSpPr>
        <p:spPr bwMode="auto">
          <a:xfrm>
            <a:off x="8328025" y="2781300"/>
            <a:ext cx="1081088" cy="9350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31" name="Line 19"/>
          <p:cNvSpPr>
            <a:spLocks noChangeShapeType="1"/>
          </p:cNvSpPr>
          <p:nvPr/>
        </p:nvSpPr>
        <p:spPr bwMode="auto">
          <a:xfrm flipH="1">
            <a:off x="7391401" y="2781301"/>
            <a:ext cx="936625" cy="18716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32" name="Line 20"/>
          <p:cNvSpPr>
            <a:spLocks noChangeShapeType="1"/>
          </p:cNvSpPr>
          <p:nvPr/>
        </p:nvSpPr>
        <p:spPr bwMode="auto">
          <a:xfrm>
            <a:off x="8328026" y="2781301"/>
            <a:ext cx="360363" cy="2735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33" name="Text Box 21"/>
          <p:cNvSpPr txBox="1">
            <a:spLocks noChangeArrowheads="1"/>
          </p:cNvSpPr>
          <p:nvPr/>
        </p:nvSpPr>
        <p:spPr bwMode="auto">
          <a:xfrm>
            <a:off x="1452888" y="5013326"/>
            <a:ext cx="219803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7030A0"/>
                </a:solidFill>
              </a:rPr>
              <a:t>KERESKEDELMI</a:t>
            </a:r>
          </a:p>
          <a:p>
            <a:r>
              <a:rPr lang="hu-HU" b="1" dirty="0">
                <a:solidFill>
                  <a:srgbClr val="7030A0"/>
                </a:solidFill>
              </a:rPr>
              <a:t>ÁRUK</a:t>
            </a:r>
          </a:p>
        </p:txBody>
      </p:sp>
      <p:sp>
        <p:nvSpPr>
          <p:cNvPr id="218134" name="Text Box 22"/>
          <p:cNvSpPr txBox="1">
            <a:spLocks noChangeArrowheads="1"/>
          </p:cNvSpPr>
          <p:nvPr/>
        </p:nvSpPr>
        <p:spPr bwMode="auto">
          <a:xfrm>
            <a:off x="1976522" y="5892801"/>
            <a:ext cx="2576347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7030A0"/>
                </a:solidFill>
              </a:rPr>
              <a:t>KÖZVETÍTETT</a:t>
            </a:r>
          </a:p>
          <a:p>
            <a:r>
              <a:rPr lang="hu-HU" b="1" dirty="0">
                <a:solidFill>
                  <a:srgbClr val="7030A0"/>
                </a:solidFill>
              </a:rPr>
              <a:t>SZOLGÁLTATÁSOK</a:t>
            </a:r>
          </a:p>
        </p:txBody>
      </p:sp>
      <p:sp>
        <p:nvSpPr>
          <p:cNvPr id="218135" name="Text Box 23"/>
          <p:cNvSpPr txBox="1">
            <a:spLocks noChangeArrowheads="1"/>
          </p:cNvSpPr>
          <p:nvPr/>
        </p:nvSpPr>
        <p:spPr bwMode="auto">
          <a:xfrm>
            <a:off x="3989976" y="5157788"/>
            <a:ext cx="2143536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 dirty="0">
                <a:solidFill>
                  <a:srgbClr val="7030A0"/>
                </a:solidFill>
              </a:rPr>
              <a:t>GÖNGYÖLEGEK</a:t>
            </a:r>
          </a:p>
        </p:txBody>
      </p:sp>
      <p:sp>
        <p:nvSpPr>
          <p:cNvPr id="218136" name="Text Box 24"/>
          <p:cNvSpPr txBox="1">
            <a:spLocks noChangeArrowheads="1"/>
          </p:cNvSpPr>
          <p:nvPr/>
        </p:nvSpPr>
        <p:spPr bwMode="auto">
          <a:xfrm>
            <a:off x="4111626" y="5589588"/>
            <a:ext cx="10953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C00000"/>
                </a:solidFill>
              </a:rPr>
              <a:t>IDEGEN</a:t>
            </a:r>
          </a:p>
        </p:txBody>
      </p:sp>
      <p:sp>
        <p:nvSpPr>
          <p:cNvPr id="218137" name="Text Box 25"/>
          <p:cNvSpPr txBox="1">
            <a:spLocks noChangeArrowheads="1"/>
          </p:cNvSpPr>
          <p:nvPr/>
        </p:nvSpPr>
        <p:spPr bwMode="auto">
          <a:xfrm>
            <a:off x="5434013" y="5892801"/>
            <a:ext cx="895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>
                <a:solidFill>
                  <a:srgbClr val="C00000"/>
                </a:solidFill>
              </a:rPr>
              <a:t>SAJÁT</a:t>
            </a:r>
          </a:p>
        </p:txBody>
      </p:sp>
      <p:sp>
        <p:nvSpPr>
          <p:cNvPr id="218138" name="Line 26"/>
          <p:cNvSpPr>
            <a:spLocks noChangeShapeType="1"/>
          </p:cNvSpPr>
          <p:nvPr/>
        </p:nvSpPr>
        <p:spPr bwMode="auto">
          <a:xfrm flipH="1">
            <a:off x="3719512" y="3867720"/>
            <a:ext cx="504279" cy="20092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39" name="Line 27"/>
          <p:cNvSpPr>
            <a:spLocks noChangeShapeType="1"/>
          </p:cNvSpPr>
          <p:nvPr/>
        </p:nvSpPr>
        <p:spPr bwMode="auto">
          <a:xfrm flipH="1">
            <a:off x="2927350" y="3867151"/>
            <a:ext cx="1184275" cy="1146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40" name="Line 28"/>
          <p:cNvSpPr>
            <a:spLocks noChangeShapeType="1"/>
          </p:cNvSpPr>
          <p:nvPr/>
        </p:nvSpPr>
        <p:spPr bwMode="auto">
          <a:xfrm>
            <a:off x="4315892" y="3867150"/>
            <a:ext cx="556147" cy="1290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41" name="Line 29"/>
          <p:cNvSpPr>
            <a:spLocks noChangeShapeType="1"/>
          </p:cNvSpPr>
          <p:nvPr/>
        </p:nvSpPr>
        <p:spPr bwMode="auto">
          <a:xfrm flipH="1">
            <a:off x="4872038" y="5445125"/>
            <a:ext cx="360362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42" name="Line 30"/>
          <p:cNvSpPr>
            <a:spLocks noChangeShapeType="1"/>
          </p:cNvSpPr>
          <p:nvPr/>
        </p:nvSpPr>
        <p:spPr bwMode="auto">
          <a:xfrm>
            <a:off x="5232400" y="5445125"/>
            <a:ext cx="6477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18143" name="Text Box 31"/>
          <p:cNvSpPr txBox="1">
            <a:spLocks noChangeArrowheads="1"/>
          </p:cNvSpPr>
          <p:nvPr/>
        </p:nvSpPr>
        <p:spPr bwMode="auto">
          <a:xfrm rot="-2146426">
            <a:off x="6159501" y="3742165"/>
            <a:ext cx="439102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hu-HU" sz="2400">
                <a:solidFill>
                  <a:srgbClr val="FF0000"/>
                </a:solidFill>
              </a:rPr>
              <a:t>Pénzügyi számvitel II. anyaga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181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8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4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500" b="1" dirty="0">
                <a:solidFill>
                  <a:srgbClr val="FF9933"/>
                </a:solidFill>
              </a:rPr>
              <a:t>SAJÁT GÖNGYÖLEGEK</a:t>
            </a:r>
            <a:endParaRPr lang="hu-HU" sz="3500" b="1" dirty="0">
              <a:solidFill>
                <a:srgbClr val="FF9933"/>
              </a:solidFill>
            </a:endParaRPr>
          </a:p>
        </p:txBody>
      </p:sp>
      <p:sp>
        <p:nvSpPr>
          <p:cNvPr id="48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49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50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BFBE-46A5-43B6-B807-CAAE38B2DA64}" type="slidenum">
              <a:rPr lang="hu-HU"/>
              <a:pPr/>
              <a:t>60</a:t>
            </a:fld>
            <a:endParaRPr lang="hu-HU"/>
          </a:p>
        </p:txBody>
      </p:sp>
      <p:sp>
        <p:nvSpPr>
          <p:cNvPr id="243715" name="Line 3"/>
          <p:cNvSpPr>
            <a:spLocks noChangeShapeType="1"/>
          </p:cNvSpPr>
          <p:nvPr/>
        </p:nvSpPr>
        <p:spPr bwMode="auto">
          <a:xfrm>
            <a:off x="1992313" y="21336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16" name="Line 4"/>
          <p:cNvSpPr>
            <a:spLocks noChangeShapeType="1"/>
          </p:cNvSpPr>
          <p:nvPr/>
        </p:nvSpPr>
        <p:spPr bwMode="auto">
          <a:xfrm>
            <a:off x="4151314" y="2133600"/>
            <a:ext cx="20161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17" name="Line 5"/>
          <p:cNvSpPr>
            <a:spLocks noChangeShapeType="1"/>
          </p:cNvSpPr>
          <p:nvPr/>
        </p:nvSpPr>
        <p:spPr bwMode="auto">
          <a:xfrm>
            <a:off x="6456363" y="2133600"/>
            <a:ext cx="172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18" name="Line 6"/>
          <p:cNvSpPr>
            <a:spLocks noChangeShapeType="1"/>
          </p:cNvSpPr>
          <p:nvPr/>
        </p:nvSpPr>
        <p:spPr bwMode="auto">
          <a:xfrm>
            <a:off x="8543926" y="2133600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19" name="Line 7"/>
          <p:cNvSpPr>
            <a:spLocks noChangeShapeType="1"/>
          </p:cNvSpPr>
          <p:nvPr/>
        </p:nvSpPr>
        <p:spPr bwMode="auto">
          <a:xfrm>
            <a:off x="2927350" y="2133600"/>
            <a:ext cx="0" cy="1079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20" name="Line 8"/>
          <p:cNvSpPr>
            <a:spLocks noChangeShapeType="1"/>
          </p:cNvSpPr>
          <p:nvPr/>
        </p:nvSpPr>
        <p:spPr bwMode="auto">
          <a:xfrm>
            <a:off x="5159375" y="2133601"/>
            <a:ext cx="0" cy="2303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21" name="Line 9"/>
          <p:cNvSpPr>
            <a:spLocks noChangeShapeType="1"/>
          </p:cNvSpPr>
          <p:nvPr/>
        </p:nvSpPr>
        <p:spPr bwMode="auto">
          <a:xfrm>
            <a:off x="7319963" y="2133601"/>
            <a:ext cx="0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22" name="Line 10"/>
          <p:cNvSpPr>
            <a:spLocks noChangeShapeType="1"/>
          </p:cNvSpPr>
          <p:nvPr/>
        </p:nvSpPr>
        <p:spPr bwMode="auto">
          <a:xfrm>
            <a:off x="9409113" y="2133601"/>
            <a:ext cx="0" cy="2663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23" name="Text Box 11"/>
          <p:cNvSpPr txBox="1">
            <a:spLocks noChangeArrowheads="1"/>
          </p:cNvSpPr>
          <p:nvPr/>
        </p:nvSpPr>
        <p:spPr bwMode="auto">
          <a:xfrm>
            <a:off x="2236789" y="1766888"/>
            <a:ext cx="148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SZÁLLÍTÓK</a:t>
            </a:r>
          </a:p>
        </p:txBody>
      </p:sp>
      <p:sp>
        <p:nvSpPr>
          <p:cNvPr id="243724" name="Text Box 12"/>
          <p:cNvSpPr txBox="1">
            <a:spLocks noChangeArrowheads="1"/>
          </p:cNvSpPr>
          <p:nvPr/>
        </p:nvSpPr>
        <p:spPr bwMode="auto">
          <a:xfrm>
            <a:off x="4159251" y="1766888"/>
            <a:ext cx="2081213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ÁRKÜLÖNBÖZET</a:t>
            </a:r>
          </a:p>
        </p:txBody>
      </p:sp>
      <p:sp>
        <p:nvSpPr>
          <p:cNvPr id="243725" name="Text Box 13"/>
          <p:cNvSpPr txBox="1">
            <a:spLocks noChangeArrowheads="1"/>
          </p:cNvSpPr>
          <p:nvPr/>
        </p:nvSpPr>
        <p:spPr bwMode="auto">
          <a:xfrm>
            <a:off x="6394450" y="1492250"/>
            <a:ext cx="1792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SAJÁT</a:t>
            </a:r>
          </a:p>
          <a:p>
            <a:r>
              <a:rPr lang="hu-HU" b="1">
                <a:solidFill>
                  <a:srgbClr val="FF0000"/>
                </a:solidFill>
              </a:rPr>
              <a:t>GÖNGYÖLEG</a:t>
            </a:r>
          </a:p>
        </p:txBody>
      </p:sp>
      <p:sp>
        <p:nvSpPr>
          <p:cNvPr id="243726" name="Text Box 14"/>
          <p:cNvSpPr txBox="1">
            <a:spLocks noChangeArrowheads="1"/>
          </p:cNvSpPr>
          <p:nvPr/>
        </p:nvSpPr>
        <p:spPr bwMode="auto">
          <a:xfrm>
            <a:off x="8955088" y="1773238"/>
            <a:ext cx="912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ELÁBÉ</a:t>
            </a:r>
          </a:p>
        </p:txBody>
      </p:sp>
      <p:sp>
        <p:nvSpPr>
          <p:cNvPr id="243727" name="Line 15"/>
          <p:cNvSpPr>
            <a:spLocks noChangeShapeType="1"/>
          </p:cNvSpPr>
          <p:nvPr/>
        </p:nvSpPr>
        <p:spPr bwMode="auto">
          <a:xfrm>
            <a:off x="3143250" y="2636838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28" name="Text Box 16"/>
          <p:cNvSpPr txBox="1">
            <a:spLocks noChangeArrowheads="1"/>
          </p:cNvSpPr>
          <p:nvPr/>
        </p:nvSpPr>
        <p:spPr bwMode="auto">
          <a:xfrm>
            <a:off x="3092450" y="2292351"/>
            <a:ext cx="1987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Beszerzési áron</a:t>
            </a:r>
          </a:p>
        </p:txBody>
      </p:sp>
      <p:sp>
        <p:nvSpPr>
          <p:cNvPr id="243729" name="Line 17"/>
          <p:cNvSpPr>
            <a:spLocks noChangeShapeType="1"/>
          </p:cNvSpPr>
          <p:nvPr/>
        </p:nvSpPr>
        <p:spPr bwMode="auto">
          <a:xfrm>
            <a:off x="5375276" y="26368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30" name="Text Box 18"/>
          <p:cNvSpPr txBox="1">
            <a:spLocks noChangeArrowheads="1"/>
          </p:cNvSpPr>
          <p:nvPr/>
        </p:nvSpPr>
        <p:spPr bwMode="auto">
          <a:xfrm>
            <a:off x="5575300" y="2292350"/>
            <a:ext cx="13223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betétdíjas</a:t>
            </a:r>
          </a:p>
          <a:p>
            <a:r>
              <a:rPr lang="hu-HU"/>
              <a:t>áron</a:t>
            </a:r>
          </a:p>
        </p:txBody>
      </p:sp>
      <p:sp>
        <p:nvSpPr>
          <p:cNvPr id="243732" name="Line 20"/>
          <p:cNvSpPr>
            <a:spLocks noChangeShapeType="1"/>
          </p:cNvSpPr>
          <p:nvPr/>
        </p:nvSpPr>
        <p:spPr bwMode="auto">
          <a:xfrm>
            <a:off x="7464426" y="2636838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33" name="Text Box 21"/>
          <p:cNvSpPr txBox="1">
            <a:spLocks noChangeArrowheads="1"/>
          </p:cNvSpPr>
          <p:nvPr/>
        </p:nvSpPr>
        <p:spPr bwMode="auto">
          <a:xfrm>
            <a:off x="7519989" y="2276475"/>
            <a:ext cx="17748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kiszállítás</a:t>
            </a:r>
          </a:p>
          <a:p>
            <a:r>
              <a:rPr lang="hu-HU"/>
              <a:t>bet.díjas áron</a:t>
            </a:r>
          </a:p>
        </p:txBody>
      </p:sp>
      <p:sp>
        <p:nvSpPr>
          <p:cNvPr id="243734" name="Line 22"/>
          <p:cNvSpPr>
            <a:spLocks noChangeShapeType="1"/>
          </p:cNvSpPr>
          <p:nvPr/>
        </p:nvSpPr>
        <p:spPr bwMode="auto">
          <a:xfrm>
            <a:off x="5375275" y="4292600"/>
            <a:ext cx="3816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35" name="Text Box 23"/>
          <p:cNvSpPr txBox="1">
            <a:spLocks noChangeArrowheads="1"/>
          </p:cNvSpPr>
          <p:nvPr/>
        </p:nvSpPr>
        <p:spPr bwMode="auto">
          <a:xfrm>
            <a:off x="5502276" y="3940175"/>
            <a:ext cx="33829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Visszavett göngyölegre jutó</a:t>
            </a:r>
          </a:p>
          <a:p>
            <a:r>
              <a:rPr lang="hu-HU"/>
              <a:t>árkülönbözet</a:t>
            </a:r>
          </a:p>
        </p:txBody>
      </p:sp>
      <p:sp>
        <p:nvSpPr>
          <p:cNvPr id="243736" name="Line 24"/>
          <p:cNvSpPr>
            <a:spLocks noChangeShapeType="1"/>
          </p:cNvSpPr>
          <p:nvPr/>
        </p:nvSpPr>
        <p:spPr bwMode="auto">
          <a:xfrm>
            <a:off x="4800600" y="42926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37" name="Line 25"/>
          <p:cNvSpPr>
            <a:spLocks noChangeShapeType="1"/>
          </p:cNvSpPr>
          <p:nvPr/>
        </p:nvSpPr>
        <p:spPr bwMode="auto">
          <a:xfrm>
            <a:off x="4800601" y="4868863"/>
            <a:ext cx="5040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38" name="Line 26"/>
          <p:cNvSpPr>
            <a:spLocks noChangeShapeType="1"/>
          </p:cNvSpPr>
          <p:nvPr/>
        </p:nvSpPr>
        <p:spPr bwMode="auto">
          <a:xfrm flipV="1">
            <a:off x="9840913" y="443706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39" name="Text Box 27"/>
          <p:cNvSpPr txBox="1">
            <a:spLocks noChangeArrowheads="1"/>
          </p:cNvSpPr>
          <p:nvPr/>
        </p:nvSpPr>
        <p:spPr bwMode="auto">
          <a:xfrm>
            <a:off x="6218239" y="4508500"/>
            <a:ext cx="20859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Kiszállításra jutó</a:t>
            </a:r>
          </a:p>
          <a:p>
            <a:r>
              <a:rPr lang="hu-HU"/>
              <a:t>árkülönbözet</a:t>
            </a:r>
          </a:p>
        </p:txBody>
      </p:sp>
      <p:sp>
        <p:nvSpPr>
          <p:cNvPr id="243748" name="Line 36"/>
          <p:cNvSpPr>
            <a:spLocks noChangeShapeType="1"/>
          </p:cNvSpPr>
          <p:nvPr/>
        </p:nvSpPr>
        <p:spPr bwMode="auto">
          <a:xfrm>
            <a:off x="1992314" y="3644900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49" name="Line 37"/>
          <p:cNvSpPr>
            <a:spLocks noChangeShapeType="1"/>
          </p:cNvSpPr>
          <p:nvPr/>
        </p:nvSpPr>
        <p:spPr bwMode="auto">
          <a:xfrm>
            <a:off x="2927350" y="3644901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50" name="Text Box 38"/>
          <p:cNvSpPr txBox="1">
            <a:spLocks noChangeArrowheads="1"/>
          </p:cNvSpPr>
          <p:nvPr/>
        </p:nvSpPr>
        <p:spPr bwMode="auto">
          <a:xfrm>
            <a:off x="2393950" y="3300413"/>
            <a:ext cx="92868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SEEAÉ</a:t>
            </a:r>
          </a:p>
        </p:txBody>
      </p:sp>
      <p:sp>
        <p:nvSpPr>
          <p:cNvPr id="243751" name="Line 39"/>
          <p:cNvSpPr>
            <a:spLocks noChangeShapeType="1"/>
          </p:cNvSpPr>
          <p:nvPr/>
        </p:nvSpPr>
        <p:spPr bwMode="auto">
          <a:xfrm>
            <a:off x="3143250" y="4005263"/>
            <a:ext cx="1873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52" name="Text Box 40"/>
          <p:cNvSpPr txBox="1">
            <a:spLocks noChangeArrowheads="1"/>
          </p:cNvSpPr>
          <p:nvPr/>
        </p:nvSpPr>
        <p:spPr bwMode="auto">
          <a:xfrm>
            <a:off x="3367089" y="3660775"/>
            <a:ext cx="12906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Előállítási</a:t>
            </a:r>
          </a:p>
          <a:p>
            <a:r>
              <a:rPr lang="hu-HU"/>
              <a:t>költségen</a:t>
            </a:r>
          </a:p>
        </p:txBody>
      </p:sp>
      <p:sp>
        <p:nvSpPr>
          <p:cNvPr id="243753" name="Line 41"/>
          <p:cNvSpPr>
            <a:spLocks noChangeShapeType="1"/>
          </p:cNvSpPr>
          <p:nvPr/>
        </p:nvSpPr>
        <p:spPr bwMode="auto">
          <a:xfrm>
            <a:off x="9840913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54" name="Line 42"/>
          <p:cNvSpPr>
            <a:spLocks noChangeShapeType="1"/>
          </p:cNvSpPr>
          <p:nvPr/>
        </p:nvSpPr>
        <p:spPr bwMode="auto">
          <a:xfrm flipH="1">
            <a:off x="6959601" y="3500438"/>
            <a:ext cx="28813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55" name="Line 43"/>
          <p:cNvSpPr>
            <a:spLocks noChangeShapeType="1"/>
          </p:cNvSpPr>
          <p:nvPr/>
        </p:nvSpPr>
        <p:spPr bwMode="auto">
          <a:xfrm flipV="1">
            <a:off x="6959600" y="299561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56" name="Text Box 44"/>
          <p:cNvSpPr txBox="1">
            <a:spLocks noChangeArrowheads="1"/>
          </p:cNvSpPr>
          <p:nvPr/>
        </p:nvSpPr>
        <p:spPr bwMode="auto">
          <a:xfrm>
            <a:off x="7489825" y="3155950"/>
            <a:ext cx="191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0000FF"/>
                </a:solidFill>
              </a:rPr>
              <a:t>Visszavétel</a:t>
            </a:r>
          </a:p>
          <a:p>
            <a:r>
              <a:rPr lang="hu-HU"/>
              <a:t>betétdíjas áron</a:t>
            </a:r>
          </a:p>
        </p:txBody>
      </p:sp>
      <p:sp>
        <p:nvSpPr>
          <p:cNvPr id="243757" name="Line 45"/>
          <p:cNvSpPr>
            <a:spLocks noChangeShapeType="1"/>
          </p:cNvSpPr>
          <p:nvPr/>
        </p:nvSpPr>
        <p:spPr bwMode="auto">
          <a:xfrm>
            <a:off x="2855913" y="5516563"/>
            <a:ext cx="2519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58" name="Line 46"/>
          <p:cNvSpPr>
            <a:spLocks noChangeShapeType="1"/>
          </p:cNvSpPr>
          <p:nvPr/>
        </p:nvSpPr>
        <p:spPr bwMode="auto">
          <a:xfrm>
            <a:off x="6096001" y="5516563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59" name="Line 47"/>
          <p:cNvSpPr>
            <a:spLocks noChangeShapeType="1"/>
          </p:cNvSpPr>
          <p:nvPr/>
        </p:nvSpPr>
        <p:spPr bwMode="auto">
          <a:xfrm>
            <a:off x="4008438" y="551656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60" name="Line 48"/>
          <p:cNvSpPr>
            <a:spLocks noChangeShapeType="1"/>
          </p:cNvSpPr>
          <p:nvPr/>
        </p:nvSpPr>
        <p:spPr bwMode="auto">
          <a:xfrm>
            <a:off x="7464425" y="5516564"/>
            <a:ext cx="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61" name="Text Box 49"/>
          <p:cNvSpPr txBox="1">
            <a:spLocks noChangeArrowheads="1"/>
          </p:cNvSpPr>
          <p:nvPr/>
        </p:nvSpPr>
        <p:spPr bwMode="auto">
          <a:xfrm>
            <a:off x="2830514" y="5172076"/>
            <a:ext cx="2371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NETTÓ ÁRBEVÉTEL</a:t>
            </a:r>
          </a:p>
        </p:txBody>
      </p:sp>
      <p:sp>
        <p:nvSpPr>
          <p:cNvPr id="243762" name="Text Box 50"/>
          <p:cNvSpPr txBox="1">
            <a:spLocks noChangeArrowheads="1"/>
          </p:cNvSpPr>
          <p:nvPr/>
        </p:nvSpPr>
        <p:spPr bwMode="auto">
          <a:xfrm>
            <a:off x="6115051" y="5157788"/>
            <a:ext cx="2644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VEVŐK/PÉNZESZKÖZ</a:t>
            </a:r>
          </a:p>
        </p:txBody>
      </p:sp>
      <p:sp>
        <p:nvSpPr>
          <p:cNvPr id="243765" name="Text Box 53"/>
          <p:cNvSpPr txBox="1">
            <a:spLocks noChangeArrowheads="1"/>
          </p:cNvSpPr>
          <p:nvPr/>
        </p:nvSpPr>
        <p:spPr bwMode="auto">
          <a:xfrm>
            <a:off x="4635500" y="5532438"/>
            <a:ext cx="191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Kiszámlázás</a:t>
            </a:r>
          </a:p>
          <a:p>
            <a:r>
              <a:rPr lang="hu-HU"/>
              <a:t>betétdíjas áron</a:t>
            </a:r>
          </a:p>
        </p:txBody>
      </p:sp>
      <p:sp>
        <p:nvSpPr>
          <p:cNvPr id="243767" name="Line 55"/>
          <p:cNvSpPr>
            <a:spLocks noChangeShapeType="1"/>
          </p:cNvSpPr>
          <p:nvPr/>
        </p:nvSpPr>
        <p:spPr bwMode="auto">
          <a:xfrm flipH="1">
            <a:off x="3648075" y="6453188"/>
            <a:ext cx="4464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68" name="Line 56"/>
          <p:cNvSpPr>
            <a:spLocks noChangeShapeType="1"/>
          </p:cNvSpPr>
          <p:nvPr/>
        </p:nvSpPr>
        <p:spPr bwMode="auto">
          <a:xfrm flipV="1">
            <a:off x="3648075" y="5734050"/>
            <a:ext cx="0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69" name="Line 57"/>
          <p:cNvSpPr>
            <a:spLocks noChangeShapeType="1"/>
          </p:cNvSpPr>
          <p:nvPr/>
        </p:nvSpPr>
        <p:spPr bwMode="auto">
          <a:xfrm flipV="1">
            <a:off x="8112125" y="58054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3770" name="Text Box 58"/>
          <p:cNvSpPr txBox="1">
            <a:spLocks noChangeArrowheads="1"/>
          </p:cNvSpPr>
          <p:nvPr/>
        </p:nvSpPr>
        <p:spPr bwMode="auto">
          <a:xfrm>
            <a:off x="3560764" y="6157913"/>
            <a:ext cx="46688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0000FF"/>
                </a:solidFill>
              </a:rPr>
              <a:t>Visszavétel</a:t>
            </a:r>
            <a:r>
              <a:rPr lang="hu-HU"/>
              <a:t> miatt árbevétel helyesbítés</a:t>
            </a:r>
          </a:p>
        </p:txBody>
      </p:sp>
      <p:sp>
        <p:nvSpPr>
          <p:cNvPr id="243771" name="Line 59"/>
          <p:cNvSpPr>
            <a:spLocks noChangeShapeType="1"/>
          </p:cNvSpPr>
          <p:nvPr/>
        </p:nvSpPr>
        <p:spPr bwMode="auto">
          <a:xfrm>
            <a:off x="4440238" y="5876925"/>
            <a:ext cx="2735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7241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43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37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37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3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3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43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24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4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24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43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43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3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437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437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243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243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8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243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7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437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37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0" dur="500"/>
                                        <p:tgtEl>
                                          <p:spTgt spid="243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4" dur="500"/>
                                        <p:tgtEl>
                                          <p:spTgt spid="243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3732" grpId="0" animBg="1"/>
      <p:bldP spid="243733" grpId="0"/>
      <p:bldP spid="243734" grpId="0" animBg="1"/>
      <p:bldP spid="243735" grpId="0"/>
      <p:bldP spid="243736" grpId="0" animBg="1"/>
      <p:bldP spid="243737" grpId="0" animBg="1"/>
      <p:bldP spid="243738" grpId="0" animBg="1"/>
      <p:bldP spid="243739" grpId="0"/>
      <p:bldP spid="243753" grpId="0" animBg="1"/>
      <p:bldP spid="243754" grpId="0" animBg="1"/>
      <p:bldP spid="243755" grpId="0" animBg="1"/>
      <p:bldP spid="243756" grpId="0"/>
      <p:bldP spid="243765" grpId="0"/>
      <p:bldP spid="243767" grpId="0" animBg="1"/>
      <p:bldP spid="243768" grpId="0" animBg="1"/>
      <p:bldP spid="243769" grpId="0" animBg="1"/>
      <p:bldP spid="243770" grpId="0"/>
      <p:bldP spid="243771" grpId="0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Saját göngyölegek elszámolása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hu-HU" sz="2800"/>
              <a:t>Beszerzés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Betétdíjas áron és beszerzési áron</a:t>
            </a:r>
          </a:p>
          <a:p>
            <a:pPr>
              <a:lnSpc>
                <a:spcPct val="80000"/>
              </a:lnSpc>
            </a:pPr>
            <a:r>
              <a:rPr lang="hu-HU" sz="2800"/>
              <a:t>Előállítás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Betétdíjas áron és előállítási költségen</a:t>
            </a:r>
          </a:p>
          <a:p>
            <a:pPr>
              <a:lnSpc>
                <a:spcPct val="80000"/>
              </a:lnSpc>
            </a:pPr>
            <a:r>
              <a:rPr lang="hu-HU" sz="2800"/>
              <a:t>Kiszállítás a vevőknek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Árbevétel betétdíjas áron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Elábé elszámolása betétdíjas áron, majd helyesbítés az árkülönbözettel</a:t>
            </a:r>
          </a:p>
          <a:p>
            <a:pPr>
              <a:lnSpc>
                <a:spcPct val="80000"/>
              </a:lnSpc>
            </a:pPr>
            <a:r>
              <a:rPr lang="hu-HU" sz="2800"/>
              <a:t>Visszaérkezés (vevők visszaküldik)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Árbevétel helyesbítése </a:t>
            </a:r>
          </a:p>
          <a:p>
            <a:pPr lvl="1">
              <a:lnSpc>
                <a:spcPct val="80000"/>
              </a:lnSpc>
            </a:pPr>
            <a:r>
              <a:rPr lang="hu-HU" sz="2400"/>
              <a:t>Elábé helyesbítése: készletre vétel betétdíjas áron és árkülönbözet visszahelyesbítése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929F7-2BF4-416E-A650-E3040B938B85}" type="slidenum">
              <a:rPr lang="hu-HU"/>
              <a:pPr/>
              <a:t>61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4981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Idegen göngyöleg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981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hu-HU" dirty="0" smtClean="0"/>
              <a:t>Göngyöleg forgalmazónál értelmezhető: </a:t>
            </a:r>
          </a:p>
          <a:p>
            <a:pPr lvl="1"/>
            <a:r>
              <a:rPr lang="hu-HU" dirty="0" smtClean="0"/>
              <a:t>A vásárolt készletekkel érkezik</a:t>
            </a:r>
          </a:p>
          <a:p>
            <a:pPr lvl="1"/>
            <a:r>
              <a:rPr lang="hu-HU" dirty="0" smtClean="0"/>
              <a:t>Egyszerre van visszaváltási kötelezettségünk (vevőink irányába) és lehetőségünk (göngyöleg kibocsátó irányába) is</a:t>
            </a:r>
          </a:p>
          <a:p>
            <a:r>
              <a:rPr lang="hu-HU" dirty="0" smtClean="0"/>
              <a:t>Idegen göngyöleg eredete</a:t>
            </a:r>
          </a:p>
          <a:p>
            <a:pPr lvl="1"/>
            <a:r>
              <a:rPr lang="hu-HU" dirty="0" smtClean="0"/>
              <a:t>Vásárlás</a:t>
            </a:r>
          </a:p>
          <a:p>
            <a:r>
              <a:rPr lang="hu-HU" dirty="0"/>
              <a:t>Az idegen göngyöleg nem azt jelenti, hogy nem a mi tulajdonunk!!!</a:t>
            </a:r>
          </a:p>
          <a:p>
            <a:pPr lvl="1"/>
            <a:r>
              <a:rPr lang="hu-HU" dirty="0"/>
              <a:t>Idegen, mert mi (a forgalmazó) kaptuk az áruval együtt, és van legalább egy olyan szereplő, akinek vissza tudom </a:t>
            </a:r>
            <a:r>
              <a:rPr lang="hu-HU" dirty="0" smtClean="0"/>
              <a:t>küldeni</a:t>
            </a:r>
            <a:endParaRPr lang="hu-HU" dirty="0"/>
          </a:p>
          <a:p>
            <a:pPr marL="0" indent="0">
              <a:buNone/>
            </a:pP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89EB-32FE-4EE2-BA73-7A22BB23F000}" type="slidenum">
              <a:rPr lang="hu-HU" smtClean="0"/>
              <a:pPr/>
              <a:t>62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6257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Saját vs. </a:t>
            </a:r>
            <a:r>
              <a:rPr lang="hu-HU" dirty="0"/>
              <a:t>i</a:t>
            </a:r>
            <a:r>
              <a:rPr lang="hu-HU" dirty="0" smtClean="0"/>
              <a:t>degen göngyöleg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89EB-32FE-4EE2-BA73-7A22BB23F000}" type="slidenum">
              <a:rPr lang="hu-HU" smtClean="0"/>
              <a:pPr/>
              <a:t>63</a:t>
            </a:fld>
            <a:endParaRPr lang="hu-HU"/>
          </a:p>
        </p:txBody>
      </p:sp>
      <p:sp>
        <p:nvSpPr>
          <p:cNvPr id="7" name="Téglalap 6"/>
          <p:cNvSpPr/>
          <p:nvPr/>
        </p:nvSpPr>
        <p:spPr>
          <a:xfrm>
            <a:off x="4223792" y="1268760"/>
            <a:ext cx="31683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/>
              <a:t>Termék előállító</a:t>
            </a:r>
            <a:endParaRPr lang="hu-HU" sz="3200" dirty="0"/>
          </a:p>
        </p:txBody>
      </p:sp>
      <p:sp>
        <p:nvSpPr>
          <p:cNvPr id="8" name="Téglalap 7"/>
          <p:cNvSpPr/>
          <p:nvPr/>
        </p:nvSpPr>
        <p:spPr>
          <a:xfrm>
            <a:off x="4223792" y="2708920"/>
            <a:ext cx="31683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/>
              <a:t>Nagykereskedő</a:t>
            </a:r>
            <a:endParaRPr lang="hu-HU" sz="3200" dirty="0"/>
          </a:p>
        </p:txBody>
      </p:sp>
      <p:sp>
        <p:nvSpPr>
          <p:cNvPr id="9" name="Téglalap 8"/>
          <p:cNvSpPr/>
          <p:nvPr/>
        </p:nvSpPr>
        <p:spPr>
          <a:xfrm>
            <a:off x="4223792" y="5589240"/>
            <a:ext cx="31683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/>
              <a:t>(végső) fogyasztó</a:t>
            </a:r>
            <a:endParaRPr lang="hu-HU" sz="3200" dirty="0"/>
          </a:p>
        </p:txBody>
      </p:sp>
      <p:sp>
        <p:nvSpPr>
          <p:cNvPr id="10" name="Téglalap 9"/>
          <p:cNvSpPr/>
          <p:nvPr/>
        </p:nvSpPr>
        <p:spPr>
          <a:xfrm>
            <a:off x="4223792" y="4149080"/>
            <a:ext cx="31683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3200" dirty="0"/>
              <a:t>Kiskereskedő</a:t>
            </a:r>
            <a:endParaRPr lang="hu-HU" sz="3200" dirty="0"/>
          </a:p>
        </p:txBody>
      </p:sp>
      <p:cxnSp>
        <p:nvCxnSpPr>
          <p:cNvPr id="12" name="Egyenes összekötő nyíllal 11"/>
          <p:cNvCxnSpPr/>
          <p:nvPr/>
        </p:nvCxnSpPr>
        <p:spPr>
          <a:xfrm>
            <a:off x="5303912" y="1916832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Egyenes összekötő nyíllal 12"/>
          <p:cNvCxnSpPr/>
          <p:nvPr/>
        </p:nvCxnSpPr>
        <p:spPr>
          <a:xfrm>
            <a:off x="5303912" y="4797152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gyenes összekötő nyíllal 13"/>
          <p:cNvCxnSpPr/>
          <p:nvPr/>
        </p:nvCxnSpPr>
        <p:spPr>
          <a:xfrm>
            <a:off x="5303912" y="3356992"/>
            <a:ext cx="0" cy="792088"/>
          </a:xfrm>
          <a:prstGeom prst="straightConnector1">
            <a:avLst/>
          </a:prstGeom>
          <a:ln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gyenes összekötő nyíllal 15"/>
          <p:cNvCxnSpPr/>
          <p:nvPr/>
        </p:nvCxnSpPr>
        <p:spPr>
          <a:xfrm flipV="1">
            <a:off x="6384032" y="4797152"/>
            <a:ext cx="0" cy="792088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gyenes összekötő nyíllal 17"/>
          <p:cNvCxnSpPr/>
          <p:nvPr/>
        </p:nvCxnSpPr>
        <p:spPr>
          <a:xfrm flipV="1">
            <a:off x="6384032" y="3356992"/>
            <a:ext cx="0" cy="792088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gyenes összekötő nyíllal 18"/>
          <p:cNvCxnSpPr/>
          <p:nvPr/>
        </p:nvCxnSpPr>
        <p:spPr>
          <a:xfrm flipV="1">
            <a:off x="6384032" y="1916832"/>
            <a:ext cx="0" cy="792088"/>
          </a:xfrm>
          <a:prstGeom prst="straightConnector1">
            <a:avLst/>
          </a:prstGeom>
          <a:ln w="25400">
            <a:solidFill>
              <a:srgbClr val="00B05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Szövegdoboz 19"/>
          <p:cNvSpPr txBox="1"/>
          <p:nvPr/>
        </p:nvSpPr>
        <p:spPr>
          <a:xfrm>
            <a:off x="3711936" y="3430742"/>
            <a:ext cx="15199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Göngyöleg-</a:t>
            </a:r>
          </a:p>
          <a:p>
            <a:r>
              <a:rPr lang="hu-HU" dirty="0" smtClean="0">
                <a:solidFill>
                  <a:srgbClr val="FF0000"/>
                </a:solidFill>
              </a:rPr>
              <a:t>értékesítés</a:t>
            </a:r>
            <a:endParaRPr lang="hu-HU" dirty="0">
              <a:solidFill>
                <a:srgbClr val="FF0000"/>
              </a:solidFill>
            </a:endParaRPr>
          </a:p>
        </p:txBody>
      </p:sp>
      <p:sp>
        <p:nvSpPr>
          <p:cNvPr id="21" name="Szövegdoboz 20"/>
          <p:cNvSpPr txBox="1"/>
          <p:nvPr/>
        </p:nvSpPr>
        <p:spPr>
          <a:xfrm>
            <a:off x="6397138" y="3430742"/>
            <a:ext cx="1571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smtClean="0">
                <a:solidFill>
                  <a:srgbClr val="00B050"/>
                </a:solidFill>
              </a:rPr>
              <a:t>Göngyöleg</a:t>
            </a:r>
          </a:p>
          <a:p>
            <a:r>
              <a:rPr lang="hu-HU" dirty="0" smtClean="0">
                <a:solidFill>
                  <a:srgbClr val="00B050"/>
                </a:solidFill>
              </a:rPr>
              <a:t>visszaváltás</a:t>
            </a:r>
            <a:endParaRPr lang="hu-HU" dirty="0">
              <a:solidFill>
                <a:srgbClr val="00B050"/>
              </a:solidFill>
            </a:endParaRPr>
          </a:p>
        </p:txBody>
      </p:sp>
      <p:sp>
        <p:nvSpPr>
          <p:cNvPr id="22" name="Ellipszis 21"/>
          <p:cNvSpPr/>
          <p:nvPr/>
        </p:nvSpPr>
        <p:spPr>
          <a:xfrm>
            <a:off x="8544272" y="1124744"/>
            <a:ext cx="18002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Saját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göngyöleg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23" name="Ellipszis 22"/>
          <p:cNvSpPr/>
          <p:nvPr/>
        </p:nvSpPr>
        <p:spPr>
          <a:xfrm>
            <a:off x="8696672" y="3954760"/>
            <a:ext cx="1800200" cy="9144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>
                <a:solidFill>
                  <a:schemeClr val="tx1"/>
                </a:solidFill>
              </a:rPr>
              <a:t>Idegen</a:t>
            </a:r>
          </a:p>
          <a:p>
            <a:pPr algn="ctr"/>
            <a:r>
              <a:rPr lang="hu-HU" dirty="0" smtClean="0">
                <a:solidFill>
                  <a:schemeClr val="tx1"/>
                </a:solidFill>
              </a:rPr>
              <a:t>göngyöleg</a:t>
            </a:r>
            <a:endParaRPr lang="hu-HU" dirty="0">
              <a:solidFill>
                <a:schemeClr val="tx1"/>
              </a:solidFill>
            </a:endParaRPr>
          </a:p>
        </p:txBody>
      </p:sp>
      <p:cxnSp>
        <p:nvCxnSpPr>
          <p:cNvPr id="25" name="Egyenes összekötő nyíllal 24"/>
          <p:cNvCxnSpPr>
            <a:stCxn id="23" idx="0"/>
          </p:cNvCxnSpPr>
          <p:nvPr/>
        </p:nvCxnSpPr>
        <p:spPr>
          <a:xfrm flipH="1" flipV="1">
            <a:off x="7392144" y="3032956"/>
            <a:ext cx="2204628" cy="9218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gyenes összekötő nyíllal 26"/>
          <p:cNvCxnSpPr>
            <a:stCxn id="23" idx="4"/>
          </p:cNvCxnSpPr>
          <p:nvPr/>
        </p:nvCxnSpPr>
        <p:spPr>
          <a:xfrm flipH="1">
            <a:off x="7392144" y="4869160"/>
            <a:ext cx="2204628" cy="104411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Egyenes összekötő nyíllal 28"/>
          <p:cNvCxnSpPr>
            <a:stCxn id="23" idx="2"/>
          </p:cNvCxnSpPr>
          <p:nvPr/>
        </p:nvCxnSpPr>
        <p:spPr>
          <a:xfrm flipH="1">
            <a:off x="7392144" y="4411960"/>
            <a:ext cx="130452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Szövegdoboz 29"/>
          <p:cNvSpPr txBox="1"/>
          <p:nvPr/>
        </p:nvSpPr>
        <p:spPr>
          <a:xfrm>
            <a:off x="1681748" y="2833772"/>
            <a:ext cx="23260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1400" dirty="0"/>
              <a:t>A nagykereskedőnek is </a:t>
            </a:r>
          </a:p>
          <a:p>
            <a:r>
              <a:rPr lang="hu-HU" sz="1400" dirty="0"/>
              <a:t>l</a:t>
            </a:r>
            <a:r>
              <a:rPr lang="hu-HU" sz="1400" dirty="0"/>
              <a:t>ehet saját göngyölege</a:t>
            </a:r>
            <a:endParaRPr lang="hu-HU" sz="1400" dirty="0"/>
          </a:p>
        </p:txBody>
      </p:sp>
    </p:spTree>
    <p:extLst>
      <p:ext uri="{BB962C8B-B14F-4D97-AF65-F5344CB8AC3E}">
        <p14:creationId xmlns:p14="http://schemas.microsoft.com/office/powerpoint/2010/main" val="112807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500" b="1" dirty="0">
                <a:solidFill>
                  <a:srgbClr val="FF9933"/>
                </a:solidFill>
              </a:rPr>
              <a:t>IDEGEN GÖNGYÖLEGEK</a:t>
            </a:r>
            <a:endParaRPr lang="hu-HU" sz="3500" b="1" dirty="0">
              <a:solidFill>
                <a:srgbClr val="FF9933"/>
              </a:solidFill>
            </a:endParaRPr>
          </a:p>
        </p:txBody>
      </p:sp>
      <p:sp>
        <p:nvSpPr>
          <p:cNvPr id="3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2625-3C65-45FA-999A-AA135D3A8388}" type="slidenum">
              <a:rPr lang="hu-HU"/>
              <a:pPr/>
              <a:t>64</a:t>
            </a:fld>
            <a:endParaRPr lang="hu-HU"/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1992313" y="21336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1" name="Line 5"/>
          <p:cNvSpPr>
            <a:spLocks noChangeShapeType="1"/>
          </p:cNvSpPr>
          <p:nvPr/>
        </p:nvSpPr>
        <p:spPr bwMode="auto">
          <a:xfrm>
            <a:off x="4943476" y="2133600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2" name="Line 6"/>
          <p:cNvSpPr>
            <a:spLocks noChangeShapeType="1"/>
          </p:cNvSpPr>
          <p:nvPr/>
        </p:nvSpPr>
        <p:spPr bwMode="auto">
          <a:xfrm>
            <a:off x="8543926" y="2133600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>
            <a:off x="2927350" y="213360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5" name="Line 9"/>
          <p:cNvSpPr>
            <a:spLocks noChangeShapeType="1"/>
          </p:cNvSpPr>
          <p:nvPr/>
        </p:nvSpPr>
        <p:spPr bwMode="auto">
          <a:xfrm>
            <a:off x="6096000" y="213360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9409113" y="213360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2236789" y="1766888"/>
            <a:ext cx="148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SZÁLLÍTÓK</a:t>
            </a:r>
          </a:p>
        </p:txBody>
      </p:sp>
      <p:sp>
        <p:nvSpPr>
          <p:cNvPr id="244749" name="Text Box 13"/>
          <p:cNvSpPr txBox="1">
            <a:spLocks noChangeArrowheads="1"/>
          </p:cNvSpPr>
          <p:nvPr/>
        </p:nvSpPr>
        <p:spPr bwMode="auto">
          <a:xfrm>
            <a:off x="5233989" y="1492250"/>
            <a:ext cx="1792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b="1">
                <a:solidFill>
                  <a:srgbClr val="FF0000"/>
                </a:solidFill>
              </a:rPr>
              <a:t>IDEGEN</a:t>
            </a:r>
          </a:p>
          <a:p>
            <a:r>
              <a:rPr lang="hu-HU" b="1">
                <a:solidFill>
                  <a:srgbClr val="FF0000"/>
                </a:solidFill>
              </a:rPr>
              <a:t>GÖNGYÖLEG</a:t>
            </a: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8955088" y="1773238"/>
            <a:ext cx="912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ELÁBÉ</a:t>
            </a:r>
          </a:p>
        </p:txBody>
      </p:sp>
      <p:sp>
        <p:nvSpPr>
          <p:cNvPr id="244751" name="Line 15"/>
          <p:cNvSpPr>
            <a:spLocks noChangeShapeType="1"/>
          </p:cNvSpPr>
          <p:nvPr/>
        </p:nvSpPr>
        <p:spPr bwMode="auto">
          <a:xfrm>
            <a:off x="3143251" y="2636838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3494089" y="2292351"/>
            <a:ext cx="19192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betétdíjas áron</a:t>
            </a:r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>
            <a:off x="6743700" y="26368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56" name="Text Box 20"/>
          <p:cNvSpPr txBox="1">
            <a:spLocks noChangeArrowheads="1"/>
          </p:cNvSpPr>
          <p:nvPr/>
        </p:nvSpPr>
        <p:spPr bwMode="auto">
          <a:xfrm>
            <a:off x="6986589" y="2276475"/>
            <a:ext cx="1919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kiszállítás</a:t>
            </a:r>
          </a:p>
          <a:p>
            <a:r>
              <a:rPr lang="hu-HU"/>
              <a:t>betétdíjas áron</a:t>
            </a:r>
          </a:p>
        </p:txBody>
      </p:sp>
      <p:sp>
        <p:nvSpPr>
          <p:cNvPr id="244769" name="Line 33"/>
          <p:cNvSpPr>
            <a:spLocks noChangeShapeType="1"/>
          </p:cNvSpPr>
          <p:nvPr/>
        </p:nvSpPr>
        <p:spPr bwMode="auto">
          <a:xfrm>
            <a:off x="9840913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0" name="Line 34"/>
          <p:cNvSpPr>
            <a:spLocks noChangeShapeType="1"/>
          </p:cNvSpPr>
          <p:nvPr/>
        </p:nvSpPr>
        <p:spPr bwMode="auto">
          <a:xfrm flipH="1">
            <a:off x="5735639" y="3500438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1" name="Line 35"/>
          <p:cNvSpPr>
            <a:spLocks noChangeShapeType="1"/>
          </p:cNvSpPr>
          <p:nvPr/>
        </p:nvSpPr>
        <p:spPr bwMode="auto">
          <a:xfrm flipV="1">
            <a:off x="5735638" y="299561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2" name="Text Box 36"/>
          <p:cNvSpPr txBox="1">
            <a:spLocks noChangeArrowheads="1"/>
          </p:cNvSpPr>
          <p:nvPr/>
        </p:nvSpPr>
        <p:spPr bwMode="auto">
          <a:xfrm>
            <a:off x="6888164" y="3155950"/>
            <a:ext cx="1919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0000FF"/>
                </a:solidFill>
              </a:rPr>
              <a:t>Visszavétel</a:t>
            </a:r>
          </a:p>
          <a:p>
            <a:r>
              <a:rPr lang="hu-HU"/>
              <a:t>betétdíjas áron</a:t>
            </a:r>
          </a:p>
        </p:txBody>
      </p:sp>
      <p:sp>
        <p:nvSpPr>
          <p:cNvPr id="244773" name="Line 37"/>
          <p:cNvSpPr>
            <a:spLocks noChangeShapeType="1"/>
          </p:cNvSpPr>
          <p:nvPr/>
        </p:nvSpPr>
        <p:spPr bwMode="auto">
          <a:xfrm>
            <a:off x="6672263" y="3933826"/>
            <a:ext cx="0" cy="646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4" name="Line 38"/>
          <p:cNvSpPr>
            <a:spLocks noChangeShapeType="1"/>
          </p:cNvSpPr>
          <p:nvPr/>
        </p:nvSpPr>
        <p:spPr bwMode="auto">
          <a:xfrm flipH="1">
            <a:off x="2424113" y="4581525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5" name="Line 39"/>
          <p:cNvSpPr>
            <a:spLocks noChangeShapeType="1"/>
          </p:cNvSpPr>
          <p:nvPr/>
        </p:nvSpPr>
        <p:spPr bwMode="auto">
          <a:xfrm flipV="1">
            <a:off x="2424113" y="3429001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2947988" y="4221163"/>
            <a:ext cx="314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Visszaküldés a szállítónak</a:t>
            </a:r>
          </a:p>
        </p:txBody>
      </p:sp>
      <p:sp>
        <p:nvSpPr>
          <p:cNvPr id="244777" name="Line 41"/>
          <p:cNvSpPr>
            <a:spLocks noChangeShapeType="1"/>
          </p:cNvSpPr>
          <p:nvPr/>
        </p:nvSpPr>
        <p:spPr bwMode="auto">
          <a:xfrm>
            <a:off x="4800601" y="515778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8" name="Line 42"/>
          <p:cNvSpPr>
            <a:spLocks noChangeShapeType="1"/>
          </p:cNvSpPr>
          <p:nvPr/>
        </p:nvSpPr>
        <p:spPr bwMode="auto">
          <a:xfrm>
            <a:off x="7896226" y="51577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9" name="Line 43"/>
          <p:cNvSpPr>
            <a:spLocks noChangeShapeType="1"/>
          </p:cNvSpPr>
          <p:nvPr/>
        </p:nvSpPr>
        <p:spPr bwMode="auto">
          <a:xfrm>
            <a:off x="6024563" y="51577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0" name="Line 44"/>
          <p:cNvSpPr>
            <a:spLocks noChangeShapeType="1"/>
          </p:cNvSpPr>
          <p:nvPr/>
        </p:nvSpPr>
        <p:spPr bwMode="auto">
          <a:xfrm>
            <a:off x="9191625" y="51577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1" name="Text Box 45"/>
          <p:cNvSpPr txBox="1">
            <a:spLocks noChangeArrowheads="1"/>
          </p:cNvSpPr>
          <p:nvPr/>
        </p:nvSpPr>
        <p:spPr bwMode="auto">
          <a:xfrm>
            <a:off x="4872039" y="4811713"/>
            <a:ext cx="2371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NETTÓ ÁRBEVÉTEL</a:t>
            </a:r>
          </a:p>
        </p:txBody>
      </p:sp>
      <p:sp>
        <p:nvSpPr>
          <p:cNvPr id="244782" name="Text Box 46"/>
          <p:cNvSpPr txBox="1">
            <a:spLocks noChangeArrowheads="1"/>
          </p:cNvSpPr>
          <p:nvPr/>
        </p:nvSpPr>
        <p:spPr bwMode="auto">
          <a:xfrm>
            <a:off x="7824789" y="4811713"/>
            <a:ext cx="2644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VEVŐK/PÉNZESZKÖZ</a:t>
            </a:r>
          </a:p>
        </p:txBody>
      </p:sp>
      <p:sp>
        <p:nvSpPr>
          <p:cNvPr id="244783" name="Line 47"/>
          <p:cNvSpPr>
            <a:spLocks noChangeShapeType="1"/>
          </p:cNvSpPr>
          <p:nvPr/>
        </p:nvSpPr>
        <p:spPr bwMode="auto">
          <a:xfrm flipV="1">
            <a:off x="6311901" y="5445125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4" name="Line 48"/>
          <p:cNvSpPr>
            <a:spLocks noChangeShapeType="1"/>
          </p:cNvSpPr>
          <p:nvPr/>
        </p:nvSpPr>
        <p:spPr bwMode="auto">
          <a:xfrm flipV="1">
            <a:off x="5591175" y="5516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5" name="Line 49"/>
          <p:cNvSpPr>
            <a:spLocks noChangeShapeType="1"/>
          </p:cNvSpPr>
          <p:nvPr/>
        </p:nvSpPr>
        <p:spPr bwMode="auto">
          <a:xfrm flipV="1">
            <a:off x="9840913" y="54451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6" name="Line 50"/>
          <p:cNvSpPr>
            <a:spLocks noChangeShapeType="1"/>
          </p:cNvSpPr>
          <p:nvPr/>
        </p:nvSpPr>
        <p:spPr bwMode="auto">
          <a:xfrm flipH="1">
            <a:off x="5591175" y="6092825"/>
            <a:ext cx="4249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7" name="Text Box 51"/>
          <p:cNvSpPr txBox="1">
            <a:spLocks noChangeArrowheads="1"/>
          </p:cNvSpPr>
          <p:nvPr/>
        </p:nvSpPr>
        <p:spPr bwMode="auto">
          <a:xfrm>
            <a:off x="6697664" y="5084763"/>
            <a:ext cx="1919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FF0000"/>
                </a:solidFill>
              </a:rPr>
              <a:t>Kiszámlázás</a:t>
            </a:r>
          </a:p>
          <a:p>
            <a:r>
              <a:rPr lang="hu-HU"/>
              <a:t>betétdíjas áron</a:t>
            </a:r>
          </a:p>
        </p:txBody>
      </p:sp>
      <p:sp>
        <p:nvSpPr>
          <p:cNvPr id="244788" name="Text Box 52"/>
          <p:cNvSpPr txBox="1">
            <a:spLocks noChangeArrowheads="1"/>
          </p:cNvSpPr>
          <p:nvPr/>
        </p:nvSpPr>
        <p:spPr bwMode="auto">
          <a:xfrm>
            <a:off x="6523039" y="5740400"/>
            <a:ext cx="27638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>
                <a:solidFill>
                  <a:srgbClr val="0000FF"/>
                </a:solidFill>
              </a:rPr>
              <a:t>Visszavétel</a:t>
            </a:r>
            <a:r>
              <a:rPr lang="hu-HU"/>
              <a:t> miatt</a:t>
            </a:r>
          </a:p>
          <a:p>
            <a:r>
              <a:rPr lang="hu-HU"/>
              <a:t>árbevétel helyesbítése</a:t>
            </a:r>
          </a:p>
        </p:txBody>
      </p:sp>
    </p:spTree>
    <p:extLst>
      <p:ext uri="{BB962C8B-B14F-4D97-AF65-F5344CB8AC3E}">
        <p14:creationId xmlns:p14="http://schemas.microsoft.com/office/powerpoint/2010/main" val="2508188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Idegen göngyöleg elszámolása</a:t>
            </a:r>
          </a:p>
        </p:txBody>
      </p:sp>
      <p:sp>
        <p:nvSpPr>
          <p:cNvPr id="2897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hu-HU" sz="2800" dirty="0"/>
              <a:t>Beszerzés: beszerzési ár = betétdíjas ár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A betétdíjat nem a forgalmazó határozza </a:t>
            </a:r>
            <a:r>
              <a:rPr lang="hu-HU" sz="2400" dirty="0"/>
              <a:t>meg és nem is fog attól eltérni</a:t>
            </a:r>
            <a:endParaRPr lang="hu-HU" sz="2400" dirty="0"/>
          </a:p>
          <a:p>
            <a:pPr>
              <a:lnSpc>
                <a:spcPct val="90000"/>
              </a:lnSpc>
            </a:pPr>
            <a:r>
              <a:rPr lang="hu-HU" sz="2800" dirty="0"/>
              <a:t>Visszaküldés a szállítónak: beszerzés helyesbítése, stornózása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Eladás az áruval együtt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Árbevétel: betétdíjas áron</a:t>
            </a:r>
          </a:p>
          <a:p>
            <a:pPr lvl="1">
              <a:lnSpc>
                <a:spcPct val="90000"/>
              </a:lnSpc>
            </a:pPr>
            <a:r>
              <a:rPr lang="hu-HU" sz="2400" dirty="0" err="1"/>
              <a:t>Elábé</a:t>
            </a:r>
            <a:r>
              <a:rPr lang="hu-HU" sz="2400" dirty="0"/>
              <a:t>: betétdíjas áron</a:t>
            </a:r>
          </a:p>
          <a:p>
            <a:pPr>
              <a:lnSpc>
                <a:spcPct val="90000"/>
              </a:lnSpc>
            </a:pPr>
            <a:r>
              <a:rPr lang="hu-HU" sz="2800" dirty="0"/>
              <a:t>Visszaérkezés a vevőktől</a:t>
            </a:r>
          </a:p>
          <a:p>
            <a:pPr lvl="1">
              <a:lnSpc>
                <a:spcPct val="90000"/>
              </a:lnSpc>
            </a:pPr>
            <a:r>
              <a:rPr lang="hu-HU" sz="2400" dirty="0"/>
              <a:t>Árbevétel helyesbítése</a:t>
            </a:r>
          </a:p>
          <a:p>
            <a:pPr lvl="1">
              <a:lnSpc>
                <a:spcPct val="90000"/>
              </a:lnSpc>
            </a:pPr>
            <a:r>
              <a:rPr lang="hu-HU" sz="2400" dirty="0" err="1"/>
              <a:t>Elábé</a:t>
            </a:r>
            <a:r>
              <a:rPr lang="hu-HU" sz="2400" dirty="0"/>
              <a:t> helyesbítése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hu-HU" sz="28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76626F-DF20-4D34-B91E-C830A8B19CBB}" type="slidenum">
              <a:rPr lang="hu-HU"/>
              <a:pPr/>
              <a:t>65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2865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>
          <a:xfrm>
            <a:off x="2209800" y="1124745"/>
            <a:ext cx="7772400" cy="2880319"/>
          </a:xfrm>
        </p:spPr>
        <p:txBody>
          <a:bodyPr>
            <a:normAutofit/>
          </a:bodyPr>
          <a:lstStyle/>
          <a:p>
            <a:r>
              <a:rPr lang="hu-HU" dirty="0" smtClean="0"/>
              <a:t>Az idegen göngyöleg esetében is alkalmazható az „évközi értékelés nincs” eljárás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5165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7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500" b="1" dirty="0">
                <a:solidFill>
                  <a:srgbClr val="FF9933"/>
                </a:solidFill>
              </a:rPr>
              <a:t>IDEGEN GÖNGYÖLEGEK, ha nincs évközi értékelés</a:t>
            </a:r>
            <a:endParaRPr lang="hu-HU" sz="3500" b="1" dirty="0">
              <a:solidFill>
                <a:srgbClr val="FF9933"/>
              </a:solidFill>
            </a:endParaRPr>
          </a:p>
        </p:txBody>
      </p:sp>
      <p:sp>
        <p:nvSpPr>
          <p:cNvPr id="36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7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8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A02625-3C65-45FA-999A-AA135D3A8388}" type="slidenum">
              <a:rPr lang="hu-HU"/>
              <a:pPr/>
              <a:t>67</a:t>
            </a:fld>
            <a:endParaRPr lang="hu-HU"/>
          </a:p>
        </p:txBody>
      </p:sp>
      <p:sp>
        <p:nvSpPr>
          <p:cNvPr id="244739" name="Line 3"/>
          <p:cNvSpPr>
            <a:spLocks noChangeShapeType="1"/>
          </p:cNvSpPr>
          <p:nvPr/>
        </p:nvSpPr>
        <p:spPr bwMode="auto">
          <a:xfrm>
            <a:off x="1992313" y="2133600"/>
            <a:ext cx="18716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1" name="Line 5"/>
          <p:cNvSpPr>
            <a:spLocks noChangeShapeType="1"/>
          </p:cNvSpPr>
          <p:nvPr/>
        </p:nvSpPr>
        <p:spPr bwMode="auto">
          <a:xfrm>
            <a:off x="4943476" y="2133600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2" name="Line 6"/>
          <p:cNvSpPr>
            <a:spLocks noChangeShapeType="1"/>
          </p:cNvSpPr>
          <p:nvPr/>
        </p:nvSpPr>
        <p:spPr bwMode="auto">
          <a:xfrm>
            <a:off x="8543926" y="2133600"/>
            <a:ext cx="16557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3" name="Line 7"/>
          <p:cNvSpPr>
            <a:spLocks noChangeShapeType="1"/>
          </p:cNvSpPr>
          <p:nvPr/>
        </p:nvSpPr>
        <p:spPr bwMode="auto">
          <a:xfrm>
            <a:off x="2927350" y="213360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5" name="Line 9"/>
          <p:cNvSpPr>
            <a:spLocks noChangeShapeType="1"/>
          </p:cNvSpPr>
          <p:nvPr/>
        </p:nvSpPr>
        <p:spPr bwMode="auto">
          <a:xfrm>
            <a:off x="6096000" y="213360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6" name="Line 10"/>
          <p:cNvSpPr>
            <a:spLocks noChangeShapeType="1"/>
          </p:cNvSpPr>
          <p:nvPr/>
        </p:nvSpPr>
        <p:spPr bwMode="auto">
          <a:xfrm>
            <a:off x="9409113" y="2133600"/>
            <a:ext cx="0" cy="215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47" name="Text Box 11"/>
          <p:cNvSpPr txBox="1">
            <a:spLocks noChangeArrowheads="1"/>
          </p:cNvSpPr>
          <p:nvPr/>
        </p:nvSpPr>
        <p:spPr bwMode="auto">
          <a:xfrm>
            <a:off x="2236789" y="1766888"/>
            <a:ext cx="148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SZÁLLÍTÓK</a:t>
            </a:r>
          </a:p>
        </p:txBody>
      </p:sp>
      <p:sp>
        <p:nvSpPr>
          <p:cNvPr id="244749" name="Text Box 13"/>
          <p:cNvSpPr txBox="1">
            <a:spLocks noChangeArrowheads="1"/>
          </p:cNvSpPr>
          <p:nvPr/>
        </p:nvSpPr>
        <p:spPr bwMode="auto">
          <a:xfrm>
            <a:off x="8536894" y="1492251"/>
            <a:ext cx="18085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b="1" dirty="0">
                <a:solidFill>
                  <a:srgbClr val="FF0000"/>
                </a:solidFill>
              </a:rPr>
              <a:t>IDEGEN</a:t>
            </a:r>
          </a:p>
          <a:p>
            <a:r>
              <a:rPr lang="hu-HU" b="1" dirty="0">
                <a:solidFill>
                  <a:srgbClr val="FF0000"/>
                </a:solidFill>
              </a:rPr>
              <a:t>GÖNGYÖLEG</a:t>
            </a:r>
          </a:p>
        </p:txBody>
      </p:sp>
      <p:sp>
        <p:nvSpPr>
          <p:cNvPr id="244750" name="Text Box 14"/>
          <p:cNvSpPr txBox="1">
            <a:spLocks noChangeArrowheads="1"/>
          </p:cNvSpPr>
          <p:nvPr/>
        </p:nvSpPr>
        <p:spPr bwMode="auto">
          <a:xfrm>
            <a:off x="5663952" y="1772816"/>
            <a:ext cx="912812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 dirty="0"/>
              <a:t>ELÁBÉ</a:t>
            </a:r>
          </a:p>
        </p:txBody>
      </p:sp>
      <p:sp>
        <p:nvSpPr>
          <p:cNvPr id="244751" name="Line 15"/>
          <p:cNvSpPr>
            <a:spLocks noChangeShapeType="1"/>
          </p:cNvSpPr>
          <p:nvPr/>
        </p:nvSpPr>
        <p:spPr bwMode="auto">
          <a:xfrm>
            <a:off x="3143251" y="2636838"/>
            <a:ext cx="266541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52" name="Text Box 16"/>
          <p:cNvSpPr txBox="1">
            <a:spLocks noChangeArrowheads="1"/>
          </p:cNvSpPr>
          <p:nvPr/>
        </p:nvSpPr>
        <p:spPr bwMode="auto">
          <a:xfrm>
            <a:off x="3381301" y="2292351"/>
            <a:ext cx="19367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 smtClean="0"/>
              <a:t>Vásárlás</a:t>
            </a:r>
          </a:p>
          <a:p>
            <a:r>
              <a:rPr lang="hu-HU" dirty="0" smtClean="0"/>
              <a:t>betétdíjas </a:t>
            </a:r>
            <a:r>
              <a:rPr lang="hu-HU" dirty="0"/>
              <a:t>áron</a:t>
            </a:r>
          </a:p>
        </p:txBody>
      </p:sp>
      <p:sp>
        <p:nvSpPr>
          <p:cNvPr id="244755" name="Line 19"/>
          <p:cNvSpPr>
            <a:spLocks noChangeShapeType="1"/>
          </p:cNvSpPr>
          <p:nvPr/>
        </p:nvSpPr>
        <p:spPr bwMode="auto">
          <a:xfrm>
            <a:off x="6743700" y="2636838"/>
            <a:ext cx="2520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56" name="Text Box 20"/>
          <p:cNvSpPr txBox="1">
            <a:spLocks noChangeArrowheads="1"/>
          </p:cNvSpPr>
          <p:nvPr/>
        </p:nvSpPr>
        <p:spPr bwMode="auto">
          <a:xfrm>
            <a:off x="6808753" y="2276476"/>
            <a:ext cx="21797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Év végi korrekció</a:t>
            </a:r>
            <a:endParaRPr lang="hu-HU" dirty="0">
              <a:solidFill>
                <a:srgbClr val="FF0000"/>
              </a:solidFill>
            </a:endParaRPr>
          </a:p>
          <a:p>
            <a:pPr algn="ctr"/>
            <a:r>
              <a:rPr lang="hu-HU" dirty="0"/>
              <a:t>h</a:t>
            </a:r>
            <a:r>
              <a:rPr lang="hu-HU" dirty="0" smtClean="0"/>
              <a:t>a ZE &gt; NYE</a:t>
            </a:r>
            <a:endParaRPr lang="hu-HU" dirty="0"/>
          </a:p>
        </p:txBody>
      </p:sp>
      <p:sp>
        <p:nvSpPr>
          <p:cNvPr id="244769" name="Line 33"/>
          <p:cNvSpPr>
            <a:spLocks noChangeShapeType="1"/>
          </p:cNvSpPr>
          <p:nvPr/>
        </p:nvSpPr>
        <p:spPr bwMode="auto">
          <a:xfrm>
            <a:off x="9840913" y="2997200"/>
            <a:ext cx="0" cy="503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0" name="Line 34"/>
          <p:cNvSpPr>
            <a:spLocks noChangeShapeType="1"/>
          </p:cNvSpPr>
          <p:nvPr/>
        </p:nvSpPr>
        <p:spPr bwMode="auto">
          <a:xfrm flipH="1">
            <a:off x="5735639" y="3500438"/>
            <a:ext cx="41052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1" name="Line 35"/>
          <p:cNvSpPr>
            <a:spLocks noChangeShapeType="1"/>
          </p:cNvSpPr>
          <p:nvPr/>
        </p:nvSpPr>
        <p:spPr bwMode="auto">
          <a:xfrm flipV="1">
            <a:off x="5735638" y="2995614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3" name="Line 37"/>
          <p:cNvSpPr>
            <a:spLocks noChangeShapeType="1"/>
          </p:cNvSpPr>
          <p:nvPr/>
        </p:nvSpPr>
        <p:spPr bwMode="auto">
          <a:xfrm>
            <a:off x="6672263" y="3933826"/>
            <a:ext cx="0" cy="6461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4" name="Line 38"/>
          <p:cNvSpPr>
            <a:spLocks noChangeShapeType="1"/>
          </p:cNvSpPr>
          <p:nvPr/>
        </p:nvSpPr>
        <p:spPr bwMode="auto">
          <a:xfrm flipH="1">
            <a:off x="2424113" y="4581525"/>
            <a:ext cx="42481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5" name="Line 39"/>
          <p:cNvSpPr>
            <a:spLocks noChangeShapeType="1"/>
          </p:cNvSpPr>
          <p:nvPr/>
        </p:nvSpPr>
        <p:spPr bwMode="auto">
          <a:xfrm flipV="1">
            <a:off x="2424113" y="3429001"/>
            <a:ext cx="0" cy="1152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6" name="Text Box 40"/>
          <p:cNvSpPr txBox="1">
            <a:spLocks noChangeArrowheads="1"/>
          </p:cNvSpPr>
          <p:nvPr/>
        </p:nvSpPr>
        <p:spPr bwMode="auto">
          <a:xfrm>
            <a:off x="2947988" y="4221163"/>
            <a:ext cx="314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Visszaküldés a szállítónak</a:t>
            </a:r>
          </a:p>
        </p:txBody>
      </p:sp>
      <p:sp>
        <p:nvSpPr>
          <p:cNvPr id="244777" name="Line 41"/>
          <p:cNvSpPr>
            <a:spLocks noChangeShapeType="1"/>
          </p:cNvSpPr>
          <p:nvPr/>
        </p:nvSpPr>
        <p:spPr bwMode="auto">
          <a:xfrm>
            <a:off x="4800601" y="5157788"/>
            <a:ext cx="2519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8" name="Line 42"/>
          <p:cNvSpPr>
            <a:spLocks noChangeShapeType="1"/>
          </p:cNvSpPr>
          <p:nvPr/>
        </p:nvSpPr>
        <p:spPr bwMode="auto">
          <a:xfrm>
            <a:off x="7896226" y="5157788"/>
            <a:ext cx="24479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79" name="Line 43"/>
          <p:cNvSpPr>
            <a:spLocks noChangeShapeType="1"/>
          </p:cNvSpPr>
          <p:nvPr/>
        </p:nvSpPr>
        <p:spPr bwMode="auto">
          <a:xfrm>
            <a:off x="6024563" y="5157788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0" name="Line 44"/>
          <p:cNvSpPr>
            <a:spLocks noChangeShapeType="1"/>
          </p:cNvSpPr>
          <p:nvPr/>
        </p:nvSpPr>
        <p:spPr bwMode="auto">
          <a:xfrm>
            <a:off x="9191625" y="5157788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1" name="Text Box 45"/>
          <p:cNvSpPr txBox="1">
            <a:spLocks noChangeArrowheads="1"/>
          </p:cNvSpPr>
          <p:nvPr/>
        </p:nvSpPr>
        <p:spPr bwMode="auto">
          <a:xfrm>
            <a:off x="4872039" y="4811713"/>
            <a:ext cx="2371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NETTÓ ÁRBEVÉTEL</a:t>
            </a:r>
          </a:p>
        </p:txBody>
      </p:sp>
      <p:sp>
        <p:nvSpPr>
          <p:cNvPr id="244782" name="Text Box 46"/>
          <p:cNvSpPr txBox="1">
            <a:spLocks noChangeArrowheads="1"/>
          </p:cNvSpPr>
          <p:nvPr/>
        </p:nvSpPr>
        <p:spPr bwMode="auto">
          <a:xfrm>
            <a:off x="7824789" y="4811713"/>
            <a:ext cx="264477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VEVŐK/PÉNZESZKÖZ</a:t>
            </a:r>
          </a:p>
        </p:txBody>
      </p:sp>
      <p:sp>
        <p:nvSpPr>
          <p:cNvPr id="244783" name="Line 47"/>
          <p:cNvSpPr>
            <a:spLocks noChangeShapeType="1"/>
          </p:cNvSpPr>
          <p:nvPr/>
        </p:nvSpPr>
        <p:spPr bwMode="auto">
          <a:xfrm flipV="1">
            <a:off x="6311901" y="5445125"/>
            <a:ext cx="26638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4" name="Line 48"/>
          <p:cNvSpPr>
            <a:spLocks noChangeShapeType="1"/>
          </p:cNvSpPr>
          <p:nvPr/>
        </p:nvSpPr>
        <p:spPr bwMode="auto">
          <a:xfrm flipV="1">
            <a:off x="5591175" y="5516563"/>
            <a:ext cx="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5" name="Line 49"/>
          <p:cNvSpPr>
            <a:spLocks noChangeShapeType="1"/>
          </p:cNvSpPr>
          <p:nvPr/>
        </p:nvSpPr>
        <p:spPr bwMode="auto">
          <a:xfrm flipV="1">
            <a:off x="9840913" y="5445125"/>
            <a:ext cx="0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6" name="Line 50"/>
          <p:cNvSpPr>
            <a:spLocks noChangeShapeType="1"/>
          </p:cNvSpPr>
          <p:nvPr/>
        </p:nvSpPr>
        <p:spPr bwMode="auto">
          <a:xfrm flipH="1">
            <a:off x="5591175" y="6092825"/>
            <a:ext cx="42497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4787" name="Text Box 51"/>
          <p:cNvSpPr txBox="1">
            <a:spLocks noChangeArrowheads="1"/>
          </p:cNvSpPr>
          <p:nvPr/>
        </p:nvSpPr>
        <p:spPr bwMode="auto">
          <a:xfrm>
            <a:off x="6688932" y="5084764"/>
            <a:ext cx="193674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>
                <a:solidFill>
                  <a:srgbClr val="FF0000"/>
                </a:solidFill>
              </a:rPr>
              <a:t>Kiszámlázás</a:t>
            </a:r>
          </a:p>
          <a:p>
            <a:r>
              <a:rPr lang="hu-HU" dirty="0"/>
              <a:t>betétdíjas áron</a:t>
            </a:r>
          </a:p>
        </p:txBody>
      </p:sp>
      <p:sp>
        <p:nvSpPr>
          <p:cNvPr id="244788" name="Text Box 52"/>
          <p:cNvSpPr txBox="1">
            <a:spLocks noChangeArrowheads="1"/>
          </p:cNvSpPr>
          <p:nvPr/>
        </p:nvSpPr>
        <p:spPr bwMode="auto">
          <a:xfrm>
            <a:off x="6511211" y="5740401"/>
            <a:ext cx="278749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>
                <a:solidFill>
                  <a:srgbClr val="0000FF"/>
                </a:solidFill>
              </a:rPr>
              <a:t>Visszavétel</a:t>
            </a:r>
            <a:r>
              <a:rPr lang="hu-HU" dirty="0"/>
              <a:t> miatt</a:t>
            </a:r>
          </a:p>
          <a:p>
            <a:r>
              <a:rPr lang="hu-HU" dirty="0"/>
              <a:t>árbevétel helyesbítése</a:t>
            </a:r>
          </a:p>
        </p:txBody>
      </p:sp>
      <p:sp>
        <p:nvSpPr>
          <p:cNvPr id="39" name="Text Box 20"/>
          <p:cNvSpPr txBox="1">
            <a:spLocks noChangeArrowheads="1"/>
          </p:cNvSpPr>
          <p:nvPr/>
        </p:nvSpPr>
        <p:spPr bwMode="auto">
          <a:xfrm>
            <a:off x="6828972" y="3214718"/>
            <a:ext cx="21797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hu-HU" dirty="0" smtClean="0">
                <a:solidFill>
                  <a:srgbClr val="FF0000"/>
                </a:solidFill>
              </a:rPr>
              <a:t>Év végi korrekció</a:t>
            </a:r>
            <a:endParaRPr lang="hu-HU" dirty="0">
              <a:solidFill>
                <a:srgbClr val="FF0000"/>
              </a:solidFill>
            </a:endParaRPr>
          </a:p>
          <a:p>
            <a:pPr algn="ctr"/>
            <a:r>
              <a:rPr lang="hu-HU" dirty="0"/>
              <a:t>h</a:t>
            </a:r>
            <a:r>
              <a:rPr lang="hu-HU" dirty="0" smtClean="0"/>
              <a:t>a ZE &lt; NYE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6394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sz="3200" b="1" dirty="0">
                <a:solidFill>
                  <a:srgbClr val="FF9933"/>
                </a:solidFill>
              </a:rPr>
              <a:t>Közvetített szolgáltatások sajátosságai</a:t>
            </a:r>
          </a:p>
        </p:txBody>
      </p:sp>
      <p:sp>
        <p:nvSpPr>
          <p:cNvPr id="2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2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2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FB00B-5244-4AEF-BBA3-49368E1DFB8C}" type="slidenum">
              <a:rPr lang="hu-HU"/>
              <a:pPr/>
              <a:t>68</a:t>
            </a:fld>
            <a:endParaRPr lang="hu-HU"/>
          </a:p>
        </p:txBody>
      </p:sp>
      <p:sp>
        <p:nvSpPr>
          <p:cNvPr id="242692" name="Line 4"/>
          <p:cNvSpPr>
            <a:spLocks noChangeShapeType="1"/>
          </p:cNvSpPr>
          <p:nvPr/>
        </p:nvSpPr>
        <p:spPr bwMode="auto">
          <a:xfrm>
            <a:off x="1774825" y="2276475"/>
            <a:ext cx="14414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693" name="Line 5"/>
          <p:cNvSpPr>
            <a:spLocks noChangeShapeType="1"/>
          </p:cNvSpPr>
          <p:nvPr/>
        </p:nvSpPr>
        <p:spPr bwMode="auto">
          <a:xfrm>
            <a:off x="3432175" y="2276475"/>
            <a:ext cx="23764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694" name="Line 6"/>
          <p:cNvSpPr>
            <a:spLocks noChangeShapeType="1"/>
          </p:cNvSpPr>
          <p:nvPr/>
        </p:nvSpPr>
        <p:spPr bwMode="auto">
          <a:xfrm>
            <a:off x="6167438" y="2276475"/>
            <a:ext cx="2305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695" name="Line 7"/>
          <p:cNvSpPr>
            <a:spLocks noChangeShapeType="1"/>
          </p:cNvSpPr>
          <p:nvPr/>
        </p:nvSpPr>
        <p:spPr bwMode="auto">
          <a:xfrm>
            <a:off x="5375276" y="4437063"/>
            <a:ext cx="2303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696" name="Line 8"/>
          <p:cNvSpPr>
            <a:spLocks noChangeShapeType="1"/>
          </p:cNvSpPr>
          <p:nvPr/>
        </p:nvSpPr>
        <p:spPr bwMode="auto">
          <a:xfrm>
            <a:off x="8653463" y="4437063"/>
            <a:ext cx="14033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697" name="Line 9"/>
          <p:cNvSpPr>
            <a:spLocks noChangeShapeType="1"/>
          </p:cNvSpPr>
          <p:nvPr/>
        </p:nvSpPr>
        <p:spPr bwMode="auto">
          <a:xfrm>
            <a:off x="2495550" y="2276476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698" name="Line 10"/>
          <p:cNvSpPr>
            <a:spLocks noChangeShapeType="1"/>
          </p:cNvSpPr>
          <p:nvPr/>
        </p:nvSpPr>
        <p:spPr bwMode="auto">
          <a:xfrm>
            <a:off x="4583113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699" name="Line 11"/>
          <p:cNvSpPr>
            <a:spLocks noChangeShapeType="1"/>
          </p:cNvSpPr>
          <p:nvPr/>
        </p:nvSpPr>
        <p:spPr bwMode="auto">
          <a:xfrm>
            <a:off x="7319963" y="2276475"/>
            <a:ext cx="0" cy="8651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700" name="Text Box 12"/>
          <p:cNvSpPr txBox="1">
            <a:spLocks noChangeArrowheads="1"/>
          </p:cNvSpPr>
          <p:nvPr/>
        </p:nvSpPr>
        <p:spPr bwMode="auto">
          <a:xfrm>
            <a:off x="1774826" y="1931988"/>
            <a:ext cx="1482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SZÁLLÍTÓK</a:t>
            </a:r>
          </a:p>
        </p:txBody>
      </p:sp>
      <p:sp>
        <p:nvSpPr>
          <p:cNvPr id="242701" name="Text Box 13"/>
          <p:cNvSpPr txBox="1">
            <a:spLocks noChangeArrowheads="1"/>
          </p:cNvSpPr>
          <p:nvPr/>
        </p:nvSpPr>
        <p:spPr bwMode="auto">
          <a:xfrm>
            <a:off x="3457575" y="1628775"/>
            <a:ext cx="2351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27. KÖZVETÍTETT</a:t>
            </a:r>
          </a:p>
          <a:p>
            <a:r>
              <a:rPr lang="hu-HU"/>
              <a:t>SZOLGÁLTATÁSOK</a:t>
            </a:r>
          </a:p>
        </p:txBody>
      </p:sp>
      <p:sp>
        <p:nvSpPr>
          <p:cNvPr id="242702" name="Text Box 14"/>
          <p:cNvSpPr txBox="1">
            <a:spLocks noChangeArrowheads="1"/>
          </p:cNvSpPr>
          <p:nvPr/>
        </p:nvSpPr>
        <p:spPr bwMode="auto">
          <a:xfrm>
            <a:off x="5892800" y="1628775"/>
            <a:ext cx="27955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8. ÉRT. KÖZV. SZOLG.</a:t>
            </a:r>
          </a:p>
          <a:p>
            <a:r>
              <a:rPr lang="hu-HU"/>
              <a:t>ÉRTÉKE</a:t>
            </a:r>
          </a:p>
        </p:txBody>
      </p:sp>
      <p:sp>
        <p:nvSpPr>
          <p:cNvPr id="242703" name="Text Box 15"/>
          <p:cNvSpPr txBox="1">
            <a:spLocks noChangeArrowheads="1"/>
          </p:cNvSpPr>
          <p:nvPr/>
        </p:nvSpPr>
        <p:spPr bwMode="auto">
          <a:xfrm>
            <a:off x="5349876" y="4092576"/>
            <a:ext cx="23717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NETTÓ ÁRBEVÉTEL</a:t>
            </a:r>
          </a:p>
        </p:txBody>
      </p:sp>
      <p:sp>
        <p:nvSpPr>
          <p:cNvPr id="242704" name="Text Box 16"/>
          <p:cNvSpPr txBox="1">
            <a:spLocks noChangeArrowheads="1"/>
          </p:cNvSpPr>
          <p:nvPr/>
        </p:nvSpPr>
        <p:spPr bwMode="auto">
          <a:xfrm>
            <a:off x="8832850" y="4070351"/>
            <a:ext cx="9779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VEVŐK</a:t>
            </a:r>
          </a:p>
        </p:txBody>
      </p:sp>
      <p:sp>
        <p:nvSpPr>
          <p:cNvPr id="242705" name="Line 17"/>
          <p:cNvSpPr>
            <a:spLocks noChangeShapeType="1"/>
          </p:cNvSpPr>
          <p:nvPr/>
        </p:nvSpPr>
        <p:spPr bwMode="auto">
          <a:xfrm>
            <a:off x="6527800" y="4437064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706" name="Line 18"/>
          <p:cNvSpPr>
            <a:spLocks noChangeShapeType="1"/>
          </p:cNvSpPr>
          <p:nvPr/>
        </p:nvSpPr>
        <p:spPr bwMode="auto">
          <a:xfrm>
            <a:off x="9336088" y="4437064"/>
            <a:ext cx="0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707" name="Line 19"/>
          <p:cNvSpPr>
            <a:spLocks noChangeShapeType="1"/>
          </p:cNvSpPr>
          <p:nvPr/>
        </p:nvSpPr>
        <p:spPr bwMode="auto">
          <a:xfrm flipH="1">
            <a:off x="6888164" y="4797425"/>
            <a:ext cx="22320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708" name="Line 20"/>
          <p:cNvSpPr>
            <a:spLocks noChangeShapeType="1"/>
          </p:cNvSpPr>
          <p:nvPr/>
        </p:nvSpPr>
        <p:spPr bwMode="auto">
          <a:xfrm>
            <a:off x="2711450" y="2708275"/>
            <a:ext cx="172878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709" name="Line 21"/>
          <p:cNvSpPr>
            <a:spLocks noChangeShapeType="1"/>
          </p:cNvSpPr>
          <p:nvPr/>
        </p:nvSpPr>
        <p:spPr bwMode="auto">
          <a:xfrm>
            <a:off x="4800600" y="2708275"/>
            <a:ext cx="2374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242710" name="Text Box 22"/>
          <p:cNvSpPr txBox="1">
            <a:spLocks noChangeArrowheads="1"/>
          </p:cNvSpPr>
          <p:nvPr/>
        </p:nvSpPr>
        <p:spPr bwMode="auto">
          <a:xfrm>
            <a:off x="3409950" y="2435226"/>
            <a:ext cx="330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1</a:t>
            </a:r>
          </a:p>
        </p:txBody>
      </p:sp>
      <p:sp>
        <p:nvSpPr>
          <p:cNvPr id="242711" name="Text Box 23"/>
          <p:cNvSpPr txBox="1">
            <a:spLocks noChangeArrowheads="1"/>
          </p:cNvSpPr>
          <p:nvPr/>
        </p:nvSpPr>
        <p:spPr bwMode="auto">
          <a:xfrm>
            <a:off x="7747001" y="4451351"/>
            <a:ext cx="58896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2/A</a:t>
            </a:r>
          </a:p>
        </p:txBody>
      </p:sp>
      <p:sp>
        <p:nvSpPr>
          <p:cNvPr id="242712" name="Text Box 24"/>
          <p:cNvSpPr txBox="1">
            <a:spLocks noChangeArrowheads="1"/>
          </p:cNvSpPr>
          <p:nvPr/>
        </p:nvSpPr>
        <p:spPr bwMode="auto">
          <a:xfrm>
            <a:off x="5657850" y="2363788"/>
            <a:ext cx="590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hu-HU"/>
              <a:t>2/B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2135560" y="5448126"/>
            <a:ext cx="80648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600" dirty="0"/>
              <a:t>Persze itt is lehetséges a „nincs évközi értékelés” módszer, vagyis amikor az 1) eseményt (a szállítói számlát) közvetlenül a 8. </a:t>
            </a:r>
            <a:r>
              <a:rPr lang="hu-HU" sz="1600" dirty="0" err="1"/>
              <a:t>Ért.közv.szolg.értéke</a:t>
            </a:r>
            <a:r>
              <a:rPr lang="hu-HU" sz="1600" dirty="0"/>
              <a:t> számlára könyveljük és a fordulónapon a tárgyévben tovább nem számlázott szolgáltatásokat állományba vesszük.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953872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Vásárolt készletek és KM</a:t>
            </a:r>
          </a:p>
        </p:txBody>
      </p:sp>
      <p:sp>
        <p:nvSpPr>
          <p:cNvPr id="2979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Értékelési eljárások, ill. azok változásainak hatása</a:t>
            </a:r>
          </a:p>
          <a:p>
            <a:r>
              <a:rPr lang="hu-HU" dirty="0"/>
              <a:t>Értékvesztés, visszaírás változásainak bemutatása</a:t>
            </a:r>
          </a:p>
          <a:p>
            <a:r>
              <a:rPr lang="hu-HU" dirty="0"/>
              <a:t>Nem normálcsökkenések </a:t>
            </a:r>
            <a:r>
              <a:rPr lang="hu-HU" dirty="0" smtClean="0"/>
              <a:t>részletezése (jelentős selejtezés, káresemény stb.)</a:t>
            </a:r>
            <a:endParaRPr lang="hu-HU" dirty="0"/>
          </a:p>
          <a:p>
            <a:r>
              <a:rPr lang="hu-HU" dirty="0"/>
              <a:t>Importbeszerzések részletezése fajta és földrajzi terület alapon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949B00-D8BF-4D88-852C-350164E70C39}" type="slidenum">
              <a:rPr lang="hu-HU"/>
              <a:pPr/>
              <a:t>69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KÉSZLETEK A MÉRLEGBEN</a:t>
            </a:r>
          </a:p>
        </p:txBody>
      </p:sp>
      <p:graphicFrame>
        <p:nvGraphicFramePr>
          <p:cNvPr id="258097" name="Group 49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325343565"/>
              </p:ext>
            </p:extLst>
          </p:nvPr>
        </p:nvGraphicFramePr>
        <p:xfrm>
          <a:off x="1919288" y="1679576"/>
          <a:ext cx="8229600" cy="4378643"/>
        </p:xfrm>
        <a:graphic>
          <a:graphicData uri="http://schemas.openxmlformats.org/drawingml/2006/table">
            <a:tbl>
              <a:tblPr/>
              <a:tblGrid>
                <a:gridCol w="1162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067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B/I.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KÉSZLETEK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1.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Anyagok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Befejezetlen termelés és félkész termékek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Növendék-, hízó- és egyéb állatok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47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Késztermékek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5.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Áruk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6.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hu-HU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Verdana" pitchFamily="34" charset="0"/>
                        </a:rPr>
                        <a:t>Készletekre adott előlegek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29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30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31" name="Dia számának helye 5"/>
          <p:cNvSpPr>
            <a:spLocks noGrp="1"/>
          </p:cNvSpPr>
          <p:nvPr>
            <p:ph type="sldNum" sz="quarter" idx="12"/>
          </p:nvPr>
        </p:nvSpPr>
        <p:spPr>
          <a:xfrm>
            <a:off x="8077200" y="6284168"/>
            <a:ext cx="2133600" cy="457200"/>
          </a:xfrm>
        </p:spPr>
        <p:txBody>
          <a:bodyPr/>
          <a:lstStyle/>
          <a:p>
            <a:fld id="{ED7E6010-F023-4F94-B720-D0243D140486}" type="slidenum">
              <a:rPr lang="hu-HU"/>
              <a:pPr/>
              <a:t>7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Sajátos készletelemek</a:t>
            </a:r>
            <a:endParaRPr lang="hu-HU" dirty="0"/>
          </a:p>
        </p:txBody>
      </p:sp>
      <p:sp>
        <p:nvSpPr>
          <p:cNvPr id="8" name="Alcím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Vásárolt energia</a:t>
            </a:r>
          </a:p>
          <a:p>
            <a:r>
              <a:rPr lang="hu-HU" dirty="0" smtClean="0"/>
              <a:t>közműszolgáltatások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1229579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Közműdíjak elszámolása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Közműszolgáltatások fajtái elszámolás szerint</a:t>
            </a:r>
          </a:p>
          <a:p>
            <a:pPr lvl="1"/>
            <a:r>
              <a:rPr lang="hu-HU" dirty="0" smtClean="0"/>
              <a:t>Anyagköltség</a:t>
            </a:r>
          </a:p>
          <a:p>
            <a:pPr lvl="2"/>
            <a:r>
              <a:rPr lang="hu-HU" dirty="0" smtClean="0"/>
              <a:t>Víz, gáz, áram</a:t>
            </a:r>
          </a:p>
          <a:p>
            <a:pPr lvl="2"/>
            <a:r>
              <a:rPr lang="hu-HU" dirty="0" smtClean="0"/>
              <a:t>Bekerülési értéke minden olyan tételt tartalmaz (elnevezésétől függetlenül), amelyet a számlában felszámítanak, függetlenül attól, hogy függ-e a tényleges (mért) fogyasztástól vagy sem</a:t>
            </a:r>
          </a:p>
          <a:p>
            <a:pPr lvl="1"/>
            <a:r>
              <a:rPr lang="hu-HU" dirty="0" smtClean="0"/>
              <a:t>Igénybevett szolgáltatás</a:t>
            </a:r>
          </a:p>
          <a:p>
            <a:pPr lvl="2"/>
            <a:r>
              <a:rPr lang="hu-HU" dirty="0" smtClean="0"/>
              <a:t>Távfűtés, csatornahasználat,</a:t>
            </a:r>
            <a:r>
              <a:rPr lang="hu-HU" dirty="0"/>
              <a:t> </a:t>
            </a:r>
            <a:r>
              <a:rPr lang="hu-HU" dirty="0" smtClean="0"/>
              <a:t>távközlés, szemétszállítás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89EB-32FE-4EE2-BA73-7A22BB23F000}" type="slidenum">
              <a:rPr lang="hu-HU" smtClean="0"/>
              <a:pPr/>
              <a:t>71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89325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Közműdíjak elszámolása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Közműszolgáltatások sajátossága</a:t>
            </a:r>
          </a:p>
          <a:p>
            <a:pPr lvl="1"/>
            <a:r>
              <a:rPr lang="hu-HU" dirty="0" smtClean="0"/>
              <a:t>Elszámolása utólagosan, a tényleges felhasználás alapján, időszakokhoz kapcsolódva történik</a:t>
            </a:r>
          </a:p>
          <a:p>
            <a:pPr lvl="1"/>
            <a:r>
              <a:rPr lang="hu-HU" dirty="0" smtClean="0"/>
              <a:t>Elszámolási időszak és üzleti év kapcsolata</a:t>
            </a:r>
          </a:p>
          <a:p>
            <a:pPr lvl="2"/>
            <a:r>
              <a:rPr lang="hu-HU" dirty="0" smtClean="0"/>
              <a:t>Időbeli elhatárolás: ha adott elszámolási időszak magában foglalja a fordulónapot</a:t>
            </a:r>
          </a:p>
          <a:p>
            <a:pPr lvl="3"/>
            <a:r>
              <a:rPr lang="hu-HU" dirty="0" smtClean="0"/>
              <a:t>Igénybevevőnél jellemzően passzív</a:t>
            </a:r>
          </a:p>
          <a:p>
            <a:pPr lvl="3"/>
            <a:r>
              <a:rPr lang="hu-HU" dirty="0" smtClean="0"/>
              <a:t>Közműszolgáltatás nyújtójánál jellemzően aktív</a:t>
            </a:r>
          </a:p>
          <a:p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7989EB-32FE-4EE2-BA73-7A22BB23F000}" type="slidenum">
              <a:rPr lang="hu-HU" smtClean="0"/>
              <a:pPr/>
              <a:t>72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274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1953" y="5417840"/>
            <a:ext cx="6658279" cy="1440160"/>
          </a:xfrm>
        </p:spPr>
        <p:txBody>
          <a:bodyPr/>
          <a:lstStyle/>
          <a:p>
            <a:r>
              <a:rPr lang="hu-HU" sz="2000" dirty="0"/>
              <a:t>Jelen tananyag </a:t>
            </a:r>
            <a:br>
              <a:rPr lang="hu-HU" sz="2000" dirty="0"/>
            </a:br>
            <a:r>
              <a:rPr lang="hu-HU" sz="2000" dirty="0"/>
              <a:t>a Szegedi Tudományegyetemen készült</a:t>
            </a:r>
            <a:br>
              <a:rPr lang="hu-HU" sz="2000" dirty="0"/>
            </a:br>
            <a:r>
              <a:rPr lang="hu-HU" sz="2000" dirty="0"/>
              <a:t>az Európai Unió támogatásával. </a:t>
            </a:r>
            <a:br>
              <a:rPr lang="hu-HU" sz="2000" dirty="0"/>
            </a:br>
            <a:r>
              <a:rPr lang="hu-HU" sz="2000" dirty="0"/>
              <a:t>Projekt azonosító: EFOP-3.4.3-16-2016-00014</a:t>
            </a:r>
          </a:p>
        </p:txBody>
      </p:sp>
      <p:sp>
        <p:nvSpPr>
          <p:cNvPr id="3" name="Cím 1">
            <a:extLst>
              <a:ext uri="{FF2B5EF4-FFF2-40B4-BE49-F238E27FC236}">
                <a16:creationId xmlns:a16="http://schemas.microsoft.com/office/drawing/2014/main" id="{9B93854D-BB69-4D55-9607-A5D5A37F9570}"/>
              </a:ext>
            </a:extLst>
          </p:cNvPr>
          <p:cNvSpPr txBox="1">
            <a:spLocks/>
          </p:cNvSpPr>
          <p:nvPr/>
        </p:nvSpPr>
        <p:spPr bwMode="auto">
          <a:xfrm>
            <a:off x="1901365" y="323973"/>
            <a:ext cx="8389270" cy="33553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4400" b="1" cap="all" baseline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Szegedi Tudományegyetem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GazdaságtUDOMÁNYI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KAR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Közgazdász  KÉPZÉS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Távoktatási TAGOZAT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LECKESOROZAT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Copyright ©  SZTE GTK 2017/2018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hu-HU" sz="2000" b="1" i="0" u="none" strike="noStrike" kern="0" cap="all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A LECKE tartalma, illetve alkotó </a:t>
            </a:r>
            <a:r>
              <a:rPr kumimoji="0" lang="hu-HU" sz="2000" b="1" i="0" u="none" strike="noStrike" kern="0" cap="all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elemeI</a:t>
            </a:r>
            <a:r>
              <a:rPr kumimoji="0" lang="hu-HU" sz="2000" b="1" i="0" u="none" strike="noStrike" kern="0" cap="all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előzetes, írásbeli engedély MELLETT használhatók fel.</a:t>
            </a:r>
          </a:p>
        </p:txBody>
      </p:sp>
    </p:spTree>
    <p:extLst>
      <p:ext uri="{BB962C8B-B14F-4D97-AF65-F5344CB8AC3E}">
        <p14:creationId xmlns:p14="http://schemas.microsoft.com/office/powerpoint/2010/main" val="32378740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FF9933"/>
                </a:solidFill>
              </a:rPr>
              <a:t>B/I/1. ANYAGOK</a:t>
            </a:r>
          </a:p>
        </p:txBody>
      </p:sp>
      <p:sp>
        <p:nvSpPr>
          <p:cNvPr id="134153" name="Rectangle 9"/>
          <p:cNvSpPr>
            <a:spLocks noGrp="1" noChangeArrowheads="1"/>
          </p:cNvSpPr>
          <p:nvPr>
            <p:ph idx="1"/>
          </p:nvPr>
        </p:nvSpPr>
        <p:spPr>
          <a:xfrm>
            <a:off x="1981200" y="1341439"/>
            <a:ext cx="8229600" cy="4789487"/>
          </a:xfrm>
        </p:spPr>
        <p:txBody>
          <a:bodyPr anchor="ctr"/>
          <a:lstStyle/>
          <a:p>
            <a:pPr>
              <a:lnSpc>
                <a:spcPct val="80000"/>
              </a:lnSpc>
            </a:pPr>
            <a:r>
              <a:rPr lang="hu-HU" sz="2400" dirty="0"/>
              <a:t>Fogalom: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vállalkozó tevékenységét közvetlenül vagy közvetve szolgáló olyan eszközök, amelyeket az értékesítendő termékek előállítása vagy a szolgáltatások nyújtása során fognak felhasználni 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Felhasználás során megjelenési formájukat elvesztik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Újratermelési folyamatban (általában) egyszer vesznek részt </a:t>
            </a:r>
          </a:p>
          <a:p>
            <a:pPr>
              <a:lnSpc>
                <a:spcPct val="80000"/>
              </a:lnSpc>
            </a:pPr>
            <a:r>
              <a:rPr lang="hu-HU" sz="2400" dirty="0"/>
              <a:t>Fajtái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alap-, segéd-, üzem-, fűtőanyagok, egyéb anyagok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Energiahordozók (gáz, áram, víz) </a:t>
            </a:r>
            <a:endParaRPr lang="hu-HU" sz="2000" dirty="0"/>
          </a:p>
          <a:p>
            <a:pPr lvl="1">
              <a:lnSpc>
                <a:spcPct val="80000"/>
              </a:lnSpc>
            </a:pPr>
            <a:r>
              <a:rPr lang="hu-HU" sz="2000" dirty="0"/>
              <a:t>Fenntartási anyagok (alkatrész, tartozék, javítási anyag stb.)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Gyártóeszközök, fogyóeszközök (szerszám, műszer, munkaruha stb.)</a:t>
            </a:r>
          </a:p>
          <a:p>
            <a:pPr lvl="1">
              <a:lnSpc>
                <a:spcPct val="80000"/>
              </a:lnSpc>
            </a:pPr>
            <a:r>
              <a:rPr lang="hu-HU" sz="2000" dirty="0"/>
              <a:t>Tárgyi eszközökből </a:t>
            </a:r>
            <a:r>
              <a:rPr lang="hu-HU" sz="2000" dirty="0"/>
              <a:t>átsorolt (alkatrész)</a:t>
            </a:r>
            <a:endParaRPr lang="hu-HU" sz="2000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8A6C-ABC7-4B1E-871C-3827F93E77D6}" type="slidenum">
              <a:rPr lang="hu-HU"/>
              <a:pPr/>
              <a:t>8</a:t>
            </a:fld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hu-HU" b="1" dirty="0">
                <a:solidFill>
                  <a:srgbClr val="FF9933"/>
                </a:solidFill>
              </a:rPr>
              <a:t>B/I/5. ÁRUK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lnSpc>
                <a:spcPct val="90000"/>
              </a:lnSpc>
            </a:pPr>
            <a:r>
              <a:rPr lang="hu-HU" sz="2400" dirty="0"/>
              <a:t>Fogalom</a:t>
            </a:r>
          </a:p>
          <a:p>
            <a:pPr marL="914400" lvl="1" indent="-457200">
              <a:lnSpc>
                <a:spcPct val="90000"/>
              </a:lnSpc>
            </a:pPr>
            <a:r>
              <a:rPr lang="hu-HU" sz="2000" dirty="0"/>
              <a:t>a rendszeres (szokásos) üzleti tevékenység keretében értékesítési céllal szerezték be, és azok a beszerzés és az értékesítés között változatlan állapotban maradnak, bár értékük változhat</a:t>
            </a:r>
          </a:p>
          <a:p>
            <a:pPr marL="533400" indent="-533400">
              <a:lnSpc>
                <a:spcPct val="90000"/>
              </a:lnSpc>
            </a:pPr>
            <a:r>
              <a:rPr lang="hu-HU" sz="2400" dirty="0"/>
              <a:t>Fajtái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hu-HU" sz="2000" dirty="0"/>
              <a:t>Kereskedelmi áruk (</a:t>
            </a:r>
            <a:r>
              <a:rPr lang="hu-HU" sz="2000" dirty="0"/>
              <a:t>nagykereskedelmi – raktári</a:t>
            </a:r>
            <a:r>
              <a:rPr lang="hu-HU" sz="2000" dirty="0"/>
              <a:t>,  </a:t>
            </a:r>
            <a:r>
              <a:rPr lang="hu-HU" sz="2000" dirty="0"/>
              <a:t>kiskereskedelmi – bolti</a:t>
            </a:r>
            <a:r>
              <a:rPr lang="hu-HU" sz="2000" dirty="0"/>
              <a:t>, </a:t>
            </a:r>
            <a:r>
              <a:rPr lang="hu-HU" sz="2000" dirty="0"/>
              <a:t>vendéglátó-ipari</a:t>
            </a:r>
            <a:r>
              <a:rPr lang="hu-HU" sz="2000" dirty="0"/>
              <a:t>)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hu-HU" sz="2000" dirty="0"/>
              <a:t>(betétdíjas) göngyölegek: többszöri felhasználhatóság + kibocsátó visszaváltási kötelezettsége</a:t>
            </a:r>
          </a:p>
          <a:p>
            <a:pPr marL="1295400" lvl="2" indent="-381000">
              <a:lnSpc>
                <a:spcPct val="90000"/>
              </a:lnSpc>
            </a:pPr>
            <a:r>
              <a:rPr lang="hu-HU" sz="1800" dirty="0"/>
              <a:t>Saját: kibocsátónál (a termékek kiszállításához)</a:t>
            </a:r>
          </a:p>
          <a:p>
            <a:pPr marL="1295400" lvl="2" indent="-381000">
              <a:lnSpc>
                <a:spcPct val="90000"/>
              </a:lnSpc>
            </a:pPr>
            <a:r>
              <a:rPr lang="hu-HU" sz="1800" dirty="0"/>
              <a:t>Idegen: forgalmazónál (a vásárolt készletekkel érkezik)</a:t>
            </a:r>
          </a:p>
          <a:p>
            <a:pPr marL="914400" lvl="1" indent="-457200">
              <a:lnSpc>
                <a:spcPct val="90000"/>
              </a:lnSpc>
              <a:buClr>
                <a:schemeClr val="tx1"/>
              </a:buClr>
              <a:buFontTx/>
              <a:buAutoNum type="arabicParenR"/>
            </a:pPr>
            <a:r>
              <a:rPr lang="hu-HU" sz="2000" dirty="0"/>
              <a:t>Közvetített szolgáltatások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hu-HU" smtClean="0"/>
              <a:t>9. lecke</a:t>
            </a:r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u-HU" smtClean="0"/>
              <a:t>© Deák István</a:t>
            </a: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33C5D-53C0-4A6E-A885-4A8572514D4D}" type="slidenum">
              <a:rPr lang="hu-HU"/>
              <a:pPr/>
              <a:t>9</a:t>
            </a:fld>
            <a:endParaRPr lang="hu-HU"/>
          </a:p>
        </p:txBody>
      </p:sp>
      <p:sp>
        <p:nvSpPr>
          <p:cNvPr id="2" name="Téglalap 1"/>
          <p:cNvSpPr/>
          <p:nvPr/>
        </p:nvSpPr>
        <p:spPr>
          <a:xfrm>
            <a:off x="2351584" y="5661248"/>
            <a:ext cx="7776864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smtClean="0"/>
              <a:t>A nem betétdíjas göngyöleg, olyan csomagolás, amely része a terméknek, árunak! </a:t>
            </a:r>
          </a:p>
          <a:p>
            <a:pPr algn="ctr"/>
            <a:r>
              <a:rPr lang="hu-HU" dirty="0" smtClean="0"/>
              <a:t>A betétdíjas göngyöleg is csomagolás, de az árutól elkülönülten kezelendő!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észvény">
  <a:themeElements>
    <a:clrScheme name="Részvén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észvén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észvén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SZTE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ZTE" id="{16AFD42C-3CB9-49E3-A10B-5BC11A1E63F8}" vid="{BDC7B3DF-2A2F-4402-B00A-F3E9F62ED550}"/>
    </a:ext>
  </a:extLst>
</a:theme>
</file>

<file path=ppt/theme/theme4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2460</TotalTime>
  <Words>3965</Words>
  <Application>Microsoft Office PowerPoint</Application>
  <PresentationFormat>Szélesvásznú</PresentationFormat>
  <Paragraphs>1023</Paragraphs>
  <Slides>73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11</vt:i4>
      </vt:variant>
      <vt:variant>
        <vt:lpstr>Téma</vt:lpstr>
      </vt:variant>
      <vt:variant>
        <vt:i4>3</vt:i4>
      </vt:variant>
      <vt:variant>
        <vt:lpstr>Diacímek</vt:lpstr>
      </vt:variant>
      <vt:variant>
        <vt:i4>73</vt:i4>
      </vt:variant>
    </vt:vector>
  </HeadingPairs>
  <TitlesOfParts>
    <vt:vector size="87" baseType="lpstr">
      <vt:lpstr>Arial</vt:lpstr>
      <vt:lpstr>Arial Rounded MT Bold</vt:lpstr>
      <vt:lpstr>Calibri</vt:lpstr>
      <vt:lpstr>Franklin Gothic Book</vt:lpstr>
      <vt:lpstr>Garamond</vt:lpstr>
      <vt:lpstr>Perpetua</vt:lpstr>
      <vt:lpstr>Tahoma</vt:lpstr>
      <vt:lpstr>Times New Roman</vt:lpstr>
      <vt:lpstr>Verdana</vt:lpstr>
      <vt:lpstr>Wingdings</vt:lpstr>
      <vt:lpstr>Wingdings 2</vt:lpstr>
      <vt:lpstr>Office-téma</vt:lpstr>
      <vt:lpstr>Részvény</vt:lpstr>
      <vt:lpstr>1_SZTE</vt:lpstr>
      <vt:lpstr>PÉNZÜGYI SZÁMVITEL</vt:lpstr>
      <vt:lpstr>PowerPoint-bemutató</vt:lpstr>
      <vt:lpstr>KÉSZLETEK FOGALMA, FORMÁI</vt:lpstr>
      <vt:lpstr>Sztv. 28. § (2) bek. szerint</vt:lpstr>
      <vt:lpstr>RENDSZEREZÉS A MÉRLEGBEN</vt:lpstr>
      <vt:lpstr>RENDSZEREZÉS A MÉRLEGBEN</vt:lpstr>
      <vt:lpstr>KÉSZLETEK A MÉRLEGBEN</vt:lpstr>
      <vt:lpstr>B/I/1. ANYAGOK</vt:lpstr>
      <vt:lpstr>B/I/5. ÁRUK</vt:lpstr>
      <vt:lpstr>A göngyöleg témához</vt:lpstr>
      <vt:lpstr>Közvetített szolgáltatások  [sztv. 3. § (4) bek. 1. pont]</vt:lpstr>
      <vt:lpstr>SZOLGÁLTATÁS FOGALMAK</vt:lpstr>
      <vt:lpstr>NYÚJTOTT ÉS IGÉNYBEVETT SZOLGÁLTATÁS</vt:lpstr>
      <vt:lpstr>KÖZVETÍTETT SZOLGÁLTATÁS</vt:lpstr>
      <vt:lpstr>Közvetített szolgáltatás tipikus esetei</vt:lpstr>
      <vt:lpstr>Ne tévesszük össze az alvállalkozói teljesítménnyel</vt:lpstr>
      <vt:lpstr>ALVÁLLALKOZÓI TELJESÍTMÉNY</vt:lpstr>
      <vt:lpstr>B/I/6. KÉSZLETEKRE ADOTT ELŐLEGEK</vt:lpstr>
      <vt:lpstr>TOVÁBBI PONTOSÍTÁSOK </vt:lpstr>
      <vt:lpstr>PowerPoint-bemutató</vt:lpstr>
      <vt:lpstr>PowerPoint-bemutató</vt:lpstr>
      <vt:lpstr>Vásárolt készletek életpályája</vt:lpstr>
      <vt:lpstr>ÉRTÉKELÉS</vt:lpstr>
      <vt:lpstr>BEKERÜLÉSI ÉRTÉK: beszerzési ár</vt:lpstr>
      <vt:lpstr>ÉVKÖZI CSÖKKENÉSEK</vt:lpstr>
      <vt:lpstr>PowerPoint-bemutató</vt:lpstr>
      <vt:lpstr>PowerPoint-bemutató</vt:lpstr>
      <vt:lpstr>Évközi értékelés, elszámolás</vt:lpstr>
      <vt:lpstr>PowerPoint-bemutató</vt:lpstr>
      <vt:lpstr>FOLYAMATOS ÉVKÖZI ÉRTÉKELÉS ÉS ELSZÁMOLÁS</vt:lpstr>
      <vt:lpstr>FOLYAMATOS ÉVKÖZI ÉRTÉKELÉS LÉNYEGE</vt:lpstr>
      <vt:lpstr>FOLYAMATOS ÉRTÉKELÉS</vt:lpstr>
      <vt:lpstr>TERVEZETT ÁRAS ELSZÁMOLÁS</vt:lpstr>
      <vt:lpstr>TERVEZETT (nyilvántartási) ÁR KÉPEZHETŐ</vt:lpstr>
      <vt:lpstr>PowerPoint-bemutató</vt:lpstr>
      <vt:lpstr>ÁRKÜLÖNBSÉG NEVESÍTÉSE</vt:lpstr>
      <vt:lpstr>Az árkülönbség előjeléhez</vt:lpstr>
      <vt:lpstr>TERVEZETT ÁRAS NYILVÁNTARTÁS KÖNYVVITELI MEGOLDÁSA</vt:lpstr>
      <vt:lpstr>Az előző diához: a tényleges beszerzési ár meghatározása</vt:lpstr>
      <vt:lpstr>KÖNYVELÉS TERVEZETT ÁRAS NYILVÁNTARTÁS ESETÉBEN</vt:lpstr>
      <vt:lpstr>PÉLDA</vt:lpstr>
      <vt:lpstr>PowerPoint-bemutató</vt:lpstr>
      <vt:lpstr>Beszerzés könyvelése</vt:lpstr>
      <vt:lpstr>Új helyzet állt elő</vt:lpstr>
      <vt:lpstr>PowerPoint-bemutató</vt:lpstr>
      <vt:lpstr>Zárókészlet</vt:lpstr>
      <vt:lpstr>LELTÁRKÜLÖNBÖZETEK</vt:lpstr>
      <vt:lpstr>LELTÁRKÜLÖNBÖZETEK</vt:lpstr>
      <vt:lpstr>ÉRTÉKVESZTÉS</vt:lpstr>
      <vt:lpstr>VISSZAÍRÁS</vt:lpstr>
      <vt:lpstr>ÉV/VÍ KÖNYVELÉSE tervezett áras nyilvántartás esetében</vt:lpstr>
      <vt:lpstr>NYILVÁNTARTÁSI ÁR MÓDOSÍTÁSA</vt:lpstr>
      <vt:lpstr>FOLYAMATOS ÉVKÖZI (szintetikus) értékelés és elszámolás NINCS</vt:lpstr>
      <vt:lpstr>KÖNYVVITELI ELSZÁMOLÁS LÉNYEGE</vt:lpstr>
      <vt:lpstr>NEM NORMÁL CSÖKKENÉSEK</vt:lpstr>
      <vt:lpstr>LELTÁRKÜLÖNBÖZETEK</vt:lpstr>
      <vt:lpstr>ÉRTÉKVESZTÉS/VISSZAÍRÁS</vt:lpstr>
      <vt:lpstr>A göngyölegek sajátosságai</vt:lpstr>
      <vt:lpstr>Saját göngyöleg</vt:lpstr>
      <vt:lpstr>SAJÁT GÖNGYÖLEGEK</vt:lpstr>
      <vt:lpstr>Saját göngyölegek elszámolása</vt:lpstr>
      <vt:lpstr>Idegen göngyöleg</vt:lpstr>
      <vt:lpstr>Saját vs. idegen göngyöleg</vt:lpstr>
      <vt:lpstr>IDEGEN GÖNGYÖLEGEK</vt:lpstr>
      <vt:lpstr>Idegen göngyöleg elszámolása</vt:lpstr>
      <vt:lpstr>Az idegen göngyöleg esetében is alkalmazható az „évközi értékelés nincs” eljárás</vt:lpstr>
      <vt:lpstr>IDEGEN GÖNGYÖLEGEK, ha nincs évközi értékelés</vt:lpstr>
      <vt:lpstr>Közvetített szolgáltatások sajátosságai</vt:lpstr>
      <vt:lpstr>Vásárolt készletek és KM</vt:lpstr>
      <vt:lpstr>Sajátos készletelemek</vt:lpstr>
      <vt:lpstr>Közműdíjak elszámolása</vt:lpstr>
      <vt:lpstr>Közműdíjak elszámolása</vt:lpstr>
      <vt:lpstr>Jelen tananyag  a Szegedi Tudományegyetemen készült az Európai Unió támogatásával.  Projekt azonosító: EFOP-3.4.3-16-2016-00014</vt:lpstr>
    </vt:vector>
  </TitlesOfParts>
  <Company>SZTE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GAZDASÁGI ESEMÉNYEK – KÖNYVELÉSI TÉTELEK</dc:title>
  <dc:creator>GTK</dc:creator>
  <cp:lastModifiedBy>Némethi László</cp:lastModifiedBy>
  <cp:revision>117</cp:revision>
  <dcterms:created xsi:type="dcterms:W3CDTF">2004-01-28T13:36:09Z</dcterms:created>
  <dcterms:modified xsi:type="dcterms:W3CDTF">2018-03-26T11:35:09Z</dcterms:modified>
</cp:coreProperties>
</file>