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49" r:id="rId2"/>
    <p:sldMasterId id="2147483676" r:id="rId3"/>
    <p:sldMasterId id="2147483688" r:id="rId4"/>
  </p:sldMasterIdLst>
  <p:notesMasterIdLst>
    <p:notesMasterId r:id="rId37"/>
  </p:notesMasterIdLst>
  <p:handoutMasterIdLst>
    <p:handoutMasterId r:id="rId38"/>
  </p:handoutMasterIdLst>
  <p:sldIdLst>
    <p:sldId id="443" r:id="rId5"/>
    <p:sldId id="296" r:id="rId6"/>
    <p:sldId id="444" r:id="rId7"/>
    <p:sldId id="445" r:id="rId8"/>
    <p:sldId id="446" r:id="rId9"/>
    <p:sldId id="338" r:id="rId10"/>
    <p:sldId id="264" r:id="rId11"/>
    <p:sldId id="355" r:id="rId12"/>
    <p:sldId id="356" r:id="rId13"/>
    <p:sldId id="430" r:id="rId14"/>
    <p:sldId id="358" r:id="rId15"/>
    <p:sldId id="420" r:id="rId16"/>
    <p:sldId id="447" r:id="rId17"/>
    <p:sldId id="369" r:id="rId18"/>
    <p:sldId id="434" r:id="rId19"/>
    <p:sldId id="435" r:id="rId20"/>
    <p:sldId id="363" r:id="rId21"/>
    <p:sldId id="364" r:id="rId22"/>
    <p:sldId id="368" r:id="rId23"/>
    <p:sldId id="360" r:id="rId24"/>
    <p:sldId id="425" r:id="rId25"/>
    <p:sldId id="414" r:id="rId26"/>
    <p:sldId id="370" r:id="rId27"/>
    <p:sldId id="436" r:id="rId28"/>
    <p:sldId id="371" r:id="rId29"/>
    <p:sldId id="373" r:id="rId30"/>
    <p:sldId id="374" r:id="rId31"/>
    <p:sldId id="375" r:id="rId32"/>
    <p:sldId id="376" r:id="rId33"/>
    <p:sldId id="377" r:id="rId34"/>
    <p:sldId id="378" r:id="rId35"/>
    <p:sldId id="393" r:id="rId36"/>
  </p:sldIdLst>
  <p:sldSz cx="12192000" cy="6858000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00"/>
    <a:srgbClr val="BAFCA2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225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u-HU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317E84-358D-461F-B560-A82746D0E1CB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1179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u-HU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C6133B-67EA-4C68-8A8E-8C354C8A9233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6300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436E6-A383-450A-AB4C-245329AF307F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5282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70C32-D22D-4842-B5B9-3FB1E94A45FE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4739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59DE0-BB06-4A1D-9DE2-7DCB231E1754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603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68485A6E-72BD-448D-9B7B-B91F31605D43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5859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B0D3E048-F61D-4785-8B4B-C995EE9282DD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0726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786" name="Group 2"/>
          <p:cNvGrpSpPr>
            <a:grpSpLocks/>
          </p:cNvGrpSpPr>
          <p:nvPr/>
        </p:nvGrpSpPr>
        <p:grpSpPr bwMode="auto">
          <a:xfrm>
            <a:off x="0" y="927100"/>
            <a:ext cx="11988800" cy="4495800"/>
            <a:chOff x="0" y="584"/>
            <a:chExt cx="5664" cy="2832"/>
          </a:xfrm>
        </p:grpSpPr>
        <p:sp>
          <p:nvSpPr>
            <p:cNvPr id="118787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hu-HU" sz="2400">
                <a:latin typeface="Times New Roman" pitchFamily="18" charset="0"/>
              </a:endParaRPr>
            </a:p>
          </p:txBody>
        </p:sp>
        <p:sp>
          <p:nvSpPr>
            <p:cNvPr id="118788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hu-HU" sz="2400">
                <a:latin typeface="Times New Roman" pitchFamily="18" charset="0"/>
              </a:endParaRPr>
            </a:p>
          </p:txBody>
        </p:sp>
        <p:sp>
          <p:nvSpPr>
            <p:cNvPr id="118789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4416 w 1000"/>
                <a:gd name="T3" fmla="*/ 0 h 1000"/>
                <a:gd name="T4" fmla="*/ 4917 w 1000"/>
                <a:gd name="T5" fmla="*/ 500 h 1000"/>
                <a:gd name="T6" fmla="*/ 4417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 sz="2400">
                <a:latin typeface="Times New Roman" pitchFamily="18" charset="0"/>
              </a:endParaRPr>
            </a:p>
          </p:txBody>
        </p:sp>
        <p:sp>
          <p:nvSpPr>
            <p:cNvPr id="118790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1187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4800" y="1427164"/>
            <a:ext cx="107696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11879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22400" y="3441700"/>
            <a:ext cx="88392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118793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8400"/>
            <a:ext cx="2844800" cy="471488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118794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53163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11879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844800" cy="471488"/>
          </a:xfrm>
        </p:spPr>
        <p:txBody>
          <a:bodyPr/>
          <a:lstStyle>
            <a:lvl1pPr>
              <a:defRPr/>
            </a:lvl1pPr>
          </a:lstStyle>
          <a:p>
            <a:fld id="{B7702431-8E01-49A8-81EE-DDE13F95E3D7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EAAD9-2154-4799-8A30-038B150B69BA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4607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FB0BE-ACBE-4900-8C09-37F3C6C49D7C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3548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12800" y="1600200"/>
            <a:ext cx="5181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181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89B0B-84D7-48E2-B745-670323681681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9098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E3E6C-A160-4953-922D-FAD32C98C457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86387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CCBE5-D624-4279-950A-0FDE007DFE89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365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69B1F-19DE-4A0C-9118-781D292CA7A8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85924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59A88-785C-4BF8-A29F-1176F6317F12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67964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B7006-BE3E-4EFD-B267-8AB6D3CEFB2D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70786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5DB6E-DD5F-4BF6-BA81-C395BB642E0C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19009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212CA-138E-41A2-BD7D-9D97BA4AC19E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7383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600018" y="228600"/>
            <a:ext cx="2779183" cy="5791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260351" y="228600"/>
            <a:ext cx="8136467" cy="5791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EC2A4-2F83-4FF1-832B-E12E6CF418F5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76311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0352" y="228600"/>
            <a:ext cx="10687049" cy="9144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812800" y="1600200"/>
            <a:ext cx="10566400" cy="4419600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B202F062-0F0C-4132-A4F2-E8FF584E0BB5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67862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0352" y="228600"/>
            <a:ext cx="10687049" cy="9144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812800" y="1600200"/>
            <a:ext cx="5181600" cy="44196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181600" cy="44196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2A9A8FBD-886E-4EE7-90AF-2940296385B6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93444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Lekerekített téglalap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6.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 - 2017.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FA5AB2-225F-4354-A113-CBB3F821E5A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6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6.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 - 2017.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12D-1A99-4B3D-9BE8-C2CD90AD3DB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823023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Lekerekített téglalap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6.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 - 2017.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742E6A9-A579-4CEC-8A22-8A22E1C7623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93878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05F14-5877-4F66-810C-B1C4CD8CED82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47518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6.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 - 2017.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1FAA-6525-4FBE-962C-4E0E857C0BE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776622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6.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 - 2017.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B0FB-AEC8-41E7-BD3A-15CF403075E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559178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6.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 - 2017.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7B55-5E97-4FC9-8757-1B4900705C5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48385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6.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 - 2017.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9448-A4E5-4B20-9D3B-1A1FC3634CF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3088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Lekerekített téglalap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6.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 - 2017.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C21D-7C93-4CC8-84FE-891FB81E606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595550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6.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 - 2017.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616ACE10-3D6D-493F-9E04-6D25A486635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973841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6.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 - 2017.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86E0-2183-4B33-8BEB-D49756E7223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07669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6.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 - 2017.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6BD7-55CF-49FC-A0D1-0F3B1E3DE74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49547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786" name="Group 2"/>
          <p:cNvGrpSpPr>
            <a:grpSpLocks/>
          </p:cNvGrpSpPr>
          <p:nvPr/>
        </p:nvGrpSpPr>
        <p:grpSpPr bwMode="auto">
          <a:xfrm>
            <a:off x="0" y="927100"/>
            <a:ext cx="11988800" cy="4495800"/>
            <a:chOff x="0" y="584"/>
            <a:chExt cx="5664" cy="2832"/>
          </a:xfrm>
        </p:grpSpPr>
        <p:sp>
          <p:nvSpPr>
            <p:cNvPr id="118787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hu-H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8788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hu-H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8789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4416 w 1000"/>
                <a:gd name="T3" fmla="*/ 0 h 1000"/>
                <a:gd name="T4" fmla="*/ 4917 w 1000"/>
                <a:gd name="T5" fmla="*/ 500 h 1000"/>
                <a:gd name="T6" fmla="*/ 4417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8790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solidFill>
                  <a:srgbClr val="000000"/>
                </a:solidFill>
              </a:endParaRPr>
            </a:p>
          </p:txBody>
        </p:sp>
      </p:grpSp>
      <p:sp>
        <p:nvSpPr>
          <p:cNvPr id="1187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4800" y="1427164"/>
            <a:ext cx="107696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11879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22400" y="3441700"/>
            <a:ext cx="88392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118793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8400"/>
            <a:ext cx="2844800" cy="471488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>
                <a:solidFill>
                  <a:srgbClr val="000000"/>
                </a:solidFill>
              </a:rPr>
              <a:t>6. lecke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118794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53163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>
                <a:solidFill>
                  <a:srgbClr val="000000"/>
                </a:solidFill>
              </a:rPr>
              <a:t>© Deák István - 2017.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11879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844800" cy="471488"/>
          </a:xfrm>
        </p:spPr>
        <p:txBody>
          <a:bodyPr/>
          <a:lstStyle>
            <a:lvl1pPr>
              <a:defRPr/>
            </a:lvl1pPr>
          </a:lstStyle>
          <a:p>
            <a:fld id="{B7702431-8E01-49A8-81EE-DDE13F95E3D7}" type="slidenum">
              <a:rPr lang="hu-HU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086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>
                <a:solidFill>
                  <a:srgbClr val="000000"/>
                </a:solidFill>
              </a:rPr>
              <a:t>6. lecke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>
                <a:solidFill>
                  <a:srgbClr val="000000"/>
                </a:solidFill>
              </a:rPr>
              <a:t>© Deák István - 2017.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EAAD9-2154-4799-8A30-038B150B69BA}" type="slidenum">
              <a:rPr lang="hu-HU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66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EEF89-C2F1-444F-9D0B-E78A99B4162D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8198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>
                <a:solidFill>
                  <a:srgbClr val="000000"/>
                </a:solidFill>
              </a:rPr>
              <a:t>6. lecke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>
                <a:solidFill>
                  <a:srgbClr val="000000"/>
                </a:solidFill>
              </a:rPr>
              <a:t>© Deák István - 2017.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FB0BE-ACBE-4900-8C09-37F3C6C49D7C}" type="slidenum">
              <a:rPr lang="hu-HU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8812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12800" y="1600200"/>
            <a:ext cx="5181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181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>
                <a:solidFill>
                  <a:srgbClr val="000000"/>
                </a:solidFill>
              </a:rPr>
              <a:t>6. lecke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>
                <a:solidFill>
                  <a:srgbClr val="000000"/>
                </a:solidFill>
              </a:rPr>
              <a:t>© Deák István - 2017.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89B0B-84D7-48E2-B745-670323681681}" type="slidenum">
              <a:rPr lang="hu-HU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5124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>
                <a:solidFill>
                  <a:srgbClr val="000000"/>
                </a:solidFill>
              </a:rPr>
              <a:t>6. lecke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>
                <a:solidFill>
                  <a:srgbClr val="000000"/>
                </a:solidFill>
              </a:rPr>
              <a:t>© Deák István - 2017.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E3E6C-A160-4953-922D-FAD32C98C457}" type="slidenum">
              <a:rPr lang="hu-HU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1617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>
                <a:solidFill>
                  <a:srgbClr val="000000"/>
                </a:solidFill>
              </a:rPr>
              <a:t>6. lecke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>
                <a:solidFill>
                  <a:srgbClr val="000000"/>
                </a:solidFill>
              </a:rPr>
              <a:t>© Deák István - 2017.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CCBE5-D624-4279-950A-0FDE007DFE89}" type="slidenum">
              <a:rPr lang="hu-HU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6339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>
                <a:solidFill>
                  <a:srgbClr val="000000"/>
                </a:solidFill>
              </a:rPr>
              <a:t>6. lecke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>
                <a:solidFill>
                  <a:srgbClr val="000000"/>
                </a:solidFill>
              </a:rPr>
              <a:t>© Deák István - 2017.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59A88-785C-4BF8-A29F-1176F6317F12}" type="slidenum">
              <a:rPr lang="hu-HU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391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>
                <a:solidFill>
                  <a:srgbClr val="000000"/>
                </a:solidFill>
              </a:rPr>
              <a:t>6. lecke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>
                <a:solidFill>
                  <a:srgbClr val="000000"/>
                </a:solidFill>
              </a:rPr>
              <a:t>© Deák István - 2017.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B7006-BE3E-4EFD-B267-8AB6D3CEFB2D}" type="slidenum">
              <a:rPr lang="hu-HU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43655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>
                <a:solidFill>
                  <a:srgbClr val="000000"/>
                </a:solidFill>
              </a:rPr>
              <a:t>6. lecke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>
                <a:solidFill>
                  <a:srgbClr val="000000"/>
                </a:solidFill>
              </a:rPr>
              <a:t>© Deák István - 2017.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5DB6E-DD5F-4BF6-BA81-C395BB642E0C}" type="slidenum">
              <a:rPr lang="hu-HU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636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>
                <a:solidFill>
                  <a:srgbClr val="000000"/>
                </a:solidFill>
              </a:rPr>
              <a:t>6. lecke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>
                <a:solidFill>
                  <a:srgbClr val="000000"/>
                </a:solidFill>
              </a:rPr>
              <a:t>© Deák István - 2017.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212CA-138E-41A2-BD7D-9D97BA4AC19E}" type="slidenum">
              <a:rPr lang="hu-HU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77588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600018" y="228600"/>
            <a:ext cx="2779183" cy="5791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260351" y="228600"/>
            <a:ext cx="8136467" cy="5791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>
                <a:solidFill>
                  <a:srgbClr val="000000"/>
                </a:solidFill>
              </a:rPr>
              <a:t>6. lecke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>
                <a:solidFill>
                  <a:srgbClr val="000000"/>
                </a:solidFill>
              </a:rPr>
              <a:t>© Deák István - 2017.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EC2A4-2F83-4FF1-832B-E12E6CF418F5}" type="slidenum">
              <a:rPr lang="hu-HU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56321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0352" y="228600"/>
            <a:ext cx="10687049" cy="9144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812800" y="1600200"/>
            <a:ext cx="10566400" cy="4419600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>
                <a:solidFill>
                  <a:srgbClr val="000000"/>
                </a:solidFill>
              </a:rPr>
              <a:t>6. lecke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>
                <a:solidFill>
                  <a:srgbClr val="000000"/>
                </a:solidFill>
              </a:rPr>
              <a:t>© Deák István - 2017.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B202F062-0F0C-4132-A4F2-E8FF584E0BB5}" type="slidenum">
              <a:rPr lang="hu-HU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12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DB91C-84DC-4863-8AEF-0D86CC6FC097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154781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0352" y="228600"/>
            <a:ext cx="10687049" cy="9144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812800" y="1600200"/>
            <a:ext cx="5181600" cy="44196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181600" cy="44196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>
                <a:solidFill>
                  <a:srgbClr val="000000"/>
                </a:solidFill>
              </a:rPr>
              <a:t>6. lecke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>
                <a:solidFill>
                  <a:srgbClr val="000000"/>
                </a:solidFill>
              </a:rPr>
              <a:t>© Deák István - 2017.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2A9A8FBD-886E-4EE7-90AF-2940296385B6}" type="slidenum">
              <a:rPr lang="hu-HU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626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0B585-9BC5-433B-B50C-8ACB8FC957E4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729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170E8-0DA7-475D-86FD-7E792454EF12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490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50231-0628-4374-9C7B-D73776468B26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24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A033C-6878-4494-BEA4-D00447BE0B15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201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B891E6-58C7-4EDF-8885-7AEF9022EDF9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2" r:id="rId12"/>
    <p:sldLayoutId id="2147483673" r:id="rId13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762" name="Group 2"/>
          <p:cNvGrpSpPr>
            <a:grpSpLocks/>
          </p:cNvGrpSpPr>
          <p:nvPr/>
        </p:nvGrpSpPr>
        <p:grpSpPr bwMode="auto">
          <a:xfrm>
            <a:off x="0" y="152400"/>
            <a:ext cx="11582400" cy="6096000"/>
            <a:chOff x="0" y="96"/>
            <a:chExt cx="5472" cy="3840"/>
          </a:xfrm>
        </p:grpSpPr>
        <p:sp>
          <p:nvSpPr>
            <p:cNvPr id="117763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hu-HU" sz="2400">
                <a:latin typeface="Times New Roman" pitchFamily="18" charset="0"/>
              </a:endParaRPr>
            </a:p>
          </p:txBody>
        </p:sp>
        <p:sp>
          <p:nvSpPr>
            <p:cNvPr id="117764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6499 w 1000"/>
                <a:gd name="T3" fmla="*/ 0 h 1000"/>
                <a:gd name="T4" fmla="*/ 7000 w 1000"/>
                <a:gd name="T5" fmla="*/ 500 h 1000"/>
                <a:gd name="T6" fmla="*/ 6500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 sz="2400">
                <a:latin typeface="Times New Roman" pitchFamily="18" charset="0"/>
              </a:endParaRPr>
            </a:p>
          </p:txBody>
        </p:sp>
        <p:sp>
          <p:nvSpPr>
            <p:cNvPr id="117765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11776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60352" y="228600"/>
            <a:ext cx="10687049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600200"/>
            <a:ext cx="10566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177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1177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1177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BEABA97D-848A-4757-BABD-3797AD8B1F05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  <p:sldLayoutId id="2147483675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Lekerekített téglalap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hu-HU" smtClean="0">
                <a:solidFill>
                  <a:srgbClr val="696464"/>
                </a:solidFill>
                <a:latin typeface="Verdana" pitchFamily="34" charset="0"/>
              </a:rPr>
              <a:t>6. lecke</a:t>
            </a:r>
            <a:endParaRPr lang="hu-HU">
              <a:solidFill>
                <a:srgbClr val="696464"/>
              </a:solidFill>
              <a:latin typeface="Verdana" pitchFamily="34" charset="0"/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ctr"/>
            <a:r>
              <a:rPr lang="hu-HU" smtClean="0">
                <a:solidFill>
                  <a:srgbClr val="696464"/>
                </a:solidFill>
                <a:latin typeface="Verdana" pitchFamily="34" charset="0"/>
              </a:rPr>
              <a:t>© Deák István - 2017.</a:t>
            </a:r>
            <a:endParaRPr lang="hu-HU">
              <a:solidFill>
                <a:srgbClr val="696464"/>
              </a:solidFill>
              <a:latin typeface="Verdana" pitchFamily="34" charset="0"/>
            </a:endParaRPr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39E9CF9-B8BD-4213-AFE8-5460484CB7B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83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762" name="Group 2"/>
          <p:cNvGrpSpPr>
            <a:grpSpLocks/>
          </p:cNvGrpSpPr>
          <p:nvPr/>
        </p:nvGrpSpPr>
        <p:grpSpPr bwMode="auto">
          <a:xfrm>
            <a:off x="0" y="152400"/>
            <a:ext cx="11582400" cy="6096000"/>
            <a:chOff x="0" y="96"/>
            <a:chExt cx="5472" cy="3840"/>
          </a:xfrm>
        </p:grpSpPr>
        <p:sp>
          <p:nvSpPr>
            <p:cNvPr id="117763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hu-H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7764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6499 w 1000"/>
                <a:gd name="T3" fmla="*/ 0 h 1000"/>
                <a:gd name="T4" fmla="*/ 7000 w 1000"/>
                <a:gd name="T5" fmla="*/ 500 h 1000"/>
                <a:gd name="T6" fmla="*/ 6500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7765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solidFill>
                  <a:srgbClr val="000000"/>
                </a:solidFill>
              </a:endParaRPr>
            </a:p>
          </p:txBody>
        </p:sp>
      </p:grpSp>
      <p:sp>
        <p:nvSpPr>
          <p:cNvPr id="11776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60352" y="228600"/>
            <a:ext cx="10687049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600200"/>
            <a:ext cx="10566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177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hu-HU" smtClean="0">
                <a:solidFill>
                  <a:srgbClr val="000000"/>
                </a:solidFill>
              </a:rPr>
              <a:t>6. lecke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1177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hu-HU" smtClean="0">
                <a:solidFill>
                  <a:srgbClr val="000000"/>
                </a:solidFill>
              </a:rPr>
              <a:t>© Deák István - 2017.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1177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BEABA97D-848A-4757-BABD-3797AD8B1F05}" type="slidenum">
              <a:rPr lang="hu-HU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42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hu/url?sa=i&amp;rct=j&amp;q=&amp;esrc=s&amp;source=images&amp;cd=&amp;cad=rja&amp;uact=8&amp;ved=0ahUKEwjWws2_m5jXAhWGHJoKHb-EA2EQjRwIBw&amp;url=http://www.argep.hu/trend/TARG/Targyi-eszkoezoek.html&amp;psig=AOvVaw1in9oHBN7Q4duZjM0qvXKN&amp;ust=1509448355357679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hu/url?sa=i&amp;rct=j&amp;q=&amp;esrc=s&amp;source=imgres&amp;cd=&amp;cad=rja&amp;uact=8&amp;ved=0ahUKEwjj-Jvzm5jXAhVjMZoKHcnRAOMQjRwIBw&amp;url=http://docplayer.hu/3499195-D-targyi-eszkoz-modul.html&amp;psig=AOvVaw3PCURRRjJyvHFSqdqrTbMB&amp;ust=150944847609417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819400" y="3989040"/>
            <a:ext cx="6400800" cy="1600200"/>
          </a:xfrm>
        </p:spPr>
        <p:txBody>
          <a:bodyPr>
            <a:normAutofit/>
          </a:bodyPr>
          <a:lstStyle/>
          <a:p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. lecke</a:t>
            </a:r>
          </a:p>
          <a:p>
            <a:r>
              <a:rPr lang="hu-HU" sz="3200" b="1" dirty="0">
                <a:solidFill>
                  <a:srgbClr val="0000FF"/>
                </a:solidFill>
              </a:rPr>
              <a:t>A tárgyi eszközök könyvvitele</a:t>
            </a:r>
            <a:endParaRPr lang="hu-H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5000" b="1" dirty="0">
                <a:latin typeface="Arial Rounded MT Bold" panose="020F0704030504030204" pitchFamily="34" charset="0"/>
              </a:rPr>
              <a:t>PÉNZÜGYI SZÁMVITEL</a:t>
            </a:r>
            <a:endParaRPr lang="hu-HU" sz="50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58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30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31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2488-09F9-4390-B407-4224DE3752FA}" type="slidenum">
              <a:rPr lang="hu-HU"/>
              <a:pPr/>
              <a:t>10</a:t>
            </a:fld>
            <a:endParaRPr lang="hu-HU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500"/>
              <a:t>TÁRGYI ESZKÖZHÖZ KAPCSOLÓDÓ SAJÁTOS BEKERÜLÉSI TÉTELEK KÖNYVELÉSE</a:t>
            </a:r>
          </a:p>
        </p:txBody>
      </p:sp>
      <p:graphicFrame>
        <p:nvGraphicFramePr>
          <p:cNvPr id="140291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465391"/>
              </p:ext>
            </p:extLst>
          </p:nvPr>
        </p:nvGraphicFramePr>
        <p:xfrm>
          <a:off x="1992313" y="1484313"/>
          <a:ext cx="8229600" cy="3785616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5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Aktiválás előtt (felmerüléskor)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Aktiváláskor (számított összeg)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Aktiválás után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Devizás kötelezettség árfolyam-különbözete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5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 – 44/454.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(mert kifizettük a beruházáshoz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kapcs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köt-t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vagy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44/454. - 16.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(mert a fordulónapon átértékeltük a beruházáshoz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kapcs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köt-t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Nincs árfolyam különbözet elszámolás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Általános szabályok szerint (eredménnyel szemben)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16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/>
              <a:t>További gazdasági események elszámolása</a:t>
            </a:r>
            <a:endParaRPr lang="hu-HU" sz="4000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384176"/>
            <a:ext cx="7924800" cy="4853136"/>
          </a:xfrm>
        </p:spPr>
        <p:txBody>
          <a:bodyPr>
            <a:normAutofit/>
          </a:bodyPr>
          <a:lstStyle/>
          <a:p>
            <a:r>
              <a:rPr lang="hu-HU" dirty="0" smtClean="0"/>
              <a:t>Kivezetések: könyvelés az esemény bekövetkezésekor</a:t>
            </a:r>
          </a:p>
          <a:p>
            <a:pPr lvl="2"/>
            <a:r>
              <a:rPr lang="hu-HU" dirty="0" smtClean="0"/>
              <a:t>Értékesítés, apport, térítés nélkül, káresemény, selejtezés, hiány (Lásd a 2. leckében)</a:t>
            </a:r>
          </a:p>
          <a:p>
            <a:pPr lvl="2"/>
            <a:r>
              <a:rPr lang="hu-HU" dirty="0" smtClean="0"/>
              <a:t>Ne feledd! A kivezetéskor a helyesbítő számlákat is meg kell szüntetni: </a:t>
            </a:r>
            <a:r>
              <a:rPr lang="hu-HU" dirty="0" err="1" smtClean="0"/>
              <a:t>tszécs</a:t>
            </a:r>
            <a:r>
              <a:rPr lang="hu-HU" dirty="0" smtClean="0"/>
              <a:t>, </a:t>
            </a:r>
            <a:r>
              <a:rPr lang="hu-HU" dirty="0" err="1" smtClean="0"/>
              <a:t>tfécs</a:t>
            </a:r>
            <a:r>
              <a:rPr lang="hu-HU" dirty="0" smtClean="0"/>
              <a:t> nettó érték csökkentő tétel, ÉH az </a:t>
            </a:r>
            <a:r>
              <a:rPr lang="hu-HU" dirty="0" err="1" smtClean="0"/>
              <a:t>ÉT-vel</a:t>
            </a:r>
            <a:r>
              <a:rPr lang="hu-HU" dirty="0" smtClean="0"/>
              <a:t> szemben! </a:t>
            </a:r>
          </a:p>
          <a:p>
            <a:pPr lvl="2"/>
            <a:r>
              <a:rPr lang="hu-HU" dirty="0" smtClean="0"/>
              <a:t>(lásd következő dián)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D880-2477-46F4-A173-E96E7B5332D1}" type="slidenum">
              <a:rPr lang="hu-HU" smtClean="0"/>
              <a:pPr/>
              <a:t>11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Kivezetések könyvelési tételei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Bruttó érték (bekerülési érték)</a:t>
            </a:r>
          </a:p>
          <a:p>
            <a:pPr lvl="1"/>
            <a:r>
              <a:rPr lang="hu-HU" dirty="0" smtClean="0"/>
              <a:t>86. – 12-14.</a:t>
            </a:r>
          </a:p>
          <a:p>
            <a:r>
              <a:rPr lang="hu-HU" dirty="0" smtClean="0"/>
              <a:t>Halmozott </a:t>
            </a:r>
            <a:r>
              <a:rPr lang="hu-HU" dirty="0" err="1" smtClean="0"/>
              <a:t>tszécs</a:t>
            </a:r>
            <a:endParaRPr lang="hu-HU" dirty="0" smtClean="0"/>
          </a:p>
          <a:p>
            <a:pPr lvl="1"/>
            <a:r>
              <a:rPr lang="hu-HU" dirty="0" smtClean="0"/>
              <a:t>129-149. – 86.</a:t>
            </a:r>
          </a:p>
          <a:p>
            <a:pPr lvl="1"/>
            <a:r>
              <a:rPr lang="hu-HU" dirty="0" smtClean="0"/>
              <a:t>Előtte a kivezetésig terjedő időszak </a:t>
            </a:r>
            <a:r>
              <a:rPr lang="hu-HU" dirty="0" err="1" smtClean="0"/>
              <a:t>tszécs</a:t>
            </a:r>
            <a:r>
              <a:rPr lang="hu-HU" dirty="0" smtClean="0"/>
              <a:t> elszámolása: 57. – 129-149.</a:t>
            </a:r>
          </a:p>
          <a:p>
            <a:r>
              <a:rPr lang="hu-HU" dirty="0" smtClean="0"/>
              <a:t>Halmozott </a:t>
            </a:r>
            <a:r>
              <a:rPr lang="hu-HU" dirty="0" err="1" smtClean="0"/>
              <a:t>tfécs</a:t>
            </a:r>
            <a:endParaRPr lang="hu-HU" dirty="0" smtClean="0"/>
          </a:p>
          <a:p>
            <a:pPr lvl="1"/>
            <a:r>
              <a:rPr lang="hu-HU" dirty="0" smtClean="0"/>
              <a:t>128-148. – 86.</a:t>
            </a:r>
          </a:p>
          <a:p>
            <a:r>
              <a:rPr lang="hu-HU" dirty="0" smtClean="0"/>
              <a:t>Kimutatott ÉH</a:t>
            </a:r>
          </a:p>
          <a:p>
            <a:pPr lvl="1"/>
            <a:r>
              <a:rPr lang="hu-HU" dirty="0" smtClean="0"/>
              <a:t>417. – </a:t>
            </a:r>
            <a:r>
              <a:rPr lang="hu-HU" dirty="0"/>
              <a:t>127-147.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AAD9-2154-4799-8A30-038B150B69BA}" type="slidenum">
              <a:rPr lang="hu-HU" smtClean="0"/>
              <a:pPr/>
              <a:t>12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1681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/>
              <a:t>További gazdasági események elszámolása</a:t>
            </a:r>
            <a:endParaRPr lang="hu-HU" sz="4000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384176"/>
            <a:ext cx="7924800" cy="4853136"/>
          </a:xfrm>
        </p:spPr>
        <p:txBody>
          <a:bodyPr>
            <a:normAutofit/>
          </a:bodyPr>
          <a:lstStyle/>
          <a:p>
            <a:r>
              <a:rPr lang="hu-HU" dirty="0" smtClean="0"/>
              <a:t>Értékkorrekciók</a:t>
            </a:r>
          </a:p>
          <a:p>
            <a:pPr lvl="2"/>
            <a:r>
              <a:rPr lang="hu-HU" dirty="0" smtClean="0"/>
              <a:t>Év közben is: TSZÉCS</a:t>
            </a:r>
          </a:p>
          <a:p>
            <a:pPr lvl="3"/>
            <a:r>
              <a:rPr lang="hu-HU" dirty="0" smtClean="0"/>
              <a:t>Ne feledd! </a:t>
            </a:r>
            <a:r>
              <a:rPr lang="hu-HU" dirty="0" err="1" smtClean="0"/>
              <a:t>Évközbeni</a:t>
            </a:r>
            <a:r>
              <a:rPr lang="hu-HU" dirty="0" smtClean="0"/>
              <a:t> kivezetéskor az addigi arányos </a:t>
            </a:r>
            <a:r>
              <a:rPr lang="hu-HU" dirty="0" err="1" smtClean="0"/>
              <a:t>tszécs-t</a:t>
            </a:r>
            <a:r>
              <a:rPr lang="hu-HU" dirty="0" smtClean="0"/>
              <a:t> el kell számolni!</a:t>
            </a:r>
          </a:p>
          <a:p>
            <a:pPr lvl="2"/>
            <a:r>
              <a:rPr lang="hu-HU" dirty="0" smtClean="0"/>
              <a:t>Csak fordulónapon: TFÉCS, VÍ, ÉH</a:t>
            </a:r>
          </a:p>
          <a:p>
            <a:r>
              <a:rPr lang="hu-HU" dirty="0" smtClean="0"/>
              <a:t>Sajátos események</a:t>
            </a:r>
          </a:p>
          <a:p>
            <a:pPr lvl="2"/>
            <a:r>
              <a:rPr lang="hu-HU" dirty="0" smtClean="0"/>
              <a:t>Átsorolások más eszközcsoportba (mert már nem tárgyi eszközként hasznosítjuk)</a:t>
            </a:r>
          </a:p>
          <a:p>
            <a:pPr lvl="2"/>
            <a:r>
              <a:rPr lang="hu-HU" dirty="0" smtClean="0"/>
              <a:t>Bérbeadás, bérbevétel, lízing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D880-2477-46F4-A173-E96E7B5332D1}" type="slidenum">
              <a:rPr lang="hu-HU" smtClean="0"/>
              <a:pPr/>
              <a:t>13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8912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3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3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11AB-9C32-44A4-A6F0-709677C93973}" type="slidenum">
              <a:rPr lang="hu-HU"/>
              <a:pPr/>
              <a:t>14</a:t>
            </a:fld>
            <a:endParaRPr lang="hu-HU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800"/>
              <a:t>Tulajdon(jog) és használat(i jog) kapcsolata</a:t>
            </a:r>
          </a:p>
        </p:txBody>
      </p:sp>
      <p:graphicFrame>
        <p:nvGraphicFramePr>
          <p:cNvPr id="155725" name="Group 77"/>
          <p:cNvGraphicFramePr>
            <a:graphicFrameLocks noGrp="1"/>
          </p:cNvGraphicFramePr>
          <p:nvPr>
            <p:ph idx="1"/>
          </p:nvPr>
        </p:nvGraphicFramePr>
        <p:xfrm>
          <a:off x="1992314" y="1600200"/>
          <a:ext cx="8066087" cy="4459288"/>
        </p:xfrm>
        <a:graphic>
          <a:graphicData uri="http://schemas.openxmlformats.org/drawingml/2006/table">
            <a:tbl>
              <a:tblPr/>
              <a:tblGrid>
                <a:gridCol w="173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Tulajdonjog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Használati jog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Jellemző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Ügylet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igen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igen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Saját tulajdon, saját használat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Beruházás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igen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Saját tulajdon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Idegen használat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Beruházás és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Bérbeadás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igen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Idegen tulajdon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Saját használat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Bérbevétel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lehet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igen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Korlátozott tulajdon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Saját használat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Pénzügyi lízing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Beruházás és saját használat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hu-HU" dirty="0" smtClean="0"/>
              <a:t>Erről volt szó a lecke korábbi részében!</a:t>
            </a:r>
          </a:p>
          <a:p>
            <a:r>
              <a:rPr lang="hu-HU" dirty="0" smtClean="0"/>
              <a:t>Lehet saját és idegen kivitelezésű</a:t>
            </a:r>
          </a:p>
          <a:p>
            <a:pPr lvl="1"/>
            <a:r>
              <a:rPr lang="hu-HU" dirty="0" smtClean="0"/>
              <a:t>Saját kivitelezés: költségelszámolás és SEEAÉ elszámolása</a:t>
            </a:r>
          </a:p>
          <a:p>
            <a:pPr lvl="2"/>
            <a:r>
              <a:rPr lang="hu-HU" dirty="0" smtClean="0"/>
              <a:t>Felmerült költségek: 51-57. – 1-4.</a:t>
            </a:r>
          </a:p>
          <a:p>
            <a:pPr lvl="2"/>
            <a:r>
              <a:rPr lang="hu-HU" dirty="0" smtClean="0"/>
              <a:t>Beruházás állományba vétele: 16. – 582. </a:t>
            </a:r>
          </a:p>
          <a:p>
            <a:pPr lvl="1"/>
            <a:r>
              <a:rPr lang="hu-HU" dirty="0" smtClean="0"/>
              <a:t>Idegen kivitelezés: a beszerzések szabályai szerint</a:t>
            </a:r>
          </a:p>
          <a:p>
            <a:pPr lvl="2"/>
            <a:r>
              <a:rPr lang="hu-HU" dirty="0" smtClean="0"/>
              <a:t>16/466. – 454.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062-0F0C-4132-A4F2-E8FF584E0BB5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83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Más tulajdonában álló eszközök használata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hu-HU" dirty="0" smtClean="0"/>
              <a:t>Használati jog átengedése</a:t>
            </a:r>
          </a:p>
          <a:p>
            <a:r>
              <a:rPr lang="hu-HU" dirty="0" smtClean="0"/>
              <a:t>Használati jog megszerzése</a:t>
            </a:r>
          </a:p>
          <a:p>
            <a:r>
              <a:rPr lang="hu-HU" dirty="0" smtClean="0"/>
              <a:t>Egyszeri díj</a:t>
            </a:r>
          </a:p>
          <a:p>
            <a:r>
              <a:rPr lang="hu-HU" dirty="0" smtClean="0"/>
              <a:t>Folyamatos díj („</a:t>
            </a:r>
            <a:r>
              <a:rPr lang="hu-HU" dirty="0" err="1" smtClean="0"/>
              <a:t>royalty</a:t>
            </a:r>
            <a:r>
              <a:rPr lang="hu-HU" dirty="0" smtClean="0"/>
              <a:t>”)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AAD9-2154-4799-8A30-038B150B69BA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786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8B3F-4721-449C-9A2A-2661B735B8B3}" type="slidenum">
              <a:rPr lang="hu-HU"/>
              <a:pPr/>
              <a:t>17</a:t>
            </a:fld>
            <a:endParaRPr lang="hu-HU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800">
                <a:solidFill>
                  <a:schemeClr val="bg1"/>
                </a:solidFill>
              </a:rPr>
              <a:t>Tárgyi eszköz használati jogának</a:t>
            </a:r>
            <a:br>
              <a:rPr lang="hu-HU" sz="3800">
                <a:solidFill>
                  <a:schemeClr val="bg1"/>
                </a:solidFill>
              </a:rPr>
            </a:br>
            <a:r>
              <a:rPr lang="hu-HU" sz="3800">
                <a:solidFill>
                  <a:schemeClr val="bg1"/>
                </a:solidFill>
              </a:rPr>
              <a:t> tartós átengedése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12876"/>
            <a:ext cx="8229600" cy="4824413"/>
          </a:xfrm>
        </p:spPr>
        <p:txBody>
          <a:bodyPr/>
          <a:lstStyle/>
          <a:p>
            <a:r>
              <a:rPr lang="hu-HU"/>
              <a:t>Átengedő (jogalapító)</a:t>
            </a:r>
          </a:p>
          <a:p>
            <a:pPr lvl="1"/>
            <a:r>
              <a:rPr lang="hu-HU"/>
              <a:t>Könyveiben szerepel egy tárgyi eszköz (tipikusan ingatlan), amelynek használatát átengedi másnak</a:t>
            </a:r>
          </a:p>
          <a:p>
            <a:pPr lvl="2"/>
            <a:r>
              <a:rPr lang="hu-HU"/>
              <a:t>Az eszköz a jogot átengedő tulajdonában marad, nem vezeti ki a könyveiből </a:t>
            </a:r>
          </a:p>
          <a:p>
            <a:pPr lvl="1"/>
            <a:r>
              <a:rPr lang="hu-HU"/>
              <a:t>Átengedésért kapott, egyszeri (megváltási) díj</a:t>
            </a:r>
          </a:p>
          <a:p>
            <a:pPr lvl="2"/>
            <a:r>
              <a:rPr lang="hu-HU"/>
              <a:t>Elszámolása árbevételként, majd halasztott bevétel, amelynek feloldása az átengedési (szerződés szerinti) időszak alatt (határozatlan idejű szerződés esetében 5 vagy több év alatt)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6DED-BC1A-4AC8-90BA-DCA175ED12BD}" type="slidenum">
              <a:rPr lang="hu-HU"/>
              <a:pPr/>
              <a:t>18</a:t>
            </a:fld>
            <a:endParaRPr lang="hu-HU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800">
                <a:solidFill>
                  <a:schemeClr val="bg1"/>
                </a:solidFill>
              </a:rPr>
              <a:t>Tárgyi eszköz használati jogának</a:t>
            </a:r>
            <a:br>
              <a:rPr lang="hu-HU" sz="3800">
                <a:solidFill>
                  <a:schemeClr val="bg1"/>
                </a:solidFill>
              </a:rPr>
            </a:br>
            <a:r>
              <a:rPr lang="hu-HU" sz="3800">
                <a:solidFill>
                  <a:schemeClr val="bg1"/>
                </a:solidFill>
              </a:rPr>
              <a:t> tartós átengedése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84314"/>
            <a:ext cx="8229600" cy="4537075"/>
          </a:xfrm>
        </p:spPr>
        <p:txBody>
          <a:bodyPr/>
          <a:lstStyle/>
          <a:p>
            <a:r>
              <a:rPr lang="hu-HU" sz="2800"/>
              <a:t>Átvevő (jogszerző)</a:t>
            </a:r>
          </a:p>
          <a:p>
            <a:pPr lvl="1"/>
            <a:r>
              <a:rPr lang="hu-HU" sz="2400"/>
              <a:t>A tartós használatba átvett eszköz nem kerül az átvevő tulajdonába</a:t>
            </a:r>
          </a:p>
          <a:p>
            <a:pPr lvl="1"/>
            <a:r>
              <a:rPr lang="hu-HU" sz="2400"/>
              <a:t>A használat jogának megszerzésért fizetett, egyszeri díj</a:t>
            </a:r>
          </a:p>
          <a:p>
            <a:pPr lvl="2"/>
            <a:r>
              <a:rPr lang="hu-HU" sz="2000"/>
              <a:t>Ingatlanhoz kapcsolódó vagyoni értékű jog</a:t>
            </a:r>
          </a:p>
          <a:p>
            <a:pPr lvl="2"/>
            <a:r>
              <a:rPr lang="hu-HU" sz="2000"/>
              <a:t>Elszámolása értékcsökkenésként a szerződés szerinti időszak alatt (határozatlan idejű esetén a gazdálkodó által meghatározott hasznos élettartam alatt)</a:t>
            </a:r>
          </a:p>
          <a:p>
            <a:pPr lvl="1"/>
            <a:r>
              <a:rPr lang="hu-HU" sz="2400"/>
              <a:t>Idegen ingatlanon végzett beruházás</a:t>
            </a:r>
          </a:p>
          <a:p>
            <a:pPr lvl="2"/>
            <a:r>
              <a:rPr lang="hu-HU" sz="2000"/>
              <a:t>Elszámolása a beruházások általános szabályai szerint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2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2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1EA5-CEA0-497D-AD31-B3B01885172F}" type="slidenum">
              <a:rPr lang="hu-HU"/>
              <a:pPr/>
              <a:t>19</a:t>
            </a:fld>
            <a:endParaRPr lang="hu-HU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900"/>
              <a:t>Ingatlanhoz kapcsolódó vagyoni értékű jog elszámolása (5 év határozott időre szóló)</a:t>
            </a:r>
          </a:p>
        </p:txBody>
      </p:sp>
      <p:graphicFrame>
        <p:nvGraphicFramePr>
          <p:cNvPr id="154627" name="Group 3"/>
          <p:cNvGraphicFramePr>
            <a:graphicFrameLocks noGrp="1"/>
          </p:cNvGraphicFramePr>
          <p:nvPr>
            <p:ph idx="1"/>
          </p:nvPr>
        </p:nvGraphicFramePr>
        <p:xfrm>
          <a:off x="1992314" y="2349500"/>
          <a:ext cx="8137525" cy="2879726"/>
        </p:xfrm>
        <a:graphic>
          <a:graphicData uri="http://schemas.openxmlformats.org/drawingml/2006/table">
            <a:tbl>
              <a:tblPr/>
              <a:tblGrid>
                <a:gridCol w="316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7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ÁTVEVŐ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Érték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ÁTADÓ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126. – 454.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 – 91-92.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91-92. – </a:t>
                      </a: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483</a:t>
                      </a: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57. – 129.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483.</a:t>
                      </a: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91-92.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Alapvetések a könyveléshez</a:t>
            </a:r>
            <a:endParaRPr lang="hu-HU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ANALITIKA (elengedhetetlen!)</a:t>
            </a:r>
          </a:p>
          <a:p>
            <a:pPr lvl="1"/>
            <a:r>
              <a:rPr lang="hu-HU" dirty="0" smtClean="0"/>
              <a:t>Egyedi</a:t>
            </a:r>
          </a:p>
          <a:p>
            <a:pPr lvl="1"/>
            <a:r>
              <a:rPr lang="hu-HU" dirty="0" smtClean="0"/>
              <a:t>Csoportos </a:t>
            </a:r>
          </a:p>
          <a:p>
            <a:pPr lvl="1"/>
            <a:r>
              <a:rPr lang="hu-HU" dirty="0" smtClean="0"/>
              <a:t>Minden, ami az eszköz azonosításához, értékeléséhez szükséges</a:t>
            </a:r>
          </a:p>
          <a:p>
            <a:pPr lvl="1"/>
            <a:r>
              <a:rPr lang="hu-HU" dirty="0" smtClean="0"/>
              <a:t>Analitikus kartonra példákat lásd a következő két dián!</a:t>
            </a:r>
            <a:endParaRPr lang="hu-HU" dirty="0"/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FADC-084D-4262-A644-BC121B72E2AA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29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30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A2656-1A59-42FE-B1FD-8BF35338014C}" type="slidenum">
              <a:rPr lang="hu-HU"/>
              <a:pPr/>
              <a:t>20</a:t>
            </a:fld>
            <a:endParaRPr lang="hu-HU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TÁRGYIESZKÖZ-BÉRLET</a:t>
            </a:r>
          </a:p>
        </p:txBody>
      </p:sp>
      <p:graphicFrame>
        <p:nvGraphicFramePr>
          <p:cNvPr id="146435" name="Group 3"/>
          <p:cNvGraphicFramePr>
            <a:graphicFrameLocks noGrp="1"/>
          </p:cNvGraphicFramePr>
          <p:nvPr>
            <p:ph idx="1"/>
          </p:nvPr>
        </p:nvGraphicFramePr>
        <p:xfrm>
          <a:off x="2133600" y="2616201"/>
          <a:ext cx="7924800" cy="3189289"/>
        </p:xfrm>
        <a:graphic>
          <a:graphicData uri="http://schemas.openxmlformats.org/drawingml/2006/table">
            <a:tbl>
              <a:tblPr/>
              <a:tblGrid>
                <a:gridCol w="382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bérbeadó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bérbevevő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Kapott bérleti díj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Fizetett</a:t>
                      </a: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bérleti díj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árbevétel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Költség </a:t>
                      </a: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(ig.vett szolg.)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AIE, ha 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PIE, ha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PIE, ha 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AIE, ha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6455" name="Line 23"/>
          <p:cNvSpPr>
            <a:spLocks noChangeShapeType="1"/>
          </p:cNvSpPr>
          <p:nvPr/>
        </p:nvSpPr>
        <p:spPr bwMode="auto">
          <a:xfrm>
            <a:off x="4943475" y="5445125"/>
            <a:ext cx="2089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6456" name="Line 24"/>
          <p:cNvSpPr>
            <a:spLocks noChangeShapeType="1"/>
          </p:cNvSpPr>
          <p:nvPr/>
        </p:nvSpPr>
        <p:spPr bwMode="auto">
          <a:xfrm>
            <a:off x="4872039" y="4724400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6457" name="Text Box 25"/>
          <p:cNvSpPr txBox="1">
            <a:spLocks noChangeArrowheads="1"/>
          </p:cNvSpPr>
          <p:nvPr/>
        </p:nvSpPr>
        <p:spPr bwMode="auto">
          <a:xfrm>
            <a:off x="4916488" y="4430713"/>
            <a:ext cx="20431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utólag esedékes</a:t>
            </a:r>
          </a:p>
        </p:txBody>
      </p:sp>
      <p:sp>
        <p:nvSpPr>
          <p:cNvPr id="146458" name="Text Box 26"/>
          <p:cNvSpPr txBox="1">
            <a:spLocks noChangeArrowheads="1"/>
          </p:cNvSpPr>
          <p:nvPr/>
        </p:nvSpPr>
        <p:spPr bwMode="auto">
          <a:xfrm>
            <a:off x="4987925" y="5149851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előre esedékes</a:t>
            </a:r>
          </a:p>
        </p:txBody>
      </p:sp>
      <p:sp>
        <p:nvSpPr>
          <p:cNvPr id="146459" name="Text Box 27"/>
          <p:cNvSpPr txBox="1">
            <a:spLocks noChangeArrowheads="1"/>
          </p:cNvSpPr>
          <p:nvPr/>
        </p:nvSpPr>
        <p:spPr bwMode="auto">
          <a:xfrm>
            <a:off x="2254250" y="1527176"/>
            <a:ext cx="714971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 dirty="0"/>
              <a:t>Bérleti díj: amely a szerződés szerinti időszak alatt </a:t>
            </a:r>
          </a:p>
          <a:p>
            <a:r>
              <a:rPr lang="hu-HU" sz="2400" dirty="0"/>
              <a:t>folyamatosan, rendszeresen fizetendő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4609138" y="5867980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Lásd a következő diát is!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NB!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2133600" y="1600200"/>
            <a:ext cx="7924800" cy="4781128"/>
          </a:xfrm>
        </p:spPr>
        <p:txBody>
          <a:bodyPr/>
          <a:lstStyle/>
          <a:p>
            <a:r>
              <a:rPr lang="hu-HU" sz="2800" dirty="0"/>
              <a:t>Ne tévesszük össze a bérleti jog és a bérleti díj tartalmát!</a:t>
            </a:r>
          </a:p>
          <a:p>
            <a:r>
              <a:rPr lang="hu-HU" sz="2800" dirty="0"/>
              <a:t>Bérleti jog megszerzése egyszeri ügylet, amiért esetleg egyszeri díjat kell fiz</a:t>
            </a:r>
            <a:r>
              <a:rPr lang="hu-HU" dirty="0" smtClean="0"/>
              <a:t>etni</a:t>
            </a:r>
          </a:p>
          <a:p>
            <a:pPr lvl="1"/>
            <a:r>
              <a:rPr lang="hu-HU" sz="2400" dirty="0"/>
              <a:t>Átvevő: tárgyi eszköz és amortizáció</a:t>
            </a:r>
          </a:p>
          <a:p>
            <a:pPr lvl="1"/>
            <a:r>
              <a:rPr lang="hu-HU" sz="2400" dirty="0"/>
              <a:t>Átadó: árbevétel és halasztott bevétel</a:t>
            </a:r>
          </a:p>
          <a:p>
            <a:r>
              <a:rPr lang="hu-HU" sz="2800" dirty="0"/>
              <a:t>Bérleti díj folyamatos ügylethez kapcsolódik, rendszeresen fizetendő</a:t>
            </a:r>
          </a:p>
          <a:p>
            <a:pPr lvl="1"/>
            <a:r>
              <a:rPr lang="hu-HU" sz="2400" dirty="0"/>
              <a:t>Bérbe vevő: költség és időbeli elhatárolás</a:t>
            </a:r>
          </a:p>
          <a:p>
            <a:pPr lvl="1"/>
            <a:r>
              <a:rPr lang="hu-HU" sz="2400" dirty="0"/>
              <a:t>Bérbe adó: árbevétel és időbeli elhatárolás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062-0F0C-4132-A4F2-E8FF584E0BB5}" type="slidenum">
              <a:rPr lang="hu-HU" smtClean="0"/>
              <a:pPr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517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Bérleti díj vs. Időbeli elhatárolás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- 2017.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062-0F0C-4132-A4F2-E8FF584E0BB5}" type="slidenum">
              <a:rPr lang="hu-HU" smtClean="0"/>
              <a:pPr/>
              <a:t>22</a:t>
            </a:fld>
            <a:endParaRPr lang="hu-HU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81200" y="1556792"/>
            <a:ext cx="8229600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hu-HU" sz="2400" dirty="0"/>
              <a:t>Ha az elszámolási időszak két üzleti évet is érint (pl. 2016. 11. 01. – 2017. 01. 31.), és</a:t>
            </a:r>
          </a:p>
          <a:p>
            <a:r>
              <a:rPr lang="hu-HU" sz="2400" dirty="0"/>
              <a:t>Az elszámolás előre esedékes (pl. 2016. 11. 01-jén), akkor</a:t>
            </a:r>
          </a:p>
          <a:p>
            <a:pPr lvl="1"/>
            <a:r>
              <a:rPr lang="hu-HU" sz="2000" dirty="0"/>
              <a:t>Bérbeadó passzívan határolja el a 2017-re vonatkozó árbevétel részt</a:t>
            </a:r>
          </a:p>
          <a:p>
            <a:pPr lvl="1"/>
            <a:r>
              <a:rPr lang="hu-HU" sz="2000" dirty="0"/>
              <a:t>Bérbevevő aktívan határolja el a 2017-re vonatkozó költségrészt</a:t>
            </a:r>
          </a:p>
          <a:p>
            <a:r>
              <a:rPr lang="hu-HU" sz="2400" dirty="0"/>
              <a:t>Az elszámolás utólag esedékes (pl. 2017. 01. 31-én), akkor</a:t>
            </a:r>
          </a:p>
          <a:p>
            <a:pPr lvl="1"/>
            <a:r>
              <a:rPr lang="hu-HU" sz="2000" dirty="0"/>
              <a:t>Bérbeadó </a:t>
            </a:r>
            <a:r>
              <a:rPr lang="hu-HU" sz="2000" dirty="0"/>
              <a:t>aktívan </a:t>
            </a:r>
            <a:r>
              <a:rPr lang="hu-HU" sz="2000" dirty="0"/>
              <a:t>határolja el a </a:t>
            </a:r>
            <a:r>
              <a:rPr lang="hu-HU" sz="2000" dirty="0"/>
              <a:t>2016-ra </a:t>
            </a:r>
            <a:r>
              <a:rPr lang="hu-HU" sz="2000" dirty="0"/>
              <a:t>vonatkozó árbevétel részt</a:t>
            </a:r>
          </a:p>
          <a:p>
            <a:pPr lvl="1"/>
            <a:r>
              <a:rPr lang="hu-HU" sz="2000" dirty="0"/>
              <a:t>Bérbevevő </a:t>
            </a:r>
            <a:r>
              <a:rPr lang="hu-HU" sz="2000" dirty="0"/>
              <a:t>passzívan </a:t>
            </a:r>
            <a:r>
              <a:rPr lang="hu-HU" sz="2000" dirty="0"/>
              <a:t>határolja el a </a:t>
            </a:r>
            <a:r>
              <a:rPr lang="hu-HU" sz="2000" dirty="0"/>
              <a:t>2016-ra </a:t>
            </a:r>
            <a:r>
              <a:rPr lang="hu-HU" sz="2000" dirty="0"/>
              <a:t>vonatkozó </a:t>
            </a:r>
            <a:r>
              <a:rPr lang="hu-HU" sz="2000" dirty="0"/>
              <a:t>költségrészt</a:t>
            </a:r>
            <a:endParaRPr lang="hu-HU" sz="2000" dirty="0"/>
          </a:p>
        </p:txBody>
      </p:sp>
      <p:sp>
        <p:nvSpPr>
          <p:cNvPr id="3" name="Téglalap 2"/>
          <p:cNvSpPr/>
          <p:nvPr/>
        </p:nvSpPr>
        <p:spPr>
          <a:xfrm>
            <a:off x="5015880" y="5877272"/>
            <a:ext cx="53285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Figyelem! a </a:t>
            </a:r>
            <a:r>
              <a:rPr lang="hu-HU" dirty="0" err="1" smtClean="0">
                <a:solidFill>
                  <a:schemeClr val="tx1"/>
                </a:solidFill>
              </a:rPr>
              <a:t>MEGyÉB</a:t>
            </a:r>
            <a:r>
              <a:rPr lang="hu-HU" dirty="0" smtClean="0">
                <a:solidFill>
                  <a:schemeClr val="tx1"/>
                </a:solidFill>
              </a:rPr>
              <a:t> esetében ez nincs így! Lásd a 2. leckét is!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16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7693-1A93-4F04-98CB-9461A3E10FA3}" type="slidenum">
              <a:rPr lang="hu-HU"/>
              <a:pPr/>
              <a:t>23</a:t>
            </a:fld>
            <a:endParaRPr lang="hu-HU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LÍZINGKONSTRUKCIÓK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57338"/>
            <a:ext cx="8229600" cy="4392612"/>
          </a:xfrm>
        </p:spPr>
        <p:txBody>
          <a:bodyPr anchor="ctr"/>
          <a:lstStyle/>
          <a:p>
            <a:r>
              <a:rPr lang="hu-HU" sz="2800" dirty="0"/>
              <a:t>PÉNZÜGYI LÍZING</a:t>
            </a:r>
          </a:p>
          <a:p>
            <a:pPr lvl="1"/>
            <a:r>
              <a:rPr lang="hu-HU" sz="2400" dirty="0"/>
              <a:t>A bérleti és az adásvételi szerződés jegyeit együttesen tartalmazó atipikus szerződés,</a:t>
            </a:r>
          </a:p>
          <a:p>
            <a:pPr lvl="1"/>
            <a:r>
              <a:rPr lang="hu-HU" sz="2400" dirty="0"/>
              <a:t>amely keretében a lízingbeadó a lízingbevevő igényei szerint beszerzett </a:t>
            </a:r>
          </a:p>
          <a:p>
            <a:pPr lvl="1"/>
            <a:r>
              <a:rPr lang="hu-HU" sz="2400" dirty="0"/>
              <a:t>és a lízingbeadó tulajdonába kerülő eszközt </a:t>
            </a:r>
          </a:p>
          <a:p>
            <a:pPr lvl="1"/>
            <a:r>
              <a:rPr lang="hu-HU" sz="2400" dirty="0"/>
              <a:t>lízingdíj fizetése ellenében, rögzített időtartamra a lízingbevevő használatába, birtokába adja</a:t>
            </a:r>
          </a:p>
          <a:p>
            <a:r>
              <a:rPr lang="hu-HU" sz="2800" dirty="0"/>
              <a:t>OPERATÍV LÍZING</a:t>
            </a:r>
          </a:p>
          <a:p>
            <a:pPr lvl="1"/>
            <a:r>
              <a:rPr lang="hu-HU" sz="2400" dirty="0"/>
              <a:t>Ami nem pénzügyi lízing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Pénzügyi lízing (Hpt. </a:t>
            </a:r>
            <a:r>
              <a:rPr lang="hu-HU" dirty="0"/>
              <a:t>s</a:t>
            </a:r>
            <a:r>
              <a:rPr lang="hu-HU" dirty="0" smtClean="0"/>
              <a:t>zabályai)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az </a:t>
            </a:r>
            <a:r>
              <a:rPr lang="hu-HU" dirty="0"/>
              <a:t>a tevékenység, amelynek során a lízingbeadó a tulajdonában lévő ingatlant vagy ingó dolgot, illetve vagyoni értékű jogot a lízingbevevő határozott idejű használatába adja oly módon, hogy a használatba adással a </a:t>
            </a:r>
            <a:r>
              <a:rPr lang="hu-HU" dirty="0" smtClean="0"/>
              <a:t>lízingbevevő</a:t>
            </a:r>
          </a:p>
          <a:p>
            <a:pPr lvl="1"/>
            <a:r>
              <a:rPr lang="hu-HU" dirty="0"/>
              <a:t>viseli a kárveszély átszállásából származó kockázatot,</a:t>
            </a:r>
          </a:p>
          <a:p>
            <a:pPr lvl="1"/>
            <a:r>
              <a:rPr lang="hu-HU" dirty="0"/>
              <a:t>a hasznok szedésére jogosulttá válik,</a:t>
            </a:r>
          </a:p>
          <a:p>
            <a:pPr lvl="1"/>
            <a:r>
              <a:rPr lang="hu-HU" dirty="0"/>
              <a:t>viseli a közvetlen terheket (ideértve a fenntartási és amortizációs költségeket is),</a:t>
            </a:r>
          </a:p>
          <a:p>
            <a:pPr lvl="1"/>
            <a:r>
              <a:rPr lang="hu-HU" dirty="0"/>
              <a:t>jogosultságot szerez arra, hogy a szerződésben kikötött időtartam lejártával a lízingdíj teljes tőketörlesztő és kamattörlesztő részének, valamint a szerződésben kikötött maradványérték megfizetésével a dolgon ő vagy az általa megjelölt személy tulajdonjogot szerezzen.</a:t>
            </a:r>
            <a:endParaRPr lang="hu-HU" dirty="0" smtClean="0"/>
          </a:p>
          <a:p>
            <a:pPr marL="342900" lvl="1" indent="-342900">
              <a:buClr>
                <a:schemeClr val="hlink"/>
              </a:buClr>
              <a:buSzPct val="80000"/>
            </a:pPr>
            <a:r>
              <a:rPr lang="hu-HU" dirty="0"/>
              <a:t>Ha a lízingbevevő nem él e jogával, a lízing tárgya visszakerül a lízingbeadó birtokába. A felek a szerződésben kötik ki a lízingdíj tőkerészét - amely a lízingbe adott vagyontárgy, vagyoni értékű jog szerződés szerinti árával azonos -, valamint kamatrészét és a törlesztésének ütemezését</a:t>
            </a:r>
            <a:r>
              <a:rPr lang="hu-HU" dirty="0" smtClean="0"/>
              <a:t>;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AAD9-2154-4799-8A30-038B150B69BA}" type="slidenum">
              <a:rPr lang="hu-HU" smtClean="0"/>
              <a:pPr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880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83DB-E05B-49E9-B0CA-B01F97EA1713}" type="slidenum">
              <a:rPr lang="hu-HU"/>
              <a:pPr/>
              <a:t>25</a:t>
            </a:fld>
            <a:endParaRPr lang="hu-HU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Pénzügyi lízing jellemzői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57338"/>
            <a:ext cx="8229600" cy="4392612"/>
          </a:xfr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hu-HU" sz="2400"/>
              <a:t>Lízingbeadónál tulajdonjog</a:t>
            </a:r>
          </a:p>
          <a:p>
            <a:pPr>
              <a:lnSpc>
                <a:spcPct val="90000"/>
              </a:lnSpc>
            </a:pPr>
            <a:r>
              <a:rPr lang="hu-HU" sz="2400"/>
              <a:t>Lízingbevevőnél használati jog</a:t>
            </a:r>
          </a:p>
          <a:p>
            <a:pPr>
              <a:lnSpc>
                <a:spcPct val="90000"/>
              </a:lnSpc>
            </a:pPr>
            <a:r>
              <a:rPr lang="hu-HU" sz="2400"/>
              <a:t>Az eszköz a lízingbevevő könyveiben szerepel</a:t>
            </a:r>
          </a:p>
          <a:p>
            <a:pPr>
              <a:lnSpc>
                <a:spcPct val="90000"/>
              </a:lnSpc>
            </a:pPr>
            <a:r>
              <a:rPr lang="hu-HU" sz="2400"/>
              <a:t>Használatból eredő költségek, kockázatok lízingbevevőt terhelik, de jogosult a hasznok szedésére is</a:t>
            </a:r>
          </a:p>
          <a:p>
            <a:pPr>
              <a:lnSpc>
                <a:spcPct val="90000"/>
              </a:lnSpc>
            </a:pPr>
            <a:r>
              <a:rPr lang="hu-HU" sz="2400"/>
              <a:t>Az ügylet futamideje </a:t>
            </a:r>
            <a:r>
              <a:rPr lang="en-US" sz="2400">
                <a:cs typeface="Arial" charset="0"/>
              </a:rPr>
              <a:t>≈</a:t>
            </a:r>
            <a:r>
              <a:rPr lang="hu-HU" sz="2400"/>
              <a:t> eszköz hasznos élettartam</a:t>
            </a:r>
          </a:p>
          <a:p>
            <a:pPr>
              <a:lnSpc>
                <a:spcPct val="90000"/>
              </a:lnSpc>
            </a:pPr>
            <a:r>
              <a:rPr lang="hu-HU" sz="2400"/>
              <a:t>A finanszírozási forrás fedezete = ügylet tárgya</a:t>
            </a:r>
          </a:p>
          <a:p>
            <a:pPr>
              <a:lnSpc>
                <a:spcPct val="90000"/>
              </a:lnSpc>
            </a:pPr>
            <a:r>
              <a:rPr lang="hu-HU" sz="2400"/>
              <a:t>Futamidő végén lízingbevevő tulajdonjogot szerez(het):</a:t>
            </a:r>
          </a:p>
          <a:p>
            <a:pPr lvl="1">
              <a:lnSpc>
                <a:spcPct val="90000"/>
              </a:lnSpc>
            </a:pPr>
            <a:r>
              <a:rPr lang="hu-HU" sz="2000"/>
              <a:t>Zárt végű: biztos tulajdonszerzés</a:t>
            </a:r>
          </a:p>
          <a:p>
            <a:pPr lvl="1">
              <a:lnSpc>
                <a:spcPct val="90000"/>
              </a:lnSpc>
            </a:pPr>
            <a:r>
              <a:rPr lang="hu-HU" sz="2000"/>
              <a:t>Nyílt végű ügylet: vételi opció</a:t>
            </a:r>
            <a:r>
              <a:rPr lang="hu-HU" sz="20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hu-HU" sz="2000">
                <a:cs typeface="Times New Roman" pitchFamily="18" charset="0"/>
              </a:rPr>
              <a:t>A számviteli elszámolás azonos</a:t>
            </a:r>
            <a:endParaRPr lang="hu-HU"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21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22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B915-DE71-4153-A866-BDBBD198DB7E}" type="slidenum">
              <a:rPr lang="hu-HU"/>
              <a:pPr/>
              <a:t>26</a:t>
            </a:fld>
            <a:endParaRPr lang="hu-HU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Pénzügyi lízing modellje</a:t>
            </a:r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5016501" y="2438400"/>
            <a:ext cx="166211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hu-HU">
                <a:latin typeface="Berlin Sans FB" pitchFamily="34" charset="0"/>
              </a:rPr>
              <a:t>LÍZINGBEADÓ</a:t>
            </a:r>
          </a:p>
        </p:txBody>
      </p:sp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7185025" y="4238625"/>
            <a:ext cx="113823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Berlin Sans FB" pitchFamily="34" charset="0"/>
              </a:rPr>
              <a:t>SZÁLLÍTÓ</a:t>
            </a: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2589214" y="4167189"/>
            <a:ext cx="1697037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Berlin Sans FB" pitchFamily="34" charset="0"/>
              </a:rPr>
              <a:t>LÍZINGBEVEVŐ</a:t>
            </a:r>
          </a:p>
        </p:txBody>
      </p:sp>
      <p:sp>
        <p:nvSpPr>
          <p:cNvPr id="159751" name="Line 7"/>
          <p:cNvSpPr>
            <a:spLocks noChangeShapeType="1"/>
          </p:cNvSpPr>
          <p:nvPr/>
        </p:nvSpPr>
        <p:spPr bwMode="auto">
          <a:xfrm flipH="1" flipV="1">
            <a:off x="6672264" y="2636839"/>
            <a:ext cx="1366837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9752" name="Line 8"/>
          <p:cNvSpPr>
            <a:spLocks noChangeShapeType="1"/>
          </p:cNvSpPr>
          <p:nvPr/>
        </p:nvSpPr>
        <p:spPr bwMode="auto">
          <a:xfrm>
            <a:off x="6313489" y="2852739"/>
            <a:ext cx="122237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9753" name="Line 9"/>
          <p:cNvSpPr>
            <a:spLocks noChangeShapeType="1"/>
          </p:cNvSpPr>
          <p:nvPr/>
        </p:nvSpPr>
        <p:spPr bwMode="auto">
          <a:xfrm flipH="1">
            <a:off x="3432175" y="2708275"/>
            <a:ext cx="1511300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9754" name="Line 10"/>
          <p:cNvSpPr>
            <a:spLocks noChangeShapeType="1"/>
          </p:cNvSpPr>
          <p:nvPr/>
        </p:nvSpPr>
        <p:spPr bwMode="auto">
          <a:xfrm flipV="1">
            <a:off x="3863975" y="2852739"/>
            <a:ext cx="1295400" cy="12969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9755" name="Line 11"/>
          <p:cNvSpPr>
            <a:spLocks noChangeShapeType="1"/>
          </p:cNvSpPr>
          <p:nvPr/>
        </p:nvSpPr>
        <p:spPr bwMode="auto">
          <a:xfrm flipH="1">
            <a:off x="4440239" y="4437063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9756" name="Text Box 12"/>
          <p:cNvSpPr txBox="1">
            <a:spLocks noChangeArrowheads="1"/>
          </p:cNvSpPr>
          <p:nvPr/>
        </p:nvSpPr>
        <p:spPr bwMode="auto">
          <a:xfrm>
            <a:off x="6683376" y="4797425"/>
            <a:ext cx="2797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Eszközeladás:</a:t>
            </a:r>
          </a:p>
          <a:p>
            <a:pPr algn="ctr"/>
            <a:r>
              <a:rPr lang="hu-HU">
                <a:latin typeface="Verdana" pitchFamily="34" charset="0"/>
              </a:rPr>
              <a:t>Árbevétel és ráfordítás</a:t>
            </a:r>
          </a:p>
        </p:txBody>
      </p:sp>
      <p:sp>
        <p:nvSpPr>
          <p:cNvPr id="159757" name="Text Box 13"/>
          <p:cNvSpPr txBox="1">
            <a:spLocks noChangeArrowheads="1"/>
          </p:cNvSpPr>
          <p:nvPr/>
        </p:nvSpPr>
        <p:spPr bwMode="auto">
          <a:xfrm>
            <a:off x="7005638" y="2270125"/>
            <a:ext cx="2965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Árubeszerzés és eladás:</a:t>
            </a:r>
          </a:p>
          <a:p>
            <a:pPr algn="ctr"/>
            <a:r>
              <a:rPr lang="hu-HU">
                <a:latin typeface="Verdana" pitchFamily="34" charset="0"/>
              </a:rPr>
              <a:t> árbevétel = ráfordítás</a:t>
            </a:r>
          </a:p>
        </p:txBody>
      </p:sp>
      <p:sp>
        <p:nvSpPr>
          <p:cNvPr id="159758" name="Text Box 14"/>
          <p:cNvSpPr txBox="1">
            <a:spLocks noChangeArrowheads="1"/>
          </p:cNvSpPr>
          <p:nvPr/>
        </p:nvSpPr>
        <p:spPr bwMode="auto">
          <a:xfrm>
            <a:off x="1703388" y="4724400"/>
            <a:ext cx="357981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Eszközbeszerzés és</a:t>
            </a:r>
          </a:p>
          <a:p>
            <a:pPr algn="ctr"/>
            <a:r>
              <a:rPr lang="hu-HU">
                <a:latin typeface="Verdana" pitchFamily="34" charset="0"/>
              </a:rPr>
              <a:t>Hosszú lejáratú kötelezettség</a:t>
            </a:r>
          </a:p>
          <a:p>
            <a:pPr algn="ctr"/>
            <a:r>
              <a:rPr lang="hu-HU">
                <a:latin typeface="Verdana" pitchFamily="34" charset="0"/>
              </a:rPr>
              <a:t>Törlesztés + kamatfizetés </a:t>
            </a:r>
          </a:p>
        </p:txBody>
      </p:sp>
      <p:sp>
        <p:nvSpPr>
          <p:cNvPr id="159759" name="Text Box 15"/>
          <p:cNvSpPr txBox="1">
            <a:spLocks noChangeArrowheads="1"/>
          </p:cNvSpPr>
          <p:nvPr/>
        </p:nvSpPr>
        <p:spPr bwMode="auto">
          <a:xfrm>
            <a:off x="1809751" y="2292350"/>
            <a:ext cx="3133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Hosszú lejáratú követelés</a:t>
            </a:r>
          </a:p>
          <a:p>
            <a:pPr algn="ctr"/>
            <a:r>
              <a:rPr lang="hu-HU">
                <a:latin typeface="Verdana" pitchFamily="34" charset="0"/>
              </a:rPr>
              <a:t>+ kamatbevétel</a:t>
            </a:r>
          </a:p>
        </p:txBody>
      </p:sp>
      <p:sp>
        <p:nvSpPr>
          <p:cNvPr id="159760" name="Text Box 16"/>
          <p:cNvSpPr txBox="1">
            <a:spLocks noChangeArrowheads="1"/>
          </p:cNvSpPr>
          <p:nvPr/>
        </p:nvSpPr>
        <p:spPr bwMode="auto">
          <a:xfrm>
            <a:off x="5831214" y="3278188"/>
            <a:ext cx="13836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 sz="1400">
                <a:latin typeface="Verdana" pitchFamily="34" charset="0"/>
              </a:rPr>
              <a:t>Teljes vételár</a:t>
            </a:r>
          </a:p>
          <a:p>
            <a:pPr algn="ctr"/>
            <a:r>
              <a:rPr lang="hu-HU" sz="1400">
                <a:latin typeface="Verdana" pitchFamily="34" charset="0"/>
              </a:rPr>
              <a:t>kifizetése</a:t>
            </a:r>
          </a:p>
        </p:txBody>
      </p:sp>
      <p:sp>
        <p:nvSpPr>
          <p:cNvPr id="159761" name="Text Box 17"/>
          <p:cNvSpPr txBox="1">
            <a:spLocks noChangeArrowheads="1"/>
          </p:cNvSpPr>
          <p:nvPr/>
        </p:nvSpPr>
        <p:spPr bwMode="auto">
          <a:xfrm>
            <a:off x="7588250" y="3494088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számla</a:t>
            </a:r>
          </a:p>
        </p:txBody>
      </p:sp>
      <p:sp>
        <p:nvSpPr>
          <p:cNvPr id="159762" name="Text Box 18"/>
          <p:cNvSpPr txBox="1">
            <a:spLocks noChangeArrowheads="1"/>
          </p:cNvSpPr>
          <p:nvPr/>
        </p:nvSpPr>
        <p:spPr bwMode="auto">
          <a:xfrm>
            <a:off x="3432175" y="3068638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számla</a:t>
            </a:r>
          </a:p>
        </p:txBody>
      </p:sp>
      <p:sp>
        <p:nvSpPr>
          <p:cNvPr id="159763" name="Text Box 19"/>
          <p:cNvSpPr txBox="1">
            <a:spLocks noChangeArrowheads="1"/>
          </p:cNvSpPr>
          <p:nvPr/>
        </p:nvSpPr>
        <p:spPr bwMode="auto">
          <a:xfrm>
            <a:off x="4151313" y="3429000"/>
            <a:ext cx="147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/>
              <a:t>Fizetés</a:t>
            </a:r>
          </a:p>
          <a:p>
            <a:pPr algn="ctr"/>
            <a:r>
              <a:rPr lang="hu-HU"/>
              <a:t>részletekben</a:t>
            </a:r>
          </a:p>
        </p:txBody>
      </p:sp>
      <p:sp>
        <p:nvSpPr>
          <p:cNvPr id="159764" name="Text Box 20"/>
          <p:cNvSpPr txBox="1">
            <a:spLocks noChangeArrowheads="1"/>
          </p:cNvSpPr>
          <p:nvPr/>
        </p:nvSpPr>
        <p:spPr bwMode="auto">
          <a:xfrm>
            <a:off x="5416550" y="435768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eszköz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AA06-0449-47F3-8AB4-8C860DD3B42C}" type="slidenum">
              <a:rPr lang="hu-HU"/>
              <a:pPr/>
              <a:t>27</a:t>
            </a:fld>
            <a:endParaRPr lang="hu-HU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Szállító könyvelése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hu-HU"/>
              <a:t>Értékesítés (lízingbe adónak)</a:t>
            </a:r>
          </a:p>
          <a:p>
            <a:pPr lvl="1">
              <a:buFont typeface="Wingdings" pitchFamily="2" charset="2"/>
              <a:buNone/>
            </a:pPr>
            <a:r>
              <a:rPr lang="hu-HU"/>
              <a:t>	31. – 91.	2.000</a:t>
            </a:r>
          </a:p>
          <a:p>
            <a:pPr lvl="1">
              <a:buFont typeface="Wingdings" pitchFamily="2" charset="2"/>
              <a:buNone/>
            </a:pPr>
            <a:r>
              <a:rPr lang="hu-HU"/>
              <a:t>	31. – 467.	   500</a:t>
            </a:r>
          </a:p>
          <a:p>
            <a:pPr lvl="1">
              <a:buFont typeface="Wingdings" pitchFamily="2" charset="2"/>
              <a:buNone/>
            </a:pPr>
            <a:r>
              <a:rPr lang="hu-HU"/>
              <a:t>	81. – 26. vagy 581/81. – 25. 	1.500</a:t>
            </a:r>
          </a:p>
          <a:p>
            <a:pPr lvl="1">
              <a:buFont typeface="Wingdings" pitchFamily="2" charset="2"/>
              <a:buNone/>
            </a:pPr>
            <a:r>
              <a:rPr lang="hu-HU"/>
              <a:t>	38. – 31.	2.500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3DF-AD34-4618-ADBA-AE3119EE24D7}" type="slidenum">
              <a:rPr lang="hu-HU"/>
              <a:pPr/>
              <a:t>28</a:t>
            </a:fld>
            <a:endParaRPr lang="hu-HU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Lízingbeadó könyvelése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781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2400"/>
              <a:t>Árubeszerzés (szállítótól)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hu-HU" sz="2000"/>
              <a:t>		</a:t>
            </a:r>
            <a:r>
              <a:rPr lang="hu-HU" sz="2400"/>
              <a:t>26. – 454.	2.000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hu-HU" sz="2400"/>
              <a:t>		466. – 454.	   500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hu-HU" sz="2400"/>
              <a:t>		454. – 38. 	2.500</a:t>
            </a:r>
          </a:p>
          <a:p>
            <a:pPr>
              <a:lnSpc>
                <a:spcPct val="80000"/>
              </a:lnSpc>
            </a:pPr>
            <a:r>
              <a:rPr lang="hu-HU" sz="2400"/>
              <a:t>Értékesítés (lízingbe vevőnek)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2400"/>
              <a:t>		31. – 91/467.	2.500 – 2.000/500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2400"/>
              <a:t>		81. – 26.	2.000</a:t>
            </a:r>
          </a:p>
          <a:p>
            <a:pPr>
              <a:lnSpc>
                <a:spcPct val="80000"/>
              </a:lnSpc>
            </a:pPr>
            <a:r>
              <a:rPr lang="hu-HU" sz="2400"/>
              <a:t>Követelés átsorolása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hu-HU" sz="2000"/>
              <a:t>		</a:t>
            </a:r>
            <a:r>
              <a:rPr lang="hu-HU" sz="2400"/>
              <a:t>19. – 31.	2.500</a:t>
            </a:r>
          </a:p>
          <a:p>
            <a:pPr>
              <a:lnSpc>
                <a:spcPct val="80000"/>
              </a:lnSpc>
            </a:pPr>
            <a:r>
              <a:rPr lang="hu-HU" sz="2400"/>
              <a:t>Befolyó törlesztő részletek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2400"/>
              <a:t>		38. – 19.	   800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2400"/>
              <a:t>		38. – 97.	   300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39CAA-D64F-4C32-868E-6554750D7B08}" type="slidenum">
              <a:rPr lang="hu-HU"/>
              <a:pPr/>
              <a:t>29</a:t>
            </a:fld>
            <a:endParaRPr lang="hu-HU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Lízingbevevő könyvelése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41439"/>
            <a:ext cx="8229600" cy="4967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2400" dirty="0"/>
              <a:t>Beszerzés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400" dirty="0"/>
              <a:t>		16. – 454.		2.000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400" dirty="0"/>
              <a:t>		466/</a:t>
            </a:r>
            <a:r>
              <a:rPr lang="hu-HU" sz="2400" dirty="0">
                <a:solidFill>
                  <a:srgbClr val="FF0000"/>
                </a:solidFill>
              </a:rPr>
              <a:t>16</a:t>
            </a:r>
            <a:r>
              <a:rPr lang="hu-HU" sz="2400" dirty="0"/>
              <a:t>. – 454.	   </a:t>
            </a:r>
            <a:r>
              <a:rPr lang="hu-HU" sz="2400" dirty="0"/>
              <a:t>500 </a:t>
            </a:r>
            <a:r>
              <a:rPr lang="hu-HU" sz="1800" dirty="0"/>
              <a:t>(16-ra, ha az áfa nem levonható!)</a:t>
            </a:r>
            <a:endParaRPr lang="hu-HU" sz="1800" dirty="0"/>
          </a:p>
          <a:p>
            <a:pPr>
              <a:lnSpc>
                <a:spcPct val="90000"/>
              </a:lnSpc>
            </a:pPr>
            <a:r>
              <a:rPr lang="hu-HU" sz="2400" dirty="0"/>
              <a:t>Kötelezettség átsorolása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400" dirty="0"/>
              <a:t>		454. – 448.		2.500</a:t>
            </a:r>
          </a:p>
          <a:p>
            <a:pPr>
              <a:lnSpc>
                <a:spcPct val="90000"/>
              </a:lnSpc>
            </a:pPr>
            <a:r>
              <a:rPr lang="hu-HU" sz="2400" dirty="0"/>
              <a:t>Törlesztő részletek kifizetése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400" dirty="0"/>
              <a:t>		448. – 38.		   800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400" dirty="0"/>
              <a:t>		87. – 38.		   300	</a:t>
            </a:r>
          </a:p>
          <a:p>
            <a:pPr>
              <a:lnSpc>
                <a:spcPct val="90000"/>
              </a:lnSpc>
            </a:pPr>
            <a:r>
              <a:rPr lang="hu-HU" sz="2400" dirty="0"/>
              <a:t>Aktiválás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400" dirty="0"/>
              <a:t>		12-15. – 16.		2.000 (</a:t>
            </a:r>
            <a:r>
              <a:rPr lang="hu-HU" sz="2400" dirty="0">
                <a:solidFill>
                  <a:srgbClr val="FF0000"/>
                </a:solidFill>
              </a:rPr>
              <a:t>vagy 2.500</a:t>
            </a:r>
            <a:r>
              <a:rPr lang="hu-HU" sz="2400" dirty="0"/>
              <a:t>)</a:t>
            </a:r>
          </a:p>
          <a:p>
            <a:pPr>
              <a:lnSpc>
                <a:spcPct val="90000"/>
              </a:lnSpc>
            </a:pPr>
            <a:r>
              <a:rPr lang="hu-HU" sz="2400" dirty="0"/>
              <a:t>Értékcsökkenés elszámolása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400" dirty="0"/>
              <a:t>		57. – 1x9.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AAD9-2154-4799-8A30-038B150B69BA}" type="slidenum">
              <a:rPr lang="hu-HU" smtClean="0"/>
              <a:pPr/>
              <a:t>3</a:t>
            </a:fld>
            <a:endParaRPr lang="hu-HU"/>
          </a:p>
        </p:txBody>
      </p:sp>
      <p:pic>
        <p:nvPicPr>
          <p:cNvPr id="1026" name="Picture 2" descr="Képtalálat a következőre: „tárgyi eszköz karton”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128388"/>
            <a:ext cx="8856984" cy="661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11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D2B1-2F3D-4E4C-B784-5D2C7E8F2F94}" type="slidenum">
              <a:rPr lang="hu-HU"/>
              <a:pPr/>
              <a:t>30</a:t>
            </a:fld>
            <a:endParaRPr lang="hu-HU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LÍZINGKONSTRUKCIÓK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hu-HU" dirty="0"/>
              <a:t>OPERATÍV LÍZING:</a:t>
            </a:r>
          </a:p>
          <a:p>
            <a:pPr lvl="1"/>
            <a:r>
              <a:rPr lang="hu-HU" dirty="0"/>
              <a:t>ami nem pénzügyi lízing</a:t>
            </a:r>
          </a:p>
          <a:p>
            <a:pPr lvl="1"/>
            <a:r>
              <a:rPr lang="hu-HU" dirty="0"/>
              <a:t>elszámolása, mint a bérlet</a:t>
            </a:r>
          </a:p>
          <a:p>
            <a:pPr lvl="1"/>
            <a:r>
              <a:rPr lang="hu-HU" dirty="0" smtClean="0"/>
              <a:t>Házi feladat: Mi </a:t>
            </a:r>
            <a:r>
              <a:rPr lang="hu-HU" dirty="0"/>
              <a:t>a különbség a (klasszikus) </a:t>
            </a:r>
            <a:r>
              <a:rPr lang="hu-HU" dirty="0" smtClean="0"/>
              <a:t>bérleti szerződés </a:t>
            </a:r>
            <a:r>
              <a:rPr lang="hu-HU" dirty="0"/>
              <a:t>és az operatív </a:t>
            </a:r>
            <a:r>
              <a:rPr lang="hu-HU" dirty="0" smtClean="0"/>
              <a:t>lízingszerződés </a:t>
            </a:r>
            <a:r>
              <a:rPr lang="hu-HU" dirty="0"/>
              <a:t>között?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57D67-C10C-4243-A59D-E90C335700E1}" type="slidenum">
              <a:rPr lang="hu-HU"/>
              <a:pPr/>
              <a:t>31</a:t>
            </a:fld>
            <a:endParaRPr lang="hu-HU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LÍZINGKONSTRUKCIÓK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hu-HU" dirty="0"/>
              <a:t>VISSZLÍZING:</a:t>
            </a:r>
          </a:p>
          <a:p>
            <a:pPr lvl="1"/>
            <a:r>
              <a:rPr lang="hu-HU" dirty="0"/>
              <a:t>Tulajdonunkban lévő eszköz eladása, és rögtön utána lízingszerződés keretében „</a:t>
            </a:r>
            <a:r>
              <a:rPr lang="hu-HU" dirty="0" smtClean="0"/>
              <a:t>visszavásárlása”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FF66A-DA8F-463F-A40F-0BDAA910D33F}" type="slidenum">
              <a:rPr lang="hu-HU"/>
              <a:pPr/>
              <a:t>32</a:t>
            </a:fld>
            <a:endParaRPr lang="hu-HU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Tárgyi eszközök KM kapcsolata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552" y="1484784"/>
            <a:ext cx="79248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2400" dirty="0"/>
              <a:t>Számviteli politika kapcsolódó részei, különös tekintettel az értékelésre, illetve annak változására (ennek tételes hatásait is be kell mutatni)</a:t>
            </a:r>
          </a:p>
          <a:p>
            <a:pPr>
              <a:lnSpc>
                <a:spcPct val="90000"/>
              </a:lnSpc>
            </a:pPr>
            <a:r>
              <a:rPr lang="hu-HU" sz="2400" dirty="0"/>
              <a:t>Bruttó érték és halmozott </a:t>
            </a:r>
            <a:r>
              <a:rPr lang="hu-HU" sz="2400" dirty="0" err="1"/>
              <a:t>écs</a:t>
            </a:r>
            <a:r>
              <a:rPr lang="hu-HU" sz="2400" dirty="0"/>
              <a:t>. mérlegtételenkénti bemutatása (befektetési tükör)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Nyitó, növekedés, csökkenés, átsorolások, záró</a:t>
            </a:r>
          </a:p>
          <a:p>
            <a:pPr>
              <a:lnSpc>
                <a:spcPct val="90000"/>
              </a:lnSpc>
            </a:pPr>
            <a:r>
              <a:rPr lang="hu-HU" sz="2400" dirty="0"/>
              <a:t>Tárgyévben elszámolt </a:t>
            </a:r>
            <a:r>
              <a:rPr lang="hu-HU" sz="2400" dirty="0" err="1"/>
              <a:t>écs</a:t>
            </a:r>
            <a:r>
              <a:rPr lang="hu-HU" sz="2400" dirty="0"/>
              <a:t>. mérlegtételenkénti bemutatása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Terv szerinti </a:t>
            </a:r>
            <a:r>
              <a:rPr lang="hu-HU" sz="2000" dirty="0"/>
              <a:t>leírási módszerek szerint, terven felüli és annak visszaírása</a:t>
            </a:r>
          </a:p>
          <a:p>
            <a:pPr>
              <a:lnSpc>
                <a:spcPct val="90000"/>
              </a:lnSpc>
            </a:pPr>
            <a:r>
              <a:rPr lang="hu-HU" sz="2400" dirty="0"/>
              <a:t>Értékhelyesbítés mérlegtételenkénti bemutatása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Nyitó, növekedés, csökkenés, záró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9B1F-19DE-4A0C-9118-781D292CA7A8}" type="slidenum">
              <a:rPr lang="hu-HU" smtClean="0"/>
              <a:pPr/>
              <a:t>4</a:t>
            </a:fld>
            <a:endParaRPr lang="hu-HU"/>
          </a:p>
        </p:txBody>
      </p:sp>
      <p:pic>
        <p:nvPicPr>
          <p:cNvPr id="2050" name="Picture 2" descr="Képtalálat a következőre: „tárgyi eszköz karton”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90264"/>
            <a:ext cx="8928992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98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Alapvetések a könyveléshez</a:t>
            </a:r>
            <a:endParaRPr lang="hu-HU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SZINTETIKA</a:t>
            </a:r>
          </a:p>
          <a:p>
            <a:pPr lvl="1"/>
            <a:r>
              <a:rPr lang="hu-HU" dirty="0" smtClean="0"/>
              <a:t>Számlakeret tagolása: többszámlás elszámolás</a:t>
            </a:r>
          </a:p>
          <a:p>
            <a:pPr lvl="2"/>
            <a:r>
              <a:rPr lang="hu-HU" dirty="0" smtClean="0"/>
              <a:t>Bekerülési érték (alapvető számla)</a:t>
            </a:r>
          </a:p>
          <a:p>
            <a:pPr lvl="2"/>
            <a:r>
              <a:rPr lang="hu-HU" dirty="0" smtClean="0"/>
              <a:t>Terv szerinti értékcsökkenés</a:t>
            </a:r>
          </a:p>
          <a:p>
            <a:pPr lvl="2"/>
            <a:r>
              <a:rPr lang="hu-HU" dirty="0" smtClean="0"/>
              <a:t>Terven felüli értékcsökkenés </a:t>
            </a:r>
          </a:p>
          <a:p>
            <a:pPr marL="914400" lvl="2" indent="0">
              <a:buNone/>
            </a:pPr>
            <a:r>
              <a:rPr lang="hu-HU" dirty="0"/>
              <a:t> </a:t>
            </a:r>
            <a:r>
              <a:rPr lang="hu-HU" dirty="0" smtClean="0"/>
              <a:t>  (és annak visszaírása)</a:t>
            </a:r>
          </a:p>
          <a:p>
            <a:pPr lvl="2"/>
            <a:r>
              <a:rPr lang="hu-HU" dirty="0" smtClean="0"/>
              <a:t>Értékhelyesbítés</a:t>
            </a:r>
          </a:p>
          <a:p>
            <a:pPr lvl="1"/>
            <a:r>
              <a:rPr lang="hu-HU" dirty="0" smtClean="0"/>
              <a:t>Üzembe helyezés napja előtt: Beruházás</a:t>
            </a:r>
          </a:p>
          <a:p>
            <a:pPr lvl="1"/>
            <a:r>
              <a:rPr lang="hu-HU" dirty="0" smtClean="0"/>
              <a:t>Üzembe helyezéskor: Tagolásnak megfelelő számlára</a:t>
            </a:r>
          </a:p>
          <a:p>
            <a:pPr lvl="1"/>
            <a:r>
              <a:rPr lang="hu-HU" dirty="0" smtClean="0"/>
              <a:t>Kivezetés a könyvekből </a:t>
            </a:r>
            <a:endParaRPr lang="hu-HU" dirty="0"/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FADC-084D-4262-A644-BC121B72E2AA}" type="slidenum">
              <a:rPr lang="hu-HU" smtClean="0"/>
              <a:pPr/>
              <a:t>5</a:t>
            </a:fld>
            <a:endParaRPr lang="hu-HU"/>
          </a:p>
        </p:txBody>
      </p:sp>
      <p:sp>
        <p:nvSpPr>
          <p:cNvPr id="55300" name="AutoShape 4"/>
          <p:cNvSpPr>
            <a:spLocks/>
          </p:cNvSpPr>
          <p:nvPr/>
        </p:nvSpPr>
        <p:spPr bwMode="auto">
          <a:xfrm>
            <a:off x="6960096" y="2852936"/>
            <a:ext cx="216024" cy="1152128"/>
          </a:xfrm>
          <a:prstGeom prst="rightBrace">
            <a:avLst>
              <a:gd name="adj1" fmla="val 4441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7248129" y="3068960"/>
            <a:ext cx="1381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 dirty="0">
                <a:solidFill>
                  <a:srgbClr val="000000"/>
                </a:solidFill>
                <a:latin typeface="Verdana" pitchFamily="34" charset="0"/>
              </a:rPr>
              <a:t>Helyesbítő</a:t>
            </a:r>
          </a:p>
          <a:p>
            <a:pPr algn="ctr"/>
            <a:r>
              <a:rPr lang="hu-HU" dirty="0">
                <a:solidFill>
                  <a:srgbClr val="000000"/>
                </a:solidFill>
                <a:latin typeface="Verdana" pitchFamily="34" charset="0"/>
              </a:rPr>
              <a:t>számlák</a:t>
            </a:r>
          </a:p>
        </p:txBody>
      </p:sp>
    </p:spTree>
    <p:extLst>
      <p:ext uri="{BB962C8B-B14F-4D97-AF65-F5344CB8AC3E}">
        <p14:creationId xmlns:p14="http://schemas.microsoft.com/office/powerpoint/2010/main" val="57719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5EEE-0E5B-40DA-B789-53396FCAD9FF}" type="slidenum">
              <a:rPr lang="hu-HU"/>
              <a:pPr/>
              <a:t>6</a:t>
            </a:fld>
            <a:endParaRPr lang="hu-HU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Összefüggések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Bekerülési érték = bruttó érték</a:t>
            </a:r>
          </a:p>
          <a:p>
            <a:pPr lvl="1"/>
            <a:r>
              <a:rPr lang="hu-HU" dirty="0"/>
              <a:t>ez kerül a megfelelő tárgyi eszköz számlára</a:t>
            </a:r>
          </a:p>
          <a:p>
            <a:r>
              <a:rPr lang="hu-HU" dirty="0"/>
              <a:t>Könyv szerinti érték = nettó </a:t>
            </a:r>
            <a:r>
              <a:rPr lang="hu-HU" dirty="0" smtClean="0"/>
              <a:t>érték = mérlegérték</a:t>
            </a:r>
            <a:endParaRPr lang="hu-HU" dirty="0"/>
          </a:p>
          <a:p>
            <a:r>
              <a:rPr lang="hu-HU" dirty="0"/>
              <a:t>Nettó érték = bruttó érték – halmozott (terv szerinti és terven felüli) értékcsökkenés</a:t>
            </a:r>
          </a:p>
          <a:p>
            <a:r>
              <a:rPr lang="hu-HU" dirty="0"/>
              <a:t>Piaci érték – könyv szerinti érték = ÉH</a:t>
            </a: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5328766" y="6230640"/>
            <a:ext cx="271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/>
              <a:t>Bruttó érték – TSZÉCS!!!</a:t>
            </a:r>
          </a:p>
        </p:txBody>
      </p:sp>
      <p:sp>
        <p:nvSpPr>
          <p:cNvPr id="107525" name="Line 5"/>
          <p:cNvSpPr>
            <a:spLocks noChangeShapeType="1"/>
          </p:cNvSpPr>
          <p:nvPr/>
        </p:nvSpPr>
        <p:spPr bwMode="auto">
          <a:xfrm>
            <a:off x="6600825" y="5875934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29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30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9239-014C-424E-87A9-EF0E095948C7}" type="slidenum">
              <a:rPr lang="hu-HU"/>
              <a:pPr/>
              <a:t>7</a:t>
            </a:fld>
            <a:endParaRPr lang="hu-HU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/>
              <a:t>Összefüggés a TE számlák között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hu-HU" sz="2000"/>
              <a:t>Épületek      Épületek TSZÉCS	    Épületek TFÉCS	  Épületek ÉH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1992314" y="1989138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3432176" y="1989138"/>
            <a:ext cx="2087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5951539" y="1989138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8543926" y="1989138"/>
            <a:ext cx="1655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2566988" y="198913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4511675" y="198913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6888163" y="198913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9409113" y="19891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774825" y="2008188"/>
            <a:ext cx="79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Bruttó</a:t>
            </a:r>
          </a:p>
          <a:p>
            <a:r>
              <a:rPr lang="hu-HU"/>
              <a:t>érték</a:t>
            </a: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2208213" y="2636839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5016500" y="2276475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2208213" y="3357563"/>
            <a:ext cx="5327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V="1">
            <a:off x="7535863" y="2205039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5016500" y="33575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935414" y="4005264"/>
            <a:ext cx="1971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KSZÉ = NÉ = MÉ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8020051" y="3952875"/>
            <a:ext cx="4984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PÉ</a:t>
            </a:r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9048750" y="2278063"/>
            <a:ext cx="0" cy="187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 flipH="1">
            <a:off x="8543926" y="41497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5880100" y="4149725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3863976" y="5091114"/>
            <a:ext cx="41449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/>
              <a:t>Ha TFÉCS &gt; 0, akkor ÉH = 0</a:t>
            </a:r>
          </a:p>
          <a:p>
            <a:r>
              <a:rPr lang="hu-HU" sz="2400"/>
              <a:t>Ha ÉH &gt; 0, akkor TFÉCS = 0</a:t>
            </a:r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8543926" y="4868863"/>
            <a:ext cx="1655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>
            <a:off x="9409113" y="48688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8401050" y="4575176"/>
            <a:ext cx="200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Értékelési tartalék</a:t>
            </a: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9409113" y="285432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1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1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8EA1-E9D2-45FB-BD91-D15F2B5914F9}" type="slidenum">
              <a:rPr lang="hu-HU"/>
              <a:pPr/>
              <a:t>8</a:t>
            </a:fld>
            <a:endParaRPr lang="hu-HU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800"/>
              <a:t>Állománynövekedés elszámolásának a lényege</a:t>
            </a:r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2155825" y="2420938"/>
            <a:ext cx="2355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Bekerülési jogcíme</a:t>
            </a:r>
          </a:p>
          <a:p>
            <a:pPr algn="ctr"/>
            <a:r>
              <a:rPr lang="hu-HU">
                <a:latin typeface="Verdana" pitchFamily="34" charset="0"/>
              </a:rPr>
              <a:t>szerinti számla</a:t>
            </a:r>
          </a:p>
        </p:txBody>
      </p:sp>
      <p:sp>
        <p:nvSpPr>
          <p:cNvPr id="139268" name="Line 4"/>
          <p:cNvSpPr>
            <a:spLocks noChangeShapeType="1"/>
          </p:cNvSpPr>
          <p:nvPr/>
        </p:nvSpPr>
        <p:spPr bwMode="auto">
          <a:xfrm>
            <a:off x="2135189" y="3068638"/>
            <a:ext cx="2376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5126038" y="2708276"/>
            <a:ext cx="206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16. BERUHÁZÁS</a:t>
            </a:r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7543800" y="2701926"/>
            <a:ext cx="294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12-15. TÁRGYI ESZKÖZ</a:t>
            </a:r>
          </a:p>
        </p:txBody>
      </p:sp>
      <p:sp>
        <p:nvSpPr>
          <p:cNvPr id="139271" name="Line 7"/>
          <p:cNvSpPr>
            <a:spLocks noChangeShapeType="1"/>
          </p:cNvSpPr>
          <p:nvPr/>
        </p:nvSpPr>
        <p:spPr bwMode="auto">
          <a:xfrm>
            <a:off x="5016501" y="3068638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9272" name="Line 8"/>
          <p:cNvSpPr>
            <a:spLocks noChangeShapeType="1"/>
          </p:cNvSpPr>
          <p:nvPr/>
        </p:nvSpPr>
        <p:spPr bwMode="auto">
          <a:xfrm>
            <a:off x="7680325" y="3068638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9273" name="Line 9"/>
          <p:cNvSpPr>
            <a:spLocks noChangeShapeType="1"/>
          </p:cNvSpPr>
          <p:nvPr/>
        </p:nvSpPr>
        <p:spPr bwMode="auto">
          <a:xfrm>
            <a:off x="3287713" y="3068638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9274" name="Line 10"/>
          <p:cNvSpPr>
            <a:spLocks noChangeShapeType="1"/>
          </p:cNvSpPr>
          <p:nvPr/>
        </p:nvSpPr>
        <p:spPr bwMode="auto">
          <a:xfrm>
            <a:off x="6167438" y="3068638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9275" name="Line 11"/>
          <p:cNvSpPr>
            <a:spLocks noChangeShapeType="1"/>
          </p:cNvSpPr>
          <p:nvPr/>
        </p:nvSpPr>
        <p:spPr bwMode="auto">
          <a:xfrm>
            <a:off x="8975725" y="3068639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9276" name="Line 12"/>
          <p:cNvSpPr>
            <a:spLocks noChangeShapeType="1"/>
          </p:cNvSpPr>
          <p:nvPr/>
        </p:nvSpPr>
        <p:spPr bwMode="auto">
          <a:xfrm>
            <a:off x="3648076" y="3789363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9277" name="Line 13"/>
          <p:cNvSpPr>
            <a:spLocks noChangeShapeType="1"/>
          </p:cNvSpPr>
          <p:nvPr/>
        </p:nvSpPr>
        <p:spPr bwMode="auto">
          <a:xfrm>
            <a:off x="6383338" y="4005263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9278" name="Text Box 14"/>
          <p:cNvSpPr txBox="1">
            <a:spLocks noChangeArrowheads="1"/>
          </p:cNvSpPr>
          <p:nvPr/>
        </p:nvSpPr>
        <p:spPr bwMode="auto">
          <a:xfrm>
            <a:off x="6130408" y="3967896"/>
            <a:ext cx="2864887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 dirty="0">
                <a:latin typeface="Verdana" pitchFamily="34" charset="0"/>
              </a:rPr>
              <a:t>Üzembe helyezés </a:t>
            </a:r>
          </a:p>
          <a:p>
            <a:pPr algn="ctr"/>
            <a:r>
              <a:rPr lang="hu-HU" dirty="0">
                <a:latin typeface="Verdana" pitchFamily="34" charset="0"/>
              </a:rPr>
              <a:t>(aktiválás</a:t>
            </a:r>
            <a:r>
              <a:rPr lang="hu-HU" dirty="0" smtClean="0">
                <a:latin typeface="Verdana" pitchFamily="34" charset="0"/>
              </a:rPr>
              <a:t>, használatba</a:t>
            </a:r>
          </a:p>
          <a:p>
            <a:pPr algn="ctr"/>
            <a:r>
              <a:rPr lang="hu-HU" dirty="0" smtClean="0">
                <a:latin typeface="Verdana" pitchFamily="34" charset="0"/>
              </a:rPr>
              <a:t>Vétel, tenyésztésbe </a:t>
            </a:r>
          </a:p>
          <a:p>
            <a:pPr algn="ctr"/>
            <a:r>
              <a:rPr lang="hu-HU" dirty="0" smtClean="0">
                <a:latin typeface="Verdana" pitchFamily="34" charset="0"/>
              </a:rPr>
              <a:t>állítás</a:t>
            </a:r>
            <a:r>
              <a:rPr lang="hu-HU" dirty="0">
                <a:latin typeface="Verdana" pitchFamily="34" charset="0"/>
              </a:rPr>
              <a:t>)</a:t>
            </a:r>
          </a:p>
          <a:p>
            <a:pPr algn="ctr"/>
            <a:r>
              <a:rPr lang="hu-HU" dirty="0">
                <a:latin typeface="Verdana" pitchFamily="34" charset="0"/>
              </a:rPr>
              <a:t> napjával</a:t>
            </a:r>
          </a:p>
        </p:txBody>
      </p:sp>
      <p:sp>
        <p:nvSpPr>
          <p:cNvPr id="139279" name="Text Box 15"/>
          <p:cNvSpPr txBox="1">
            <a:spLocks noChangeArrowheads="1"/>
          </p:cNvSpPr>
          <p:nvPr/>
        </p:nvSpPr>
        <p:spPr bwMode="auto">
          <a:xfrm>
            <a:off x="3541713" y="3716339"/>
            <a:ext cx="24066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/>
              <a:t>Folyamatosan</a:t>
            </a:r>
          </a:p>
          <a:p>
            <a:pPr algn="ctr"/>
            <a:r>
              <a:rPr lang="hu-HU"/>
              <a:t>a felmerüléskor, de</a:t>
            </a:r>
          </a:p>
          <a:p>
            <a:pPr algn="ctr"/>
            <a:r>
              <a:rPr lang="hu-HU"/>
              <a:t>legkésőbb az üzembe</a:t>
            </a:r>
          </a:p>
          <a:p>
            <a:pPr algn="ctr"/>
            <a:r>
              <a:rPr lang="hu-HU"/>
              <a:t>helyezéskor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6. lecke</a:t>
            </a:r>
            <a:endParaRPr lang="hu-HU"/>
          </a:p>
        </p:txBody>
      </p:sp>
      <p:sp>
        <p:nvSpPr>
          <p:cNvPr id="30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31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2488-09F9-4390-B407-4224DE3752FA}" type="slidenum">
              <a:rPr lang="hu-HU"/>
              <a:pPr/>
              <a:t>9</a:t>
            </a:fld>
            <a:endParaRPr lang="hu-HU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500"/>
              <a:t>TÁRGYI ESZKÖZHÖZ KAPCSOLÓDÓ SAJÁTOS BEKERÜLÉSI TÉTELEK KÖNYVELÉSE</a:t>
            </a:r>
          </a:p>
        </p:txBody>
      </p:sp>
      <p:graphicFrame>
        <p:nvGraphicFramePr>
          <p:cNvPr id="140291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530993"/>
              </p:ext>
            </p:extLst>
          </p:nvPr>
        </p:nvGraphicFramePr>
        <p:xfrm>
          <a:off x="1992313" y="1916362"/>
          <a:ext cx="8229600" cy="3672879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749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Aktiválás előtt (felmerüléskor)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Aktiváláskor (számított összeg)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Aktiválás után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063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Beruházási hitel kamata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73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 – 38.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Tényleges kifizetéskor a kifizetett összeg növeli a bekerülési értéket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 – 479.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előző kamatfizetéstől az akt. időpontjáig terjedő időszakra számított kamattal növelni kell a bekerülési értéket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87. – 38./48.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(az általános szabályok szerint)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erekített">
  <a:themeElements>
    <a:clrScheme name="Kerekített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Kerekítet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erekített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rekített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rekített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Részvény">
  <a:themeElements>
    <a:clrScheme name="Részvé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észvén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észvén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Kerekített">
  <a:themeElements>
    <a:clrScheme name="Kerekített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Kerekítet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erekített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rekített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rekített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ekített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1450</TotalTime>
  <Words>1754</Words>
  <Application>Microsoft Office PowerPoint</Application>
  <PresentationFormat>Szélesvásznú</PresentationFormat>
  <Paragraphs>383</Paragraphs>
  <Slides>32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10</vt:i4>
      </vt:variant>
      <vt:variant>
        <vt:lpstr>Téma</vt:lpstr>
      </vt:variant>
      <vt:variant>
        <vt:i4>4</vt:i4>
      </vt:variant>
      <vt:variant>
        <vt:lpstr>Diacímek</vt:lpstr>
      </vt:variant>
      <vt:variant>
        <vt:i4>32</vt:i4>
      </vt:variant>
    </vt:vector>
  </HeadingPairs>
  <TitlesOfParts>
    <vt:vector size="46" baseType="lpstr">
      <vt:lpstr>Arial</vt:lpstr>
      <vt:lpstr>Arial Black</vt:lpstr>
      <vt:lpstr>Arial Rounded MT Bold</vt:lpstr>
      <vt:lpstr>Berlin Sans FB</vt:lpstr>
      <vt:lpstr>Franklin Gothic Book</vt:lpstr>
      <vt:lpstr>Perpetua</vt:lpstr>
      <vt:lpstr>Times New Roman</vt:lpstr>
      <vt:lpstr>Verdana</vt:lpstr>
      <vt:lpstr>Wingdings</vt:lpstr>
      <vt:lpstr>Wingdings 2</vt:lpstr>
      <vt:lpstr>Alapértelmezett terv</vt:lpstr>
      <vt:lpstr>Kerekített</vt:lpstr>
      <vt:lpstr>Részvény</vt:lpstr>
      <vt:lpstr>1_Kerekített</vt:lpstr>
      <vt:lpstr>PÉNZÜGYI SZÁMVITEL</vt:lpstr>
      <vt:lpstr>Alapvetések a könyveléshez</vt:lpstr>
      <vt:lpstr>PowerPoint-bemutató</vt:lpstr>
      <vt:lpstr>PowerPoint-bemutató</vt:lpstr>
      <vt:lpstr>Alapvetések a könyveléshez</vt:lpstr>
      <vt:lpstr>Összefüggések</vt:lpstr>
      <vt:lpstr>Összefüggés a TE számlák között</vt:lpstr>
      <vt:lpstr>Állománynövekedés elszámolásának a lényege</vt:lpstr>
      <vt:lpstr>TÁRGYI ESZKÖZHÖZ KAPCSOLÓDÓ SAJÁTOS BEKERÜLÉSI TÉTELEK KÖNYVELÉSE</vt:lpstr>
      <vt:lpstr>TÁRGYI ESZKÖZHÖZ KAPCSOLÓDÓ SAJÁTOS BEKERÜLÉSI TÉTELEK KÖNYVELÉSE</vt:lpstr>
      <vt:lpstr>További gazdasági események elszámolása</vt:lpstr>
      <vt:lpstr>Kivezetések könyvelési tételei</vt:lpstr>
      <vt:lpstr>További gazdasági események elszámolása</vt:lpstr>
      <vt:lpstr>Tulajdon(jog) és használat(i jog) kapcsolata</vt:lpstr>
      <vt:lpstr>Beruházás és saját használat</vt:lpstr>
      <vt:lpstr>Más tulajdonában álló eszközök használata</vt:lpstr>
      <vt:lpstr>Tárgyi eszköz használati jogának  tartós átengedése</vt:lpstr>
      <vt:lpstr>Tárgyi eszköz használati jogának  tartós átengedése</vt:lpstr>
      <vt:lpstr>Ingatlanhoz kapcsolódó vagyoni értékű jog elszámolása (5 év határozott időre szóló)</vt:lpstr>
      <vt:lpstr>TÁRGYIESZKÖZ-BÉRLET</vt:lpstr>
      <vt:lpstr>NB!</vt:lpstr>
      <vt:lpstr>Bérleti díj vs. Időbeli elhatárolás</vt:lpstr>
      <vt:lpstr>LÍZINGKONSTRUKCIÓK</vt:lpstr>
      <vt:lpstr>Pénzügyi lízing (Hpt. szabályai) </vt:lpstr>
      <vt:lpstr>Pénzügyi lízing jellemzői</vt:lpstr>
      <vt:lpstr>Pénzügyi lízing modellje</vt:lpstr>
      <vt:lpstr>Szállító könyvelése</vt:lpstr>
      <vt:lpstr>Lízingbeadó könyvelése</vt:lpstr>
      <vt:lpstr>Lízingbevevő könyvelése</vt:lpstr>
      <vt:lpstr>LÍZINGKONSTRUKCIÓK</vt:lpstr>
      <vt:lpstr>LÍZINGKONSTRUKCIÓK</vt:lpstr>
      <vt:lpstr>Tárgyi eszközök KM kapcsolata</vt:lpstr>
    </vt:vector>
  </TitlesOfParts>
  <Company>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Deák István</dc:creator>
  <cp:lastModifiedBy>Némethi László</cp:lastModifiedBy>
  <cp:revision>113</cp:revision>
  <dcterms:created xsi:type="dcterms:W3CDTF">2005-03-05T07:32:19Z</dcterms:created>
  <dcterms:modified xsi:type="dcterms:W3CDTF">2018-03-26T11:30:02Z</dcterms:modified>
</cp:coreProperties>
</file>