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2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20B70-3DC9-4031-BF4F-C2686CDE679A}" type="datetimeFigureOut">
              <a:rPr lang="hu-HU" smtClean="0"/>
              <a:t>2018. 03. 26.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C78B6-6726-4580-9BB9-5674A202E4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501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10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96AE-66C8-4BEF-889B-F9D8361811A9}" type="datetime1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15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54A1-45E6-4719-A8A8-CC0025A56396}" type="datetime1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437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A524-8FED-4C22-A322-B6D9082BA51B}" type="datetime1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8553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hu-HU" noProof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AFD18-A541-4037-8CCA-4E40EBA70795}" type="datetime1">
              <a:rPr lang="hu-HU" smtClean="0"/>
              <a:t>2018. 03. 26.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BB3BE-C032-43AD-888E-A586CFEBA9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2900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210563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285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23110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296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309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549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921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BE2F-3C7F-4F55-A50D-B6B78813417D}" type="datetime1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6391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360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0718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045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760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6810604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94892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3751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0651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5C5A-92A7-4229-8769-873025748770}" type="datetime1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77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584F-E863-4B87-B381-B75381CDB337}" type="datetime1">
              <a:rPr lang="hu-HU" smtClean="0"/>
              <a:t>2018. 03. 26.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208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2515-8452-4B50-BC67-905FBEB3195D}" type="datetime1">
              <a:rPr lang="hu-HU" smtClean="0"/>
              <a:t>2018. 03. 26.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152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27AA-D651-4AA3-9D69-6EA8ECD819D1}" type="datetime1">
              <a:rPr lang="hu-HU" smtClean="0"/>
              <a:t>2018. 03. 26.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312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2F4-8A56-479C-8842-8843A7491A05}" type="datetime1">
              <a:rPr lang="hu-HU" smtClean="0"/>
              <a:t>2018. 03. 26.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323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3B86-B9A9-47F6-897D-5CF3E65CACB4}" type="datetime1">
              <a:rPr lang="hu-HU" smtClean="0"/>
              <a:t>2018. 03. 26.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901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AFBD-679E-4F3F-8235-5426FA2792F9}" type="datetime1">
              <a:rPr lang="hu-HU" smtClean="0"/>
              <a:t>2018. 03. 26.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788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970F-3C7D-4D96-8301-8902C5A81E8A}" type="datetime1">
              <a:rPr lang="hu-HU" smtClean="0"/>
              <a:t>2018. 03. 26.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3980-ED71-4434-BB14-EBFFE7458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413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79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809852" y="4357694"/>
            <a:ext cx="6400800" cy="1566858"/>
          </a:xfrm>
        </p:spPr>
        <p:txBody>
          <a:bodyPr/>
          <a:lstStyle/>
          <a:p>
            <a:endParaRPr lang="hu-HU" sz="2800" dirty="0"/>
          </a:p>
          <a:p>
            <a:r>
              <a:rPr lang="hu-HU" sz="2800" dirty="0">
                <a:sym typeface="Symbol" pitchFamily="18" charset="2"/>
              </a:rPr>
              <a:t>Számvitel Szakcsoport</a:t>
            </a:r>
          </a:p>
          <a:p>
            <a:endParaRPr lang="hu-HU" sz="2800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Pénzügyi Számvitel</a:t>
            </a:r>
            <a:br>
              <a:rPr lang="hu-HU" dirty="0" smtClean="0"/>
            </a:br>
            <a:r>
              <a:rPr lang="hu-HU" dirty="0" smtClean="0"/>
              <a:t>2. lecke</a:t>
            </a:r>
            <a:br>
              <a:rPr lang="hu-HU" dirty="0" smtClean="0"/>
            </a:br>
            <a:r>
              <a:rPr lang="hu-HU" dirty="0" smtClean="0"/>
              <a:t>1. feladatsor megoldás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91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dirty="0"/>
              <a:t>Technikai számla alkalmazása </a:t>
            </a:r>
            <a:br>
              <a:rPr lang="hu-HU" sz="3200" dirty="0"/>
            </a:br>
            <a:r>
              <a:rPr lang="hu-HU" sz="3200" dirty="0"/>
              <a:t>az </a:t>
            </a:r>
            <a:r>
              <a:rPr lang="hu-HU" sz="3200" dirty="0"/>
              <a:t>apport elszámolásánál </a:t>
            </a:r>
            <a:br>
              <a:rPr lang="hu-HU" sz="3200" dirty="0"/>
            </a:br>
            <a:r>
              <a:rPr lang="hu-HU" sz="3200" dirty="0"/>
              <a:t>(nem értékpapír, nem részesedés)</a:t>
            </a:r>
            <a:endParaRPr lang="hu-HU" sz="32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600201"/>
            <a:ext cx="8507412" cy="4530725"/>
          </a:xfrm>
        </p:spPr>
        <p:txBody>
          <a:bodyPr/>
          <a:lstStyle/>
          <a:p>
            <a:pPr marL="609600" indent="-609600">
              <a:buNone/>
            </a:pPr>
            <a:r>
              <a:rPr lang="hu-HU" sz="2400" dirty="0"/>
              <a:t>                                       </a:t>
            </a:r>
          </a:p>
          <a:p>
            <a:pPr marL="609600" indent="-609600">
              <a:buNone/>
            </a:pPr>
            <a:r>
              <a:rPr lang="hu-HU" sz="2400" dirty="0"/>
              <a:t>   </a:t>
            </a:r>
            <a:r>
              <a:rPr lang="hu-HU" sz="2400" dirty="0"/>
              <a:t>   </a:t>
            </a:r>
            <a:r>
              <a:rPr lang="hu-HU" sz="2400" dirty="0">
                <a:latin typeface="Calibri" pitchFamily="34" charset="0"/>
              </a:rPr>
              <a:t>Eszközök               [375. Apport </a:t>
            </a:r>
            <a:r>
              <a:rPr lang="hu-HU" sz="2400" dirty="0" err="1">
                <a:latin typeface="Calibri" pitchFamily="34" charset="0"/>
              </a:rPr>
              <a:t>elsz</a:t>
            </a:r>
            <a:r>
              <a:rPr lang="hu-HU" sz="2400" dirty="0">
                <a:latin typeface="Calibri" pitchFamily="34" charset="0"/>
              </a:rPr>
              <a:t>. számla</a:t>
            </a:r>
            <a:r>
              <a:rPr lang="hu-HU" sz="2400" dirty="0">
                <a:latin typeface="Calibri" pitchFamily="34" charset="0"/>
              </a:rPr>
              <a:t>]     </a:t>
            </a:r>
            <a:r>
              <a:rPr lang="hu-HU" sz="2400" dirty="0">
                <a:latin typeface="Calibri" pitchFamily="34" charset="0"/>
              </a:rPr>
              <a:t>         Egyéb </a:t>
            </a:r>
            <a:r>
              <a:rPr lang="hu-HU" sz="2400" dirty="0">
                <a:latin typeface="Calibri" pitchFamily="34" charset="0"/>
              </a:rPr>
              <a:t>köv.      </a:t>
            </a:r>
          </a:p>
          <a:p>
            <a:pPr marL="609600" indent="-609600">
              <a:buNone/>
            </a:pPr>
            <a:r>
              <a:rPr lang="hu-HU" sz="2400" dirty="0">
                <a:latin typeface="Calibri" pitchFamily="34" charset="0"/>
              </a:rPr>
              <a:t>                     </a:t>
            </a:r>
            <a:r>
              <a:rPr lang="hu-HU" sz="2400" dirty="0">
                <a:latin typeface="Calibri" pitchFamily="34" charset="0"/>
              </a:rPr>
              <a:t>                    KSZÉ                                 TSZÉ</a:t>
            </a:r>
            <a:endParaRPr lang="hu-HU" sz="2400" dirty="0">
              <a:latin typeface="Calibri" pitchFamily="34" charset="0"/>
            </a:endParaRP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2063751" y="2420938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4727575" y="2420938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7608888" y="2420938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3071813" y="24209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6024563" y="2420938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8832850" y="2420939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575050" y="292417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6311900" y="2924175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1847850" y="4005264"/>
            <a:ext cx="2592388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    Egyéb bevételek</a:t>
            </a:r>
            <a:endParaRPr lang="hu-HU" dirty="0"/>
          </a:p>
          <a:p>
            <a:pPr>
              <a:spcBef>
                <a:spcPct val="50000"/>
              </a:spcBef>
            </a:pPr>
            <a:endParaRPr lang="hu-HU" dirty="0"/>
          </a:p>
          <a:p>
            <a:pPr>
              <a:spcBef>
                <a:spcPct val="50000"/>
              </a:spcBef>
            </a:pPr>
            <a:endParaRPr lang="hu-HU" dirty="0"/>
          </a:p>
          <a:p>
            <a:pPr>
              <a:spcBef>
                <a:spcPct val="50000"/>
              </a:spcBef>
            </a:pPr>
            <a:endParaRPr lang="hu-HU" dirty="0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1992313" y="4365625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3143250" y="4365626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7319963" y="4089401"/>
            <a:ext cx="27368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    Egyéb </a:t>
            </a:r>
            <a:r>
              <a:rPr lang="hu-HU" dirty="0"/>
              <a:t>ráfordítások</a:t>
            </a:r>
          </a:p>
          <a:p>
            <a:pPr>
              <a:spcBef>
                <a:spcPct val="50000"/>
              </a:spcBef>
            </a:pPr>
            <a:endParaRPr lang="hu-HU" dirty="0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7464426" y="44370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8759825" y="44370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6456363" y="5157192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flipH="1">
            <a:off x="3503614" y="5157192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3719513" y="4790480"/>
            <a:ext cx="1871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TSZÉ&gt;KSZÉ</a:t>
            </a:r>
            <a:endParaRPr lang="hu-HU" dirty="0"/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6400224" y="4790480"/>
            <a:ext cx="194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TSZÉ&lt;KSZÉ</a:t>
            </a:r>
            <a:endParaRPr lang="hu-HU" dirty="0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5659439" y="4668838"/>
            <a:ext cx="6092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9933"/>
                </a:solidFill>
              </a:rPr>
              <a:t>vagy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55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/>
              <a:t>ÁTADÁS </a:t>
            </a:r>
            <a:r>
              <a:rPr lang="hu-HU" sz="4000" dirty="0"/>
              <a:t>APPORTKÉNT</a:t>
            </a:r>
            <a:br>
              <a:rPr lang="hu-HU" sz="4000" dirty="0"/>
            </a:br>
            <a:r>
              <a:rPr lang="hu-HU" sz="4000" dirty="0"/>
              <a:t>(nem értékpapír, nem részesedés)</a:t>
            </a:r>
            <a:endParaRPr lang="hu-HU" sz="4000" dirty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279651" y="2276475"/>
            <a:ext cx="3095625" cy="273685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EREDMÉNYKIMUTATÁS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Egyéb </a:t>
            </a:r>
            <a:r>
              <a:rPr lang="hu-HU" dirty="0"/>
              <a:t>bevétel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Egyéb </a:t>
            </a:r>
            <a:r>
              <a:rPr lang="hu-HU" dirty="0"/>
              <a:t>ráfordítás</a:t>
            </a: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6383338" y="2781300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7896225" y="2781301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6311901" y="2924175"/>
            <a:ext cx="1439863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Részesedés 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5159375" y="4724400"/>
            <a:ext cx="1079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2279651" y="5300663"/>
            <a:ext cx="7561263" cy="129668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T. </a:t>
            </a:r>
            <a:r>
              <a:rPr lang="hu-HU" dirty="0"/>
              <a:t>86. </a:t>
            </a:r>
            <a:r>
              <a:rPr lang="hu-HU" dirty="0"/>
              <a:t>– K. 1-3.</a:t>
            </a:r>
          </a:p>
          <a:p>
            <a:r>
              <a:rPr lang="hu-HU" dirty="0"/>
              <a:t>T. 368. – K. </a:t>
            </a:r>
            <a:r>
              <a:rPr lang="hu-HU" dirty="0"/>
              <a:t>96. </a:t>
            </a:r>
          </a:p>
          <a:p>
            <a:r>
              <a:rPr lang="hu-HU" dirty="0"/>
              <a:t>T. 96. – K. 86. (nettósítás a kisebb összeg átvezetésével)</a:t>
            </a:r>
            <a:endParaRPr lang="hu-HU" dirty="0"/>
          </a:p>
          <a:p>
            <a:r>
              <a:rPr lang="hu-HU" dirty="0"/>
              <a:t> T. 17. – K. 368. (bejegyzéskor)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6959601" y="2349501"/>
            <a:ext cx="1800225" cy="3587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MÉRLEG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6311901" y="4508501"/>
            <a:ext cx="1368425" cy="3603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1600" dirty="0"/>
              <a:t>ESZKÖZ</a:t>
            </a: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6096000" y="3789363"/>
            <a:ext cx="1728788" cy="3603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1600" dirty="0"/>
              <a:t>Egyéb követelés</a:t>
            </a: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4872038" y="39338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V="1">
            <a:off x="6959600" y="33575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6959601" y="3357563"/>
            <a:ext cx="25288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Cégbírósági bejegyzéskor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4497389" y="4149725"/>
            <a:ext cx="1749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Eszköz átadáskor</a:t>
            </a:r>
          </a:p>
        </p:txBody>
      </p:sp>
      <p:sp>
        <p:nvSpPr>
          <p:cNvPr id="60439" name="AutoShape 23"/>
          <p:cNvSpPr>
            <a:spLocks/>
          </p:cNvSpPr>
          <p:nvPr/>
        </p:nvSpPr>
        <p:spPr bwMode="auto">
          <a:xfrm>
            <a:off x="7032625" y="5445125"/>
            <a:ext cx="152400" cy="431800"/>
          </a:xfrm>
          <a:prstGeom prst="rightBrace">
            <a:avLst>
              <a:gd name="adj1" fmla="val 236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7169151" y="5445125"/>
            <a:ext cx="18599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Eszköz átadásakor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3791744" y="4148755"/>
            <a:ext cx="0" cy="36768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348720" y="4149080"/>
            <a:ext cx="1210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Nettósítás!</a:t>
            </a:r>
            <a:endParaRPr 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78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 Példa</a:t>
            </a:r>
            <a:br>
              <a:rPr lang="hu-HU" dirty="0" smtClean="0"/>
            </a:br>
            <a:r>
              <a:rPr lang="hu-HU" dirty="0" smtClean="0"/>
              <a:t>b) apport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smtClean="0"/>
              <a:t>„A” Kft.</a:t>
            </a:r>
          </a:p>
          <a:p>
            <a:r>
              <a:rPr lang="hu-HU" dirty="0" smtClean="0"/>
              <a:t>[375] – 26	6.000</a:t>
            </a:r>
          </a:p>
          <a:p>
            <a:r>
              <a:rPr lang="hu-HU" dirty="0" smtClean="0"/>
              <a:t>368 – [375]	6.500</a:t>
            </a:r>
          </a:p>
          <a:p>
            <a:r>
              <a:rPr lang="hu-HU" dirty="0" smtClean="0"/>
              <a:t>[375] – 96	500</a:t>
            </a:r>
          </a:p>
          <a:p>
            <a:endParaRPr lang="hu-HU" dirty="0" smtClean="0"/>
          </a:p>
          <a:p>
            <a:r>
              <a:rPr lang="hu-HU" dirty="0" smtClean="0"/>
              <a:t>Bejegyzéskor részesedés keletkezik: </a:t>
            </a:r>
          </a:p>
          <a:p>
            <a:r>
              <a:rPr lang="hu-HU" dirty="0" smtClean="0"/>
              <a:t>17 – 368	6.500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672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Apportként átvétel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 b="1" dirty="0">
                <a:solidFill>
                  <a:srgbClr val="FF6600"/>
                </a:solidFill>
              </a:rPr>
              <a:t>Kezdő érték:</a:t>
            </a:r>
            <a:r>
              <a:rPr lang="hu-HU" sz="2800" dirty="0"/>
              <a:t> társasági szerződésben meghatározott érték, amely nem haladhatja meg az aktuális piaci értéket</a:t>
            </a:r>
          </a:p>
          <a:p>
            <a:pPr>
              <a:lnSpc>
                <a:spcPct val="80000"/>
              </a:lnSpc>
            </a:pPr>
            <a:r>
              <a:rPr lang="hu-HU" sz="2800" dirty="0"/>
              <a:t>Kapcsolódó események időben eltérnek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a) Tulajdonos átadja az eszközt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b) Cégbíróság bejegyzi a jegyzett tőkeváltozást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Időbeli eltérés kezelése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Átvett eszköz: tulajdonossal szembeni kötelezettség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Cégbejegyzés: tulajdonossal szembeni követelés és jegyzett tőke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Bejegyzésig elszámolt teljesítések rendezése (beszámítása)</a:t>
            </a:r>
          </a:p>
          <a:p>
            <a:endParaRPr lang="hu-HU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238349" y="5572140"/>
            <a:ext cx="777716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u-HU" dirty="0">
                <a:latin typeface="Arial" charset="0"/>
              </a:rPr>
              <a:t>T. 1-3. – K. 479. </a:t>
            </a:r>
            <a:r>
              <a:rPr lang="hu-HU" dirty="0">
                <a:latin typeface="Arial" charset="0"/>
              </a:rPr>
              <a:t>(apport </a:t>
            </a:r>
            <a:r>
              <a:rPr lang="hu-HU" dirty="0">
                <a:latin typeface="Arial" charset="0"/>
              </a:rPr>
              <a:t>átvétele)</a:t>
            </a:r>
          </a:p>
          <a:p>
            <a:pPr algn="ctr"/>
            <a:r>
              <a:rPr lang="hu-HU" dirty="0">
                <a:latin typeface="Arial" charset="0"/>
              </a:rPr>
              <a:t>T. 33. – 411. </a:t>
            </a:r>
            <a:r>
              <a:rPr lang="hu-HU" dirty="0">
                <a:latin typeface="Arial" charset="0"/>
              </a:rPr>
              <a:t>(jegyzett </a:t>
            </a:r>
            <a:r>
              <a:rPr lang="hu-HU" dirty="0">
                <a:latin typeface="Arial" charset="0"/>
              </a:rPr>
              <a:t>tőke bejegyzése)</a:t>
            </a:r>
          </a:p>
          <a:p>
            <a:pPr algn="ctr"/>
            <a:r>
              <a:rPr lang="hu-HU" dirty="0">
                <a:latin typeface="Arial" charset="0"/>
              </a:rPr>
              <a:t>T. 479. – K. 33. </a:t>
            </a:r>
            <a:r>
              <a:rPr lang="hu-HU" dirty="0">
                <a:latin typeface="Arial" charset="0"/>
              </a:rPr>
              <a:t>(teljesítések </a:t>
            </a:r>
            <a:r>
              <a:rPr lang="hu-HU" dirty="0">
                <a:latin typeface="Arial" charset="0"/>
              </a:rPr>
              <a:t>beszámítása)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114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APPORTKÉNT ÁTVETT ESZKÖZ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/>
              <a:t>       MÉRLEG		</a:t>
            </a:r>
          </a:p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r>
              <a:rPr lang="hu-HU"/>
              <a:t>						</a:t>
            </a:r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2063750" y="21336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69" name="Line 5"/>
          <p:cNvSpPr>
            <a:spLocks noChangeShapeType="1"/>
          </p:cNvSpPr>
          <p:nvPr/>
        </p:nvSpPr>
        <p:spPr bwMode="auto">
          <a:xfrm>
            <a:off x="6096000" y="2133600"/>
            <a:ext cx="0" cy="2446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2493963" y="3717925"/>
            <a:ext cx="28813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latin typeface="Arial" charset="0"/>
              </a:rPr>
              <a:t>ESZKÖZ  (100)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6743701" y="2492375"/>
            <a:ext cx="288131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latin typeface="Arial" charset="0"/>
              </a:rPr>
              <a:t>JEGYZETT TŐKE (100)</a:t>
            </a:r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6743700" y="3860801"/>
            <a:ext cx="32400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latin typeface="Arial" charset="0"/>
              </a:rPr>
              <a:t>Egyéb rövidlejáratú köt. (100)</a:t>
            </a:r>
          </a:p>
        </p:txBody>
      </p:sp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2279651" y="4724400"/>
            <a:ext cx="777716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>
                <a:latin typeface="Arial" charset="0"/>
              </a:rPr>
              <a:t>T. 1-3. – K. 479. </a:t>
            </a:r>
            <a:r>
              <a:rPr lang="hu-HU" dirty="0">
                <a:latin typeface="Arial" charset="0"/>
              </a:rPr>
              <a:t>(1. apport </a:t>
            </a:r>
            <a:r>
              <a:rPr lang="hu-HU" dirty="0">
                <a:latin typeface="Arial" charset="0"/>
              </a:rPr>
              <a:t>átvétele)</a:t>
            </a:r>
          </a:p>
          <a:p>
            <a:r>
              <a:rPr lang="hu-HU" dirty="0">
                <a:latin typeface="Arial" charset="0"/>
              </a:rPr>
              <a:t>T. 33. – 411. </a:t>
            </a:r>
            <a:r>
              <a:rPr lang="hu-HU" dirty="0">
                <a:latin typeface="Arial" charset="0"/>
              </a:rPr>
              <a:t>(2. jegyzett </a:t>
            </a:r>
            <a:r>
              <a:rPr lang="hu-HU" dirty="0">
                <a:latin typeface="Arial" charset="0"/>
              </a:rPr>
              <a:t>tőke bejegyzése)</a:t>
            </a:r>
          </a:p>
          <a:p>
            <a:r>
              <a:rPr lang="hu-HU" dirty="0">
                <a:latin typeface="Arial" charset="0"/>
              </a:rPr>
              <a:t>T. 479. – K. 33. </a:t>
            </a:r>
            <a:r>
              <a:rPr lang="hu-HU" dirty="0">
                <a:latin typeface="Arial" charset="0"/>
              </a:rPr>
              <a:t>(3. teljesítések </a:t>
            </a:r>
            <a:r>
              <a:rPr lang="hu-HU" dirty="0">
                <a:latin typeface="Arial" charset="0"/>
              </a:rPr>
              <a:t>beszámítása)</a:t>
            </a:r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5375276" y="40767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 flipH="1" flipV="1">
            <a:off x="5016500" y="3141664"/>
            <a:ext cx="360045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1703388" y="6237288"/>
            <a:ext cx="62201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/>
              <a:t>A téma részletes, további kifejtését lásd a Saját tőke témakörnél!</a:t>
            </a:r>
          </a:p>
        </p:txBody>
      </p:sp>
      <p:sp>
        <p:nvSpPr>
          <p:cNvPr id="113678" name="Rectangle 14"/>
          <p:cNvSpPr>
            <a:spLocks noChangeArrowheads="1"/>
          </p:cNvSpPr>
          <p:nvPr/>
        </p:nvSpPr>
        <p:spPr bwMode="auto">
          <a:xfrm>
            <a:off x="2495551" y="2492375"/>
            <a:ext cx="30956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/>
              <a:t>JEGYZETT, DE </a:t>
            </a:r>
          </a:p>
          <a:p>
            <a:r>
              <a:rPr lang="hu-HU" dirty="0"/>
              <a:t>BE NEM FIZETETT TŐKE</a:t>
            </a:r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>
            <a:off x="5591176" y="28527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2098675" y="1355726"/>
            <a:ext cx="23912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Tulajdonossal szembeni</a:t>
            </a:r>
          </a:p>
          <a:p>
            <a:r>
              <a:rPr lang="hu-HU"/>
              <a:t>Követelés!</a:t>
            </a:r>
          </a:p>
        </p:txBody>
      </p:sp>
      <p:sp>
        <p:nvSpPr>
          <p:cNvPr id="113682" name="Line 18"/>
          <p:cNvSpPr>
            <a:spLocks noChangeShapeType="1"/>
          </p:cNvSpPr>
          <p:nvPr/>
        </p:nvSpPr>
        <p:spPr bwMode="auto">
          <a:xfrm>
            <a:off x="3648075" y="19161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83" name="Oval 19"/>
          <p:cNvSpPr>
            <a:spLocks noChangeArrowheads="1"/>
          </p:cNvSpPr>
          <p:nvPr/>
        </p:nvSpPr>
        <p:spPr bwMode="auto">
          <a:xfrm>
            <a:off x="5808664" y="386238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sz="2400"/>
              <a:t>1</a:t>
            </a:r>
          </a:p>
        </p:txBody>
      </p:sp>
      <p:sp>
        <p:nvSpPr>
          <p:cNvPr id="113684" name="Oval 20"/>
          <p:cNvSpPr>
            <a:spLocks noChangeArrowheads="1"/>
          </p:cNvSpPr>
          <p:nvPr/>
        </p:nvSpPr>
        <p:spPr bwMode="auto">
          <a:xfrm>
            <a:off x="5880100" y="26368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sz="2400"/>
              <a:t>2</a:t>
            </a:r>
          </a:p>
        </p:txBody>
      </p:sp>
      <p:sp>
        <p:nvSpPr>
          <p:cNvPr id="113685" name="Oval 21"/>
          <p:cNvSpPr>
            <a:spLocks noChangeArrowheads="1"/>
          </p:cNvSpPr>
          <p:nvPr/>
        </p:nvSpPr>
        <p:spPr bwMode="auto">
          <a:xfrm>
            <a:off x="6456363" y="32845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sz="2400"/>
              <a:t>3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35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 Példa</a:t>
            </a:r>
            <a:br>
              <a:rPr lang="hu-HU" dirty="0" smtClean="0"/>
            </a:br>
            <a:r>
              <a:rPr lang="hu-HU" dirty="0" smtClean="0"/>
              <a:t>b) apport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„C” Kft. </a:t>
            </a:r>
            <a:r>
              <a:rPr lang="hu-HU" dirty="0" smtClean="0"/>
              <a:t>(feltételezzük, hogy árunak minősül az átvett készlet)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26 – 479	6.500 (ha a cégbíróság még nem jegyezte be)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60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Vigyázzunk az apportkénti átadás és átvétel értelmezésére!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hu-HU" dirty="0"/>
              <a:t>Átadás: van bevétel és ráfordítás (a tulajdonosnál!)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egyfajta „értékesítés” </a:t>
            </a:r>
            <a:r>
              <a:rPr lang="hu-HU" dirty="0" smtClean="0"/>
              <a:t>(eredményhatása van)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Átvétel: beszerzés!</a:t>
            </a:r>
          </a:p>
          <a:p>
            <a:pPr>
              <a:lnSpc>
                <a:spcPct val="90000"/>
              </a:lnSpc>
            </a:pPr>
            <a:r>
              <a:rPr lang="hu-HU" i="1" u="sng" dirty="0"/>
              <a:t>Tehát olyat nem mondunk, hogy </a:t>
            </a:r>
            <a:r>
              <a:rPr lang="hu-HU" i="1" u="sng" dirty="0" err="1"/>
              <a:t>apportkénti</a:t>
            </a:r>
            <a:r>
              <a:rPr lang="hu-HU" i="1" u="sng" dirty="0"/>
              <a:t> átadás </a:t>
            </a:r>
            <a:r>
              <a:rPr lang="hu-HU" i="1" u="sng" dirty="0" smtClean="0"/>
              <a:t>egyéb </a:t>
            </a:r>
            <a:r>
              <a:rPr lang="hu-HU" i="1" u="sng" dirty="0"/>
              <a:t>ráfordítás, az átvétel </a:t>
            </a:r>
            <a:r>
              <a:rPr lang="hu-HU" i="1" u="sng" dirty="0" smtClean="0"/>
              <a:t>egyéb </a:t>
            </a:r>
            <a:r>
              <a:rPr lang="hu-HU" i="1" u="sng" dirty="0"/>
              <a:t>bevétel!!!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1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 Példa</a:t>
            </a:r>
            <a:br>
              <a:rPr lang="hu-HU" dirty="0" smtClean="0"/>
            </a:br>
            <a:r>
              <a:rPr lang="hu-HU" dirty="0" smtClean="0"/>
              <a:t>c) Térítés nélküli átadás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b="1" dirty="0"/>
              <a:t>Térítés nélküli átadás</a:t>
            </a:r>
          </a:p>
          <a:p>
            <a:r>
              <a:rPr lang="hu-HU" sz="2800" dirty="0"/>
              <a:t>Végleges, ellenszolgáltatás nélkül (egyéb ráfordítás)</a:t>
            </a:r>
          </a:p>
          <a:p>
            <a:pPr>
              <a:buNone/>
            </a:pPr>
            <a:r>
              <a:rPr lang="hu-HU" sz="2800" b="1" dirty="0"/>
              <a:t>Térítés nélküli átvétel</a:t>
            </a:r>
          </a:p>
          <a:p>
            <a:r>
              <a:rPr lang="hu-HU" sz="2400" dirty="0"/>
              <a:t>Végleges jelleggel, ellenszolgáltatás nélkül kapott eszköz, szolgáltatás</a:t>
            </a:r>
          </a:p>
          <a:p>
            <a:r>
              <a:rPr lang="hu-HU" sz="2400" dirty="0"/>
              <a:t>Kezdő érték: az átvételkor ismert piaci érték</a:t>
            </a:r>
          </a:p>
          <a:p>
            <a:r>
              <a:rPr lang="hu-HU" sz="2400" dirty="0"/>
              <a:t>Elszámolása</a:t>
            </a:r>
          </a:p>
          <a:p>
            <a:pPr lvl="1"/>
            <a:r>
              <a:rPr lang="hu-HU" sz="2400" dirty="0">
                <a:solidFill>
                  <a:srgbClr val="FF9933"/>
                </a:solidFill>
              </a:rPr>
              <a:t>Általános szabály:</a:t>
            </a:r>
            <a:r>
              <a:rPr lang="hu-HU" sz="2400" dirty="0"/>
              <a:t> Eredményágon (egyéb bevétel, amelyhez halasztott bevétel elszámolása kapcsolódik)</a:t>
            </a:r>
          </a:p>
          <a:p>
            <a:pPr lvl="1"/>
            <a:r>
              <a:rPr lang="hu-HU" sz="2000" dirty="0"/>
              <a:t>Kivételes szabály: Tőkeágon (csak jogszabályi előírás alapján, a saját tőkével szemben)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95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ÁFA ELSZÁMOLÁS TÉRÍTÉS NÉLKÜLI ÁTADÁS ESETÉBEN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/>
              <a:t>Az áfa-t ellenérték nélküli ügyletek esetében is meg kell fizetni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Az áfa alapja az eszköz átadáskor érvényes piaci értéke (a könyv szerinti értéktől függetlenül)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Az így megállapított adót az átadó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átterheli (kiszámlázza): átvevővel szemben (egyéb) követelése keletkezik és fizetendő áfa-ként is elszámolja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nem terheli át: az átadó az eredménye terhére </a:t>
            </a:r>
            <a:r>
              <a:rPr lang="hu-HU" sz="2400" dirty="0"/>
              <a:t>(egyéb </a:t>
            </a:r>
            <a:r>
              <a:rPr lang="hu-HU" sz="2400" dirty="0"/>
              <a:t>ráfordításként) számolja el a fizetendő áfa-t is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04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ÁFA ELSZÁMOLÁS TÉRÍTÉS NÉLKÜLI ÁTVÉTEL ESETÉBEN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Ha az átadó az áfa-t</a:t>
            </a:r>
          </a:p>
          <a:p>
            <a:pPr lvl="1"/>
            <a:r>
              <a:rPr lang="hu-HU"/>
              <a:t>nem terheli át: átvevőnél nincs könyvelési teendő</a:t>
            </a:r>
          </a:p>
          <a:p>
            <a:pPr lvl="1"/>
            <a:r>
              <a:rPr lang="hu-HU"/>
              <a:t>átterheli (kiszámlázza): átvevő megfizeti az átadónak, amely  </a:t>
            </a:r>
          </a:p>
          <a:p>
            <a:pPr lvl="2"/>
            <a:r>
              <a:rPr lang="hu-HU"/>
              <a:t>Vagy levonható</a:t>
            </a:r>
          </a:p>
          <a:p>
            <a:pPr lvl="3"/>
            <a:r>
              <a:rPr lang="hu-HU"/>
              <a:t>T. Előzetes áfa – K. Egyéb rövidlejáratú köt.</a:t>
            </a:r>
          </a:p>
          <a:p>
            <a:pPr lvl="2"/>
            <a:r>
              <a:rPr lang="hu-HU"/>
              <a:t>Vagy le nem vonható (a térítés nélkül átvett eszköz bekerülési értékét növeli)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296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>
                <a:solidFill>
                  <a:srgbClr val="00A29E"/>
                </a:solidFill>
              </a:rPr>
              <a:t>Kontírozni fogunk!</a:t>
            </a:r>
            <a:br>
              <a:rPr lang="hu-HU" sz="3600" dirty="0">
                <a:solidFill>
                  <a:srgbClr val="00A29E"/>
                </a:solidFill>
              </a:rPr>
            </a:br>
            <a:r>
              <a:rPr lang="hu-HU" sz="3600" dirty="0">
                <a:solidFill>
                  <a:srgbClr val="00A29E"/>
                </a:solidFill>
              </a:rPr>
              <a:t>Példa - anyagbeszerzés</a:t>
            </a:r>
            <a:endParaRPr lang="hu-HU" dirty="0"/>
          </a:p>
        </p:txBody>
      </p:sp>
      <p:sp>
        <p:nvSpPr>
          <p:cNvPr id="221188" name="Line 4"/>
          <p:cNvSpPr>
            <a:spLocks noChangeShapeType="1"/>
          </p:cNvSpPr>
          <p:nvPr/>
        </p:nvSpPr>
        <p:spPr bwMode="auto">
          <a:xfrm>
            <a:off x="2135189" y="1844675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>
            <a:off x="5808664" y="1844675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sp>
        <p:nvSpPr>
          <p:cNvPr id="221190" name="Line 6"/>
          <p:cNvSpPr>
            <a:spLocks noChangeShapeType="1"/>
          </p:cNvSpPr>
          <p:nvPr/>
        </p:nvSpPr>
        <p:spPr bwMode="auto">
          <a:xfrm>
            <a:off x="3575050" y="1844676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sp>
        <p:nvSpPr>
          <p:cNvPr id="221191" name="Line 7"/>
          <p:cNvSpPr>
            <a:spLocks noChangeShapeType="1"/>
          </p:cNvSpPr>
          <p:nvPr/>
        </p:nvSpPr>
        <p:spPr bwMode="auto">
          <a:xfrm>
            <a:off x="3575050" y="29972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7319963" y="1844676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sp>
        <p:nvSpPr>
          <p:cNvPr id="221193" name="Line 9"/>
          <p:cNvSpPr>
            <a:spLocks noChangeShapeType="1"/>
          </p:cNvSpPr>
          <p:nvPr/>
        </p:nvSpPr>
        <p:spPr bwMode="auto">
          <a:xfrm>
            <a:off x="2135189" y="2997200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dirty="0"/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2740025" y="1477963"/>
            <a:ext cx="13246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21. Anyagok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2513014" y="2636838"/>
            <a:ext cx="17490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466. Előzetes áfa</a:t>
            </a: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6421439" y="1484313"/>
            <a:ext cx="1409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454. Szállítók</a:t>
            </a:r>
          </a:p>
        </p:txBody>
      </p:sp>
      <p:sp>
        <p:nvSpPr>
          <p:cNvPr id="221197" name="Rectangle 13"/>
          <p:cNvSpPr>
            <a:spLocks noChangeArrowheads="1"/>
          </p:cNvSpPr>
          <p:nvPr/>
        </p:nvSpPr>
        <p:spPr bwMode="auto">
          <a:xfrm>
            <a:off x="1847851" y="3789363"/>
            <a:ext cx="8424863" cy="36036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hu-HU" dirty="0"/>
              <a:t>helyett</a:t>
            </a:r>
          </a:p>
        </p:txBody>
      </p:sp>
      <p:sp>
        <p:nvSpPr>
          <p:cNvPr id="221198" name="Text Box 14"/>
          <p:cNvSpPr txBox="1">
            <a:spLocks noChangeArrowheads="1"/>
          </p:cNvSpPr>
          <p:nvPr/>
        </p:nvSpPr>
        <p:spPr bwMode="auto">
          <a:xfrm>
            <a:off x="7391401" y="1916113"/>
            <a:ext cx="12025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1.      1.250</a:t>
            </a:r>
          </a:p>
        </p:txBody>
      </p:sp>
      <p:sp>
        <p:nvSpPr>
          <p:cNvPr id="221199" name="Text Box 15"/>
          <p:cNvSpPr txBox="1">
            <a:spLocks noChangeArrowheads="1"/>
          </p:cNvSpPr>
          <p:nvPr/>
        </p:nvSpPr>
        <p:spPr bwMode="auto">
          <a:xfrm>
            <a:off x="2125664" y="3062288"/>
            <a:ext cx="1450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hu-HU" dirty="0">
                <a:latin typeface="Verdana" pitchFamily="34" charset="0"/>
              </a:rPr>
              <a:t>      250</a:t>
            </a:r>
          </a:p>
        </p:txBody>
      </p:sp>
      <p:sp>
        <p:nvSpPr>
          <p:cNvPr id="221200" name="Text Box 16"/>
          <p:cNvSpPr txBox="1">
            <a:spLocks noChangeArrowheads="1"/>
          </p:cNvSpPr>
          <p:nvPr/>
        </p:nvSpPr>
        <p:spPr bwMode="auto">
          <a:xfrm>
            <a:off x="2063751" y="1916113"/>
            <a:ext cx="12025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1.      1.000</a:t>
            </a:r>
          </a:p>
        </p:txBody>
      </p:sp>
      <p:sp>
        <p:nvSpPr>
          <p:cNvPr id="221201" name="Rectangle 17"/>
          <p:cNvSpPr>
            <a:spLocks noChangeArrowheads="1"/>
          </p:cNvSpPr>
          <p:nvPr/>
        </p:nvSpPr>
        <p:spPr bwMode="auto">
          <a:xfrm>
            <a:off x="2640013" y="4292600"/>
            <a:ext cx="6769100" cy="208915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l"/>
            <a:r>
              <a:rPr lang="hu-HU" dirty="0">
                <a:solidFill>
                  <a:schemeClr val="tx1"/>
                </a:solidFill>
              </a:rPr>
              <a:t>		21. – 454.           1.000</a:t>
            </a:r>
          </a:p>
          <a:p>
            <a:pPr algn="l"/>
            <a:r>
              <a:rPr lang="hu-HU" dirty="0">
                <a:solidFill>
                  <a:schemeClr val="tx1"/>
                </a:solidFill>
              </a:rPr>
              <a:t>		466. – 454.            250</a:t>
            </a:r>
          </a:p>
          <a:p>
            <a:pPr algn="l"/>
            <a:r>
              <a:rPr lang="hu-HU" dirty="0">
                <a:solidFill>
                  <a:schemeClr val="tx1"/>
                </a:solidFill>
              </a:rPr>
              <a:t>			</a:t>
            </a:r>
            <a:r>
              <a:rPr lang="hu-HU" dirty="0">
                <a:solidFill>
                  <a:schemeClr val="tx1"/>
                </a:solidFill>
              </a:rPr>
              <a:t>vagy</a:t>
            </a:r>
            <a:endParaRPr lang="hu-HU" dirty="0">
              <a:solidFill>
                <a:schemeClr val="tx1"/>
              </a:solidFill>
            </a:endParaRPr>
          </a:p>
          <a:p>
            <a:pPr algn="l"/>
            <a:r>
              <a:rPr lang="hu-HU" dirty="0">
                <a:solidFill>
                  <a:schemeClr val="tx1"/>
                </a:solidFill>
              </a:rPr>
              <a:t>		21. – 454.           1.000  - 1.250</a:t>
            </a:r>
          </a:p>
          <a:p>
            <a:pPr algn="l"/>
            <a:r>
              <a:rPr lang="hu-HU" dirty="0">
                <a:solidFill>
                  <a:schemeClr val="tx1"/>
                </a:solidFill>
              </a:rPr>
              <a:t>		466.                      250</a:t>
            </a:r>
          </a:p>
          <a:p>
            <a:pPr algn="l"/>
            <a:r>
              <a:rPr lang="hu-HU" dirty="0">
                <a:solidFill>
                  <a:schemeClr val="tx1"/>
                </a:solidFill>
              </a:rPr>
              <a:t>			vagy</a:t>
            </a:r>
          </a:p>
          <a:p>
            <a:pPr algn="l"/>
            <a:r>
              <a:rPr lang="hu-HU" dirty="0">
                <a:solidFill>
                  <a:schemeClr val="tx1"/>
                </a:solidFill>
              </a:rPr>
              <a:t>	    21./466. – 454.    1.000/250 – 1.250</a:t>
            </a:r>
          </a:p>
        </p:txBody>
      </p:sp>
      <p:sp>
        <p:nvSpPr>
          <p:cNvPr id="20" name="1. sz. felirat 19"/>
          <p:cNvSpPr/>
          <p:nvPr/>
        </p:nvSpPr>
        <p:spPr>
          <a:xfrm>
            <a:off x="6672064" y="2960368"/>
            <a:ext cx="3457078" cy="612648"/>
          </a:xfrm>
          <a:prstGeom prst="borderCallout1">
            <a:avLst>
              <a:gd name="adj1" fmla="val 5581"/>
              <a:gd name="adj2" fmla="val -318"/>
              <a:gd name="adj3" fmla="val 36932"/>
              <a:gd name="adj4" fmla="val -91440"/>
            </a:avLst>
          </a:pr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rgbClr val="C00000"/>
                </a:solidFill>
              </a:rPr>
              <a:t>Igen! Tudjuk, hogy 27 % az áfa kulcs, de ez csak technikai kérdés!</a:t>
            </a:r>
            <a:endParaRPr lang="hu-HU" sz="1600" dirty="0">
              <a:solidFill>
                <a:srgbClr val="C00000"/>
              </a:solidFill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166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7" grpId="0" animBg="1"/>
      <p:bldP spid="2212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 Példa</a:t>
            </a:r>
            <a:br>
              <a:rPr lang="hu-HU" dirty="0" smtClean="0"/>
            </a:br>
            <a:r>
              <a:rPr lang="hu-HU" dirty="0" smtClean="0"/>
              <a:t>c) Térítés nélküli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hu-HU" sz="2800" dirty="0"/>
              <a:t>Ha az áfát átterheli…</a:t>
            </a:r>
          </a:p>
          <a:p>
            <a:pPr marL="0" indent="0">
              <a:buNone/>
              <a:defRPr/>
            </a:pPr>
            <a:r>
              <a:rPr lang="hu-HU" sz="2800" dirty="0"/>
              <a:t>„A” társaság az átadó:   	</a:t>
            </a:r>
            <a:endParaRPr lang="hu-HU" sz="2800" i="1" dirty="0"/>
          </a:p>
          <a:p>
            <a:pPr>
              <a:buFont typeface="Arial" pitchFamily="34" charset="0"/>
              <a:buChar char="•"/>
              <a:defRPr/>
            </a:pPr>
            <a:r>
              <a:rPr lang="hu-HU" sz="2800" dirty="0"/>
              <a:t>   86 – 26              6.000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u-HU" sz="2800" dirty="0"/>
              <a:t>  368 – 467            1.475 piaci érték alapján!</a:t>
            </a:r>
          </a:p>
          <a:p>
            <a:pPr marL="533400" indent="-533400">
              <a:buNone/>
              <a:defRPr/>
            </a:pPr>
            <a:r>
              <a:rPr lang="hu-HU" sz="2800" dirty="0"/>
              <a:t>„D” társaság az átvevő: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u-HU" sz="2800" dirty="0"/>
              <a:t>26 – 96	       	      5.900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u-HU" sz="2800" dirty="0"/>
              <a:t>96 – 48                 5.900 halasztott bevétel képzése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u-HU" sz="2800" dirty="0"/>
              <a:t>466 – 479              1.475 piaci érték alapján!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49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 Példa</a:t>
            </a:r>
            <a:br>
              <a:rPr lang="hu-HU" dirty="0" smtClean="0"/>
            </a:br>
            <a:r>
              <a:rPr lang="hu-HU" dirty="0" smtClean="0"/>
              <a:t>c) Térítés nélküli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hu-HU" sz="2800" dirty="0"/>
              <a:t>Ha az áfát nem terheli át…</a:t>
            </a:r>
          </a:p>
          <a:p>
            <a:pPr marL="0" indent="0">
              <a:buNone/>
              <a:defRPr/>
            </a:pPr>
            <a:r>
              <a:rPr lang="hu-HU" sz="2800" dirty="0"/>
              <a:t>„A” társaság az átadó:   	</a:t>
            </a:r>
            <a:endParaRPr lang="hu-HU" sz="2800" i="1" dirty="0"/>
          </a:p>
          <a:p>
            <a:pPr>
              <a:buFont typeface="Arial" pitchFamily="34" charset="0"/>
              <a:buChar char="•"/>
              <a:defRPr/>
            </a:pPr>
            <a:r>
              <a:rPr lang="hu-HU" sz="2800" dirty="0"/>
              <a:t>   86 – 26              6.000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u-HU" sz="2800" dirty="0"/>
              <a:t>   86 – 467            1.475 piaci érték alapján!</a:t>
            </a:r>
          </a:p>
          <a:p>
            <a:pPr marL="533400" indent="-533400">
              <a:buNone/>
              <a:defRPr/>
            </a:pPr>
            <a:r>
              <a:rPr lang="hu-HU" sz="2800" dirty="0"/>
              <a:t>„D” társaság az átvevő: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u-HU" sz="2800" dirty="0"/>
              <a:t>26 – 96	             5.900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u-HU" sz="2800" dirty="0"/>
              <a:t>96 – 48                 5.900 halasztott bevétel képzése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8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 Példa</a:t>
            </a:r>
            <a:br>
              <a:rPr lang="hu-HU" dirty="0" smtClean="0"/>
            </a:br>
            <a:r>
              <a:rPr lang="hu-HU" dirty="0" smtClean="0"/>
              <a:t>d) selejtezés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86 – 26			6.000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77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96882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sz="4000"/>
              <a:t>A SZÁMLAKERET horizontális</a:t>
            </a:r>
            <a:br>
              <a:rPr lang="hu-HU" sz="4000"/>
            </a:br>
            <a:r>
              <a:rPr lang="hu-HU" sz="4000"/>
              <a:t>TAGOLÁSA</a:t>
            </a:r>
          </a:p>
        </p:txBody>
      </p:sp>
      <p:graphicFrame>
        <p:nvGraphicFramePr>
          <p:cNvPr id="16465" name="Group 8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83341166"/>
              </p:ext>
            </p:extLst>
          </p:nvPr>
        </p:nvGraphicFramePr>
        <p:xfrm>
          <a:off x="1981200" y="1412876"/>
          <a:ext cx="8229600" cy="4406951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49122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SZÁMLAOSZTÁLYOK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8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BE-FEK-TE-TETT ESZ-KÖ-ZÖK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KÉSZ-LE-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TEK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KÖ-VE-TE-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LÉ-SEK, PÉNZ-ÜGYI ESZ-KÖ-ZÖK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FOR-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RÁ-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SOK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KÖLT-SÉG-NE-MEK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ÁLTA-LÁ-NOS KÖLT- SÉ-GEK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TEVÉ-KENY-SÉ-GEK KÖLT-SÉGEI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RÁ-FOR-DÍ-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TÁ-SOK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BEVÉ-TE-LEK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NYÍL-VÁN-TAR-TÁSI SZÁM-LÁK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787" name="AutoShape 82"/>
          <p:cNvSpPr>
            <a:spLocks/>
          </p:cNvSpPr>
          <p:nvPr/>
        </p:nvSpPr>
        <p:spPr bwMode="auto">
          <a:xfrm rot="5400000">
            <a:off x="5624513" y="2317750"/>
            <a:ext cx="152400" cy="7416800"/>
          </a:xfrm>
          <a:prstGeom prst="rightBrace">
            <a:avLst>
              <a:gd name="adj1" fmla="val 40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467" name="Line 83"/>
          <p:cNvSpPr>
            <a:spLocks noChangeShapeType="1"/>
          </p:cNvSpPr>
          <p:nvPr/>
        </p:nvSpPr>
        <p:spPr bwMode="auto">
          <a:xfrm>
            <a:off x="9409113" y="908051"/>
            <a:ext cx="0" cy="56165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2782889" y="6053138"/>
            <a:ext cx="5861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/>
              <a:t>A számviteli transzformáció tárgyát képező vagyon elszámolása</a:t>
            </a:r>
          </a:p>
        </p:txBody>
      </p:sp>
      <p:sp>
        <p:nvSpPr>
          <p:cNvPr id="16469" name="Text Box 85"/>
          <p:cNvSpPr txBox="1">
            <a:spLocks noChangeArrowheads="1"/>
          </p:cNvSpPr>
          <p:nvPr/>
        </p:nvSpPr>
        <p:spPr bwMode="auto">
          <a:xfrm>
            <a:off x="9165652" y="5949950"/>
            <a:ext cx="147117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sz="1400"/>
              <a:t>Nem mérlegképes</a:t>
            </a:r>
          </a:p>
          <a:p>
            <a:pPr algn="ctr" eaLnBrk="1" hangingPunct="1"/>
            <a:r>
              <a:rPr lang="hu-HU" sz="1400"/>
              <a:t>vagyonrészek nyíl-</a:t>
            </a:r>
          </a:p>
          <a:p>
            <a:pPr algn="ctr" eaLnBrk="1" hangingPunct="1"/>
            <a:r>
              <a:rPr lang="hu-HU" sz="1400"/>
              <a:t>vántartása</a:t>
            </a:r>
          </a:p>
        </p:txBody>
      </p:sp>
      <p:sp>
        <p:nvSpPr>
          <p:cNvPr id="31791" name="Line 86"/>
          <p:cNvSpPr>
            <a:spLocks noChangeShapeType="1"/>
          </p:cNvSpPr>
          <p:nvPr/>
        </p:nvSpPr>
        <p:spPr bwMode="auto">
          <a:xfrm>
            <a:off x="9840913" y="58054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DBB3BE-C032-43AD-888E-A586CFEBA929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868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7" grpId="0" animBg="1"/>
      <p:bldP spid="16468" grpId="0"/>
      <p:bldP spid="164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/>
              <a:t>PÉLDA A SZÁMLAKERET vertikális TAGOLÁSÁRA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eaLnBrk="1" hangingPunct="1">
              <a:buFont typeface="Wingdings" pitchFamily="2" charset="2"/>
              <a:buNone/>
            </a:pPr>
            <a:r>
              <a:rPr lang="hu-HU" sz="2800" dirty="0"/>
              <a:t>1			Befektetett eszközök (számlaosztály)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800" dirty="0"/>
              <a:t>12		Ingatlanok (számlacsoport)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800" dirty="0"/>
              <a:t>123		Épületek (főkönyvi számla)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800" dirty="0"/>
              <a:t>1231		Igazgatási épületek (</a:t>
            </a:r>
            <a:r>
              <a:rPr lang="hu-HU" sz="2800" dirty="0" err="1"/>
              <a:t>alszámla</a:t>
            </a:r>
            <a:r>
              <a:rPr lang="hu-HU" sz="2800" dirty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800" dirty="0"/>
              <a:t>12311	Központi irodaház (részletező számla)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2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hu-HU" dirty="0"/>
              <a:t>Beszerzési </a:t>
            </a:r>
            <a:r>
              <a:rPr lang="hu-HU" dirty="0" smtClean="0"/>
              <a:t>jogcímek</a:t>
            </a:r>
            <a:br>
              <a:rPr lang="hu-HU" dirty="0" smtClean="0"/>
            </a:br>
            <a:r>
              <a:rPr lang="hu-HU" dirty="0" smtClean="0"/>
              <a:t>(B társaság)</a:t>
            </a:r>
            <a:endParaRPr lang="hu-HU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marL="609600" indent="-609600">
              <a:buNone/>
              <a:defRPr/>
            </a:pPr>
            <a:r>
              <a:rPr lang="hu-HU" dirty="0"/>
              <a:t>a) </a:t>
            </a:r>
            <a:r>
              <a:rPr lang="hu-HU" b="1" dirty="0"/>
              <a:t>Vásárlás</a:t>
            </a:r>
          </a:p>
          <a:p>
            <a:pPr marL="609600" indent="-609600">
              <a:buNone/>
              <a:defRPr/>
            </a:pPr>
            <a:r>
              <a:rPr lang="hu-HU" dirty="0"/>
              <a:t>b) </a:t>
            </a:r>
            <a:r>
              <a:rPr lang="hu-HU" b="1" dirty="0"/>
              <a:t>Apportként átvett</a:t>
            </a:r>
          </a:p>
          <a:p>
            <a:pPr marL="609600" indent="-609600">
              <a:buNone/>
              <a:defRPr/>
            </a:pPr>
            <a:r>
              <a:rPr lang="hu-HU" dirty="0"/>
              <a:t>c) </a:t>
            </a:r>
            <a:r>
              <a:rPr lang="hu-HU" b="1" dirty="0"/>
              <a:t>Térítés nélkül átvett</a:t>
            </a:r>
          </a:p>
          <a:p>
            <a:pPr marL="609600" indent="-609600">
              <a:buNone/>
              <a:defRPr/>
            </a:pPr>
            <a:r>
              <a:rPr lang="hu-HU" dirty="0"/>
              <a:t>d) Követelés ellenében átvett</a:t>
            </a:r>
          </a:p>
          <a:p>
            <a:pPr marL="609600" indent="-609600">
              <a:buNone/>
              <a:defRPr/>
            </a:pPr>
            <a:r>
              <a:rPr lang="hu-HU" dirty="0"/>
              <a:t>e) Megszűnt részesedés ellenében átvett</a:t>
            </a:r>
          </a:p>
          <a:p>
            <a:pPr marL="609600" indent="-609600">
              <a:buNone/>
              <a:defRPr/>
            </a:pPr>
            <a:r>
              <a:rPr lang="hu-HU" dirty="0"/>
              <a:t>f) Többlet</a:t>
            </a:r>
          </a:p>
          <a:p>
            <a:pPr marL="990600" lvl="1" indent="-533400">
              <a:buFont typeface="Wingdings" pitchFamily="2" charset="2"/>
              <a:buAutoNum type="alphaLcParenR"/>
              <a:defRPr/>
            </a:pPr>
            <a:endParaRPr 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399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3200" b="1" dirty="0"/>
              <a:t>ESZKÖZÖK KIVEZETÉSE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>Csökkenési </a:t>
            </a:r>
            <a:r>
              <a:rPr lang="hu-HU" sz="3200" dirty="0"/>
              <a:t>jogcímek (A társaság)</a:t>
            </a:r>
            <a:endParaRPr lang="hu-HU" sz="32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hu-HU" dirty="0">
                <a:solidFill>
                  <a:srgbClr val="FF0000"/>
                </a:solidFill>
              </a:rPr>
              <a:t>1. Kiáramlás a külső környezetbe</a:t>
            </a:r>
          </a:p>
          <a:p>
            <a:pPr lvl="1">
              <a:buFontTx/>
              <a:buNone/>
              <a:defRPr/>
            </a:pPr>
            <a:r>
              <a:rPr lang="hu-HU" b="1" dirty="0"/>
              <a:t>a) Értékesítés</a:t>
            </a:r>
          </a:p>
          <a:p>
            <a:pPr lvl="1">
              <a:buFontTx/>
              <a:buNone/>
              <a:defRPr/>
            </a:pPr>
            <a:r>
              <a:rPr lang="hu-HU" b="1" dirty="0"/>
              <a:t>b) Apportként átadás</a:t>
            </a:r>
          </a:p>
          <a:p>
            <a:pPr lvl="1">
              <a:buFontTx/>
              <a:buNone/>
              <a:defRPr/>
            </a:pPr>
            <a:r>
              <a:rPr lang="hu-HU" b="1" dirty="0"/>
              <a:t>c) Térítés nélküli átadás</a:t>
            </a:r>
          </a:p>
          <a:p>
            <a:pPr lvl="1">
              <a:buFontTx/>
              <a:buNone/>
              <a:defRPr/>
            </a:pPr>
            <a:r>
              <a:rPr lang="hu-HU" dirty="0"/>
              <a:t>d) Kötelezettség ellenében átadás</a:t>
            </a:r>
          </a:p>
          <a:p>
            <a:pPr>
              <a:buFont typeface="Wingdings" pitchFamily="2" charset="2"/>
              <a:buNone/>
              <a:defRPr/>
            </a:pPr>
            <a:r>
              <a:rPr lang="hu-HU" dirty="0">
                <a:solidFill>
                  <a:srgbClr val="FF0000"/>
                </a:solidFill>
              </a:rPr>
              <a:t>2. Gazdálkodón belül</a:t>
            </a:r>
          </a:p>
          <a:p>
            <a:pPr lvl="1">
              <a:buFontTx/>
              <a:buNone/>
              <a:defRPr/>
            </a:pPr>
            <a:r>
              <a:rPr lang="hu-HU" dirty="0"/>
              <a:t>a) Felhasználás</a:t>
            </a:r>
          </a:p>
          <a:p>
            <a:pPr lvl="1">
              <a:buFontTx/>
              <a:buNone/>
              <a:defRPr/>
            </a:pPr>
            <a:r>
              <a:rPr lang="hu-HU" dirty="0"/>
              <a:t>b) </a:t>
            </a:r>
            <a:r>
              <a:rPr lang="hu-HU" b="1" dirty="0"/>
              <a:t>Selejtezés, káresemény, hiány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90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smtClean="0"/>
              <a:t>„A” Kft. – áru vásárlása</a:t>
            </a:r>
          </a:p>
          <a:p>
            <a:endParaRPr lang="hu-HU" dirty="0" smtClean="0"/>
          </a:p>
          <a:p>
            <a:r>
              <a:rPr lang="hu-HU" dirty="0" smtClean="0"/>
              <a:t>26 – 454	6.000</a:t>
            </a:r>
          </a:p>
          <a:p>
            <a:r>
              <a:rPr lang="hu-HU" dirty="0" smtClean="0"/>
              <a:t>466 – 454 	1.500</a:t>
            </a:r>
          </a:p>
          <a:p>
            <a:endParaRPr lang="hu-HU" dirty="0" smtClean="0"/>
          </a:p>
          <a:p>
            <a:r>
              <a:rPr lang="hu-HU" dirty="0" smtClean="0"/>
              <a:t>Szállító kifizetése</a:t>
            </a:r>
          </a:p>
          <a:p>
            <a:r>
              <a:rPr lang="hu-HU" dirty="0" smtClean="0"/>
              <a:t>454 – 384	3.750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55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 Példa</a:t>
            </a:r>
            <a:br>
              <a:rPr lang="hu-HU" dirty="0" smtClean="0"/>
            </a:br>
            <a:r>
              <a:rPr lang="hu-HU" dirty="0" smtClean="0"/>
              <a:t>a) értékesítés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b="1" dirty="0"/>
              <a:t>„A” Kft</a:t>
            </a:r>
          </a:p>
          <a:p>
            <a:r>
              <a:rPr lang="hu-HU" sz="2800" dirty="0"/>
              <a:t>814 – 26		6.000</a:t>
            </a:r>
          </a:p>
          <a:p>
            <a:r>
              <a:rPr lang="hu-HU" sz="2800" dirty="0"/>
              <a:t>31 – 91		10.000</a:t>
            </a:r>
          </a:p>
          <a:p>
            <a:r>
              <a:rPr lang="hu-HU" sz="2800" dirty="0"/>
              <a:t>31 – 467		2.500</a:t>
            </a:r>
          </a:p>
          <a:p>
            <a:pPr>
              <a:buNone/>
            </a:pPr>
            <a:endParaRPr lang="hu-HU" sz="2800" dirty="0"/>
          </a:p>
          <a:p>
            <a:pPr>
              <a:buNone/>
            </a:pPr>
            <a:r>
              <a:rPr lang="hu-HU" sz="2800" b="1" dirty="0"/>
              <a:t>„B” Bt </a:t>
            </a:r>
            <a:r>
              <a:rPr lang="hu-HU" sz="2800" dirty="0"/>
              <a:t>(feltételezzük, hogy árunak minősül az átvett készlet)</a:t>
            </a:r>
          </a:p>
          <a:p>
            <a:r>
              <a:rPr lang="hu-HU" sz="2800" dirty="0"/>
              <a:t>26 – 454		10.000</a:t>
            </a:r>
          </a:p>
          <a:p>
            <a:r>
              <a:rPr lang="hu-HU" sz="2800" dirty="0"/>
              <a:t>466 – 454	2.500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274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 Példa </a:t>
            </a:r>
            <a:br>
              <a:rPr lang="hu-HU" dirty="0" smtClean="0"/>
            </a:br>
            <a:r>
              <a:rPr lang="hu-HU" dirty="0" smtClean="0"/>
              <a:t>b) apport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2596" y="1500174"/>
            <a:ext cx="8258204" cy="4929222"/>
          </a:xfrm>
        </p:spPr>
        <p:txBody>
          <a:bodyPr/>
          <a:lstStyle/>
          <a:p>
            <a:pPr>
              <a:buNone/>
            </a:pPr>
            <a:r>
              <a:rPr lang="hu-HU" sz="2400" u="sng" dirty="0"/>
              <a:t>Átadás apportként</a:t>
            </a:r>
          </a:p>
          <a:p>
            <a:r>
              <a:rPr lang="hu-HU" sz="2400" dirty="0"/>
              <a:t>Az átadó az átadott eszköz ellenében </a:t>
            </a:r>
            <a:r>
              <a:rPr lang="hu-HU" sz="2400" u="sng" dirty="0"/>
              <a:t>részesedéshez</a:t>
            </a:r>
            <a:r>
              <a:rPr lang="hu-HU" sz="2400" dirty="0"/>
              <a:t> jut, amelynek bekerülési értéke az eszköz </a:t>
            </a:r>
            <a:r>
              <a:rPr lang="hu-HU" sz="2400" u="sng" dirty="0"/>
              <a:t>társasági szerződésben elismert értéke </a:t>
            </a:r>
            <a:r>
              <a:rPr lang="hu-HU" sz="2400" dirty="0"/>
              <a:t>lesz</a:t>
            </a:r>
          </a:p>
          <a:p>
            <a:r>
              <a:rPr lang="hu-HU" sz="2400" dirty="0"/>
              <a:t>A részesedést a cégbírósági bejegyzés napjával lehet kimutatni, addig (egyéb) követelésként mutatjuk ki</a:t>
            </a:r>
          </a:p>
          <a:p>
            <a:r>
              <a:rPr lang="hu-HU" sz="2400" dirty="0"/>
              <a:t>Az átadott eszköz könyv szerinti értéke (KSZÉ) és a társasági szerződésben rögzített érték (TSZÉ) eltér</a:t>
            </a:r>
          </a:p>
          <a:p>
            <a:pPr lvl="1"/>
            <a:r>
              <a:rPr lang="hu-HU" sz="2000" dirty="0"/>
              <a:t>Eredményhatás lesz: amit NETTÓ módon az egyéb  vagy a pénzügyi eredményben kell kimutatni</a:t>
            </a:r>
          </a:p>
          <a:p>
            <a:pPr lvl="2"/>
            <a:r>
              <a:rPr lang="hu-HU" sz="1800" dirty="0"/>
              <a:t>Ha társasági szerződés szerinti &gt; érték könyv szerinti érték (EB/PB), </a:t>
            </a:r>
          </a:p>
          <a:p>
            <a:pPr lvl="2"/>
            <a:r>
              <a:rPr lang="hu-HU" sz="1800" dirty="0"/>
              <a:t>Ha társasági szerződés szerinti &lt;érték könyv szerinti érték (ER/PR),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3980-ED71-4434-BB14-EBFFE7458725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7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935</Words>
  <Application>Microsoft Office PowerPoint</Application>
  <PresentationFormat>Szélesvásznú</PresentationFormat>
  <Paragraphs>252</Paragraphs>
  <Slides>23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23</vt:i4>
      </vt:variant>
    </vt:vector>
  </HeadingPairs>
  <TitlesOfParts>
    <vt:vector size="31" baseType="lpstr">
      <vt:lpstr>Arial</vt:lpstr>
      <vt:lpstr>Calibri</vt:lpstr>
      <vt:lpstr>Garamond</vt:lpstr>
      <vt:lpstr>Symbol</vt:lpstr>
      <vt:lpstr>Verdana</vt:lpstr>
      <vt:lpstr>Wingdings</vt:lpstr>
      <vt:lpstr>Office-téma</vt:lpstr>
      <vt:lpstr>1_SZTE</vt:lpstr>
      <vt:lpstr>Pénzügyi Számvitel 2. lecke 1. feladatsor megoldás</vt:lpstr>
      <vt:lpstr>Kontírozni fogunk! Példa - anyagbeszerzés</vt:lpstr>
      <vt:lpstr>A SZÁMLAKERET horizontális TAGOLÁSA</vt:lpstr>
      <vt:lpstr>PÉLDA A SZÁMLAKERET vertikális TAGOLÁSÁRA</vt:lpstr>
      <vt:lpstr>Beszerzési jogcímek (B társaság)</vt:lpstr>
      <vt:lpstr>ESZKÖZÖK KIVEZETÉSE Csökkenési jogcímek (A társaság)</vt:lpstr>
      <vt:lpstr>1. példa</vt:lpstr>
      <vt:lpstr>1. Példa a) értékesítés</vt:lpstr>
      <vt:lpstr>1. Példa  b) apport</vt:lpstr>
      <vt:lpstr>Technikai számla alkalmazása  az apport elszámolásánál  (nem értékpapír, nem részesedés)</vt:lpstr>
      <vt:lpstr>ÁTADÁS APPORTKÉNT (nem értékpapír, nem részesedés)</vt:lpstr>
      <vt:lpstr>1. Példa b) apport</vt:lpstr>
      <vt:lpstr>Apportként átvétel</vt:lpstr>
      <vt:lpstr>APPORTKÉNT ÁTVETT ESZKÖZ</vt:lpstr>
      <vt:lpstr>1. Példa b) apport</vt:lpstr>
      <vt:lpstr>Vigyázzunk az apportkénti átadás és átvétel értelmezésére!</vt:lpstr>
      <vt:lpstr>1. Példa c) Térítés nélküli átadás</vt:lpstr>
      <vt:lpstr>ÁFA ELSZÁMOLÁS TÉRÍTÉS NÉLKÜLI ÁTADÁS ESETÉBEN</vt:lpstr>
      <vt:lpstr>ÁFA ELSZÁMOLÁS TÉRÍTÉS NÉLKÜLI ÁTVÉTEL ESETÉBEN</vt:lpstr>
      <vt:lpstr>1. Példa c) Térítés nélküli</vt:lpstr>
      <vt:lpstr>1. Példa c) Térítés nélküli</vt:lpstr>
      <vt:lpstr>1. Példa d) selejtezés</vt:lpstr>
      <vt:lpstr>Jelen tananyag  a Szegedi Tudományegyetemen készült az Európai Unió támogatásával.  Projekt azonosító: EFOP-3.4.3-16-2016-00014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Pénzügyi Számvitel I. </dc:title>
  <dc:creator>Kovacs Zsuzsanna</dc:creator>
  <cp:lastModifiedBy>Némethi László</cp:lastModifiedBy>
  <cp:revision>3</cp:revision>
  <dcterms:created xsi:type="dcterms:W3CDTF">2017-08-09T11:27:28Z</dcterms:created>
  <dcterms:modified xsi:type="dcterms:W3CDTF">2018-03-26T11:24:30Z</dcterms:modified>
</cp:coreProperties>
</file>