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7" r:id="rId2"/>
    <p:sldMasterId id="2147483699" r:id="rId3"/>
  </p:sldMasterIdLst>
  <p:notesMasterIdLst>
    <p:notesMasterId r:id="rId74"/>
  </p:notesMasterIdLst>
  <p:handoutMasterIdLst>
    <p:handoutMasterId r:id="rId75"/>
  </p:handoutMasterIdLst>
  <p:sldIdLst>
    <p:sldId id="464" r:id="rId4"/>
    <p:sldId id="428" r:id="rId5"/>
    <p:sldId id="373" r:id="rId6"/>
    <p:sldId id="461" r:id="rId7"/>
    <p:sldId id="462" r:id="rId8"/>
    <p:sldId id="463" r:id="rId9"/>
    <p:sldId id="412" r:id="rId10"/>
    <p:sldId id="477" r:id="rId11"/>
    <p:sldId id="438" r:id="rId12"/>
    <p:sldId id="256" r:id="rId13"/>
    <p:sldId id="368" r:id="rId14"/>
    <p:sldId id="275" r:id="rId15"/>
    <p:sldId id="476" r:id="rId16"/>
    <p:sldId id="374" r:id="rId17"/>
    <p:sldId id="427" r:id="rId18"/>
    <p:sldId id="469" r:id="rId19"/>
    <p:sldId id="333" r:id="rId20"/>
    <p:sldId id="262" r:id="rId21"/>
    <p:sldId id="334" r:id="rId22"/>
    <p:sldId id="348" r:id="rId23"/>
    <p:sldId id="263" r:id="rId24"/>
    <p:sldId id="347" r:id="rId25"/>
    <p:sldId id="336" r:id="rId26"/>
    <p:sldId id="421" r:id="rId27"/>
    <p:sldId id="337" r:id="rId28"/>
    <p:sldId id="398" r:id="rId29"/>
    <p:sldId id="415" r:id="rId30"/>
    <p:sldId id="416" r:id="rId31"/>
    <p:sldId id="417" r:id="rId32"/>
    <p:sldId id="349" r:id="rId33"/>
    <p:sldId id="324" r:id="rId34"/>
    <p:sldId id="350" r:id="rId35"/>
    <p:sldId id="259" r:id="rId36"/>
    <p:sldId id="270" r:id="rId37"/>
    <p:sldId id="269" r:id="rId38"/>
    <p:sldId id="403" r:id="rId39"/>
    <p:sldId id="272" r:id="rId40"/>
    <p:sldId id="353" r:id="rId41"/>
    <p:sldId id="274" r:id="rId42"/>
    <p:sldId id="280" r:id="rId43"/>
    <p:sldId id="279" r:id="rId44"/>
    <p:sldId id="281" r:id="rId45"/>
    <p:sldId id="282" r:id="rId46"/>
    <p:sldId id="283" r:id="rId47"/>
    <p:sldId id="284" r:id="rId48"/>
    <p:sldId id="354" r:id="rId49"/>
    <p:sldId id="441" r:id="rId50"/>
    <p:sldId id="287" r:id="rId51"/>
    <p:sldId id="440" r:id="rId52"/>
    <p:sldId id="369" r:id="rId53"/>
    <p:sldId id="288" r:id="rId54"/>
    <p:sldId id="400" r:id="rId55"/>
    <p:sldId id="267" r:id="rId56"/>
    <p:sldId id="401" r:id="rId57"/>
    <p:sldId id="321" r:id="rId58"/>
    <p:sldId id="290" r:id="rId59"/>
    <p:sldId id="479" r:id="rId60"/>
    <p:sldId id="480" r:id="rId61"/>
    <p:sldId id="481" r:id="rId62"/>
    <p:sldId id="482" r:id="rId63"/>
    <p:sldId id="483" r:id="rId64"/>
    <p:sldId id="484" r:id="rId65"/>
    <p:sldId id="485" r:id="rId66"/>
    <p:sldId id="486" r:id="rId67"/>
    <p:sldId id="487" r:id="rId68"/>
    <p:sldId id="488" r:id="rId69"/>
    <p:sldId id="489" r:id="rId70"/>
    <p:sldId id="490" r:id="rId71"/>
    <p:sldId id="491" r:id="rId72"/>
    <p:sldId id="492" r:id="rId73"/>
  </p:sldIdLst>
  <p:sldSz cx="12192000" cy="6858000"/>
  <p:notesSz cx="6797675" cy="9926638"/>
  <p:defaultTextStyle>
    <a:defPPr>
      <a:defRPr lang="hu-H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FF9933"/>
    <a:srgbClr val="FF660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4" autoAdjust="0"/>
  </p:normalViewPr>
  <p:slideViewPr>
    <p:cSldViewPr>
      <p:cViewPr varScale="1">
        <p:scale>
          <a:sx n="108" d="100"/>
          <a:sy n="108" d="100"/>
        </p:scale>
        <p:origin x="229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17DFBE7-979B-48B1-A156-F782598C902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817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DA5EF69-7E23-4693-9D50-B45A05A3451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053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13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5AB2-225F-4354-A113-CBB3F821E5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384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86E0-2183-4B33-8BEB-D49756E722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544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6BD7-55CF-49FC-A0D1-0F3B1E3DE7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855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FA5AB2-225F-4354-A113-CBB3F821E5A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742E6A9-A579-4CEC-8A22-8A22E1C762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1FAA-6525-4FBE-962C-4E0E857C0BE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B0FB-AEC8-41E7-BD3A-15CF403075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B55-5E97-4FC9-8757-1B4900705C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9448-A4E5-4B20-9D3B-1A1FC3634C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C21D-7C93-4CC8-84FE-891FB81E606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193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16ACE10-3D6D-493F-9E04-6D25A48663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86E0-2183-4B33-8BEB-D49756E7223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6BD7-55CF-49FC-A0D1-0F3B1E3DE7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686145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696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172519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138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146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3783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81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E6A9-A579-4CEC-8A22-8A22E1C7623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9115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8901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0440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3721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721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058934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54714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80508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7087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1FAA-6525-4FBE-962C-4E0E857C0B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312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B0FB-AEC8-41E7-BD3A-15CF40307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54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B55-5E97-4FC9-8757-1B4900705C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62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9448-A4E5-4B20-9D3B-1A1FC3634CF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77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C21D-7C93-4CC8-84FE-891FB81E60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39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CE10-3D6D-493F-9E04-6D25A486635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694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9CF9-B8BD-4213-AFE8-5460484CB7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831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9E9CF9-B8BD-4213-AFE8-5460484CB7B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22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19400" y="3989040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. lecke</a:t>
            </a:r>
          </a:p>
          <a:p>
            <a:r>
              <a:rPr lang="hu-HU" sz="3200" b="1" dirty="0">
                <a:solidFill>
                  <a:srgbClr val="0000FF"/>
                </a:solidFill>
              </a:rPr>
              <a:t>A </a:t>
            </a:r>
            <a:r>
              <a:rPr lang="hu-HU" sz="3200" b="1" dirty="0">
                <a:solidFill>
                  <a:srgbClr val="0000FF"/>
                </a:solidFill>
              </a:rPr>
              <a:t>gazdasági események általános tartalma, rendszerezése</a:t>
            </a:r>
          </a:p>
          <a:p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000" b="1" dirty="0">
                <a:latin typeface="Arial Rounded MT Bold" panose="020F0704030504030204" pitchFamily="34" charset="0"/>
              </a:rPr>
              <a:t>PÉNZÜGYI SZÁMVITEL</a:t>
            </a:r>
            <a:endParaRPr lang="hu-HU" sz="5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5100"/>
              <a:t>GAZDASÁGI ESEMÉNYEK – KÖNYVELÉSI TÉTELEK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733800"/>
            <a:ext cx="658495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A főbb mozgásnemek áttekintése, hatása a mérlegre és eredménykimutatásra, könyvelése, a kapcsolódó értékelési feladatok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Hogyan is kezdtük anno?</a:t>
            </a:r>
            <a:endParaRPr lang="hu-HU" dirty="0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SZÁMVITEL FELADATA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 dirty="0"/>
              <a:t>A </a:t>
            </a:r>
            <a:r>
              <a:rPr lang="hu-HU" dirty="0" smtClean="0"/>
              <a:t>vagyon </a:t>
            </a:r>
            <a:r>
              <a:rPr lang="hu-HU" dirty="0"/>
              <a:t>és a </a:t>
            </a:r>
            <a:r>
              <a:rPr lang="hu-HU" dirty="0">
                <a:solidFill>
                  <a:srgbClr val="FF0000"/>
                </a:solidFill>
              </a:rPr>
              <a:t>vagyonváltozások</a:t>
            </a:r>
            <a:r>
              <a:rPr lang="hu-HU" dirty="0"/>
              <a:t> megragadása, nyomon követése és megjelenítése</a:t>
            </a:r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9CF48-7AE8-426F-9429-58B3F34F1C36}" type="slidenum">
              <a:rPr lang="hu-HU"/>
              <a:pPr/>
              <a:t>12</a:t>
            </a:fld>
            <a:endParaRPr lang="hu-HU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6311900" y="2060576"/>
            <a:ext cx="124" cy="1008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088806" y="3140968"/>
            <a:ext cx="2519362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dirty="0"/>
              <a:t>GAZDASÁGI ESEMÉNYEK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4727575" y="5373688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/>
              <a:t> KÖNYVVITEL</a:t>
            </a: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H="1">
            <a:off x="7464152" y="4750296"/>
            <a:ext cx="1224135" cy="7567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1919289" y="4560888"/>
            <a:ext cx="2016125" cy="1892300"/>
          </a:xfrm>
          <a:prstGeom prst="verticalScrol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solidFill>
                  <a:schemeClr val="bg1"/>
                </a:solidFill>
              </a:rPr>
              <a:t>Beszámoló:</a:t>
            </a:r>
          </a:p>
          <a:p>
            <a:r>
              <a:rPr lang="hu-HU" dirty="0">
                <a:solidFill>
                  <a:schemeClr val="bg1"/>
                </a:solidFill>
              </a:rPr>
              <a:t>Mérleg, EK</a:t>
            </a:r>
          </a:p>
          <a:p>
            <a:r>
              <a:rPr lang="hu-HU" dirty="0">
                <a:solidFill>
                  <a:schemeClr val="bg1"/>
                </a:solidFill>
              </a:rPr>
              <a:t>stb.</a:t>
            </a:r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H="1">
            <a:off x="3719514" y="558924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7680177" y="4293096"/>
            <a:ext cx="2170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 b="1" dirty="0"/>
              <a:t>bizonylatok</a:t>
            </a:r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7608168" y="3556893"/>
            <a:ext cx="1157064" cy="7362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 animBg="1"/>
      <p:bldP spid="38927" grpId="0" animBg="1"/>
      <p:bldP spid="38928" grpId="0"/>
      <p:bldP spid="38929" grpId="0" animBg="1"/>
      <p:bldP spid="38930" grpId="0" animBg="1"/>
      <p:bldP spid="38931" grpId="0" animBg="1"/>
      <p:bldP spid="38932" grpId="0"/>
      <p:bldP spid="389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2209800" y="620689"/>
            <a:ext cx="7772400" cy="1470025"/>
          </a:xfrm>
        </p:spPr>
        <p:txBody>
          <a:bodyPr/>
          <a:lstStyle/>
          <a:p>
            <a:r>
              <a:rPr lang="hu-HU" dirty="0" smtClean="0"/>
              <a:t>Alkalmazzuk ezt egy konkrét vagyonelemre!</a:t>
            </a:r>
            <a:endParaRPr lang="hu-HU" dirty="0"/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2895600" y="2492896"/>
            <a:ext cx="6400800" cy="1752600"/>
          </a:xfrm>
        </p:spPr>
        <p:txBody>
          <a:bodyPr/>
          <a:lstStyle/>
          <a:p>
            <a:r>
              <a:rPr lang="hu-HU" dirty="0" smtClean="0"/>
              <a:t>Ekkor lényegében egy vagyonelem életpályáját követjük le a számvitel eszközeivel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195144" y="4869160"/>
            <a:ext cx="6008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/>
              <a:t>Ebben a folyamatban kulcsszerep jut </a:t>
            </a:r>
          </a:p>
          <a:p>
            <a:r>
              <a:rPr lang="hu-HU" sz="3000" b="1" dirty="0">
                <a:solidFill>
                  <a:srgbClr val="FF0000"/>
                </a:solidFill>
              </a:rPr>
              <a:t>az értékelésnek</a:t>
            </a:r>
            <a:endParaRPr lang="hu-HU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6E13-E3ED-4919-8268-B54D8E37FE21}" type="slidenum">
              <a:rPr lang="hu-HU"/>
              <a:pPr/>
              <a:t>14</a:t>
            </a:fld>
            <a:endParaRPr lang="hu-HU"/>
          </a:p>
        </p:txBody>
      </p:sp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2801939" y="476251"/>
            <a:ext cx="1857375" cy="65087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Times New Roman" pitchFamily="18" charset="0"/>
              </a:rPr>
              <a:t>KEZDETI</a:t>
            </a:r>
          </a:p>
          <a:p>
            <a:r>
              <a:rPr lang="hu-HU">
                <a:latin typeface="Times New Roman" pitchFamily="18" charset="0"/>
              </a:rPr>
              <a:t>MEGJELENÍTÉS</a:t>
            </a: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2890839" y="2133601"/>
            <a:ext cx="1717675" cy="65087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Times New Roman" pitchFamily="18" charset="0"/>
              </a:rPr>
              <a:t>KÖVETŐ</a:t>
            </a:r>
          </a:p>
          <a:p>
            <a:r>
              <a:rPr lang="hu-HU">
                <a:latin typeface="Times New Roman" pitchFamily="18" charset="0"/>
              </a:rPr>
              <a:t>  ÉRTÉKELÉS</a:t>
            </a:r>
            <a:r>
              <a:rPr lang="hu-HU">
                <a:latin typeface="Arial" charset="0"/>
              </a:rPr>
              <a:t>  </a:t>
            </a:r>
          </a:p>
        </p:txBody>
      </p:sp>
      <p:sp>
        <p:nvSpPr>
          <p:cNvPr id="175108" name="AutoShape 4"/>
          <p:cNvSpPr>
            <a:spLocks noChangeArrowheads="1"/>
          </p:cNvSpPr>
          <p:nvPr/>
        </p:nvSpPr>
        <p:spPr bwMode="auto">
          <a:xfrm rot="5400000">
            <a:off x="2738438" y="3259138"/>
            <a:ext cx="1944688" cy="9890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5109" name="AutoShape 5"/>
          <p:cNvSpPr>
            <a:spLocks noChangeArrowheads="1"/>
          </p:cNvSpPr>
          <p:nvPr/>
        </p:nvSpPr>
        <p:spPr bwMode="auto">
          <a:xfrm rot="5400000">
            <a:off x="3216276" y="1125538"/>
            <a:ext cx="1008062" cy="10080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2855914" y="5949950"/>
            <a:ext cx="1728787" cy="7191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>
                <a:latin typeface="Times New Roman" pitchFamily="18" charset="0"/>
              </a:rPr>
              <a:t>KIVEZETÉS</a:t>
            </a:r>
          </a:p>
        </p:txBody>
      </p:sp>
      <p:sp>
        <p:nvSpPr>
          <p:cNvPr id="175111" name="Oval 7"/>
          <p:cNvSpPr>
            <a:spLocks noChangeArrowheads="1"/>
          </p:cNvSpPr>
          <p:nvPr/>
        </p:nvSpPr>
        <p:spPr bwMode="auto">
          <a:xfrm>
            <a:off x="5879977" y="260351"/>
            <a:ext cx="2016125" cy="1008063"/>
          </a:xfrm>
          <a:prstGeom prst="ellipse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b="1" dirty="0">
                <a:solidFill>
                  <a:srgbClr val="FFFF00"/>
                </a:solidFill>
                <a:latin typeface="Times New Roman" pitchFamily="18" charset="0"/>
              </a:rPr>
              <a:t>BEKERÜLÉSI</a:t>
            </a:r>
          </a:p>
          <a:p>
            <a:r>
              <a:rPr lang="hu-HU" b="1" dirty="0">
                <a:solidFill>
                  <a:srgbClr val="FFFF00"/>
                </a:solidFill>
                <a:latin typeface="Times New Roman" pitchFamily="18" charset="0"/>
              </a:rPr>
              <a:t> ÉRTÉK</a:t>
            </a:r>
          </a:p>
        </p:txBody>
      </p:sp>
      <p:sp>
        <p:nvSpPr>
          <p:cNvPr id="175112" name="AutoShape 8"/>
          <p:cNvSpPr>
            <a:spLocks noChangeArrowheads="1"/>
          </p:cNvSpPr>
          <p:nvPr/>
        </p:nvSpPr>
        <p:spPr bwMode="auto">
          <a:xfrm>
            <a:off x="5591175" y="3429001"/>
            <a:ext cx="2592388" cy="1152525"/>
          </a:xfrm>
          <a:prstGeom prst="diamond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b="1" dirty="0">
                <a:solidFill>
                  <a:srgbClr val="FFFF00"/>
                </a:solidFill>
                <a:latin typeface="Times New Roman" pitchFamily="18" charset="0"/>
              </a:rPr>
              <a:t>KÖNYV</a:t>
            </a:r>
          </a:p>
          <a:p>
            <a:r>
              <a:rPr lang="hu-HU" b="1" dirty="0">
                <a:solidFill>
                  <a:srgbClr val="FFFF00"/>
                </a:solidFill>
                <a:latin typeface="Times New Roman" pitchFamily="18" charset="0"/>
              </a:rPr>
              <a:t>SZERINTI</a:t>
            </a:r>
          </a:p>
          <a:p>
            <a:r>
              <a:rPr lang="hu-HU" b="1" dirty="0">
                <a:solidFill>
                  <a:srgbClr val="FFFF00"/>
                </a:solidFill>
                <a:latin typeface="Times New Roman" pitchFamily="18" charset="0"/>
              </a:rPr>
              <a:t>ÉRTÉK</a:t>
            </a:r>
          </a:p>
        </p:txBody>
      </p:sp>
      <p:sp>
        <p:nvSpPr>
          <p:cNvPr id="175113" name="AutoShape 9"/>
          <p:cNvSpPr>
            <a:spLocks noChangeArrowheads="1"/>
          </p:cNvSpPr>
          <p:nvPr/>
        </p:nvSpPr>
        <p:spPr bwMode="auto">
          <a:xfrm>
            <a:off x="8183564" y="4652963"/>
            <a:ext cx="2016125" cy="90805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>
                <a:latin typeface="Times New Roman" pitchFamily="18" charset="0"/>
              </a:rPr>
              <a:t>MÉRLEGÉRTÉK</a:t>
            </a:r>
          </a:p>
        </p:txBody>
      </p:sp>
      <p:sp>
        <p:nvSpPr>
          <p:cNvPr id="175114" name="Oval 10"/>
          <p:cNvSpPr>
            <a:spLocks noChangeArrowheads="1"/>
          </p:cNvSpPr>
          <p:nvPr/>
        </p:nvSpPr>
        <p:spPr bwMode="auto">
          <a:xfrm>
            <a:off x="5808664" y="1989138"/>
            <a:ext cx="2232025" cy="1008062"/>
          </a:xfrm>
          <a:prstGeom prst="ellipse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b="1" dirty="0">
                <a:solidFill>
                  <a:srgbClr val="FFFF00"/>
                </a:solidFill>
                <a:latin typeface="Times New Roman" pitchFamily="18" charset="0"/>
              </a:rPr>
              <a:t>ÉRTÉK-</a:t>
            </a:r>
          </a:p>
          <a:p>
            <a:r>
              <a:rPr lang="hu-HU" b="1" dirty="0">
                <a:solidFill>
                  <a:srgbClr val="FFFF00"/>
                </a:solidFill>
                <a:latin typeface="Times New Roman" pitchFamily="18" charset="0"/>
              </a:rPr>
              <a:t>KORREKCIÓK</a:t>
            </a:r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 flipV="1">
            <a:off x="4656138" y="764381"/>
            <a:ext cx="1223838" cy="7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16" name="Line 12"/>
          <p:cNvSpPr>
            <a:spLocks noChangeShapeType="1"/>
          </p:cNvSpPr>
          <p:nvPr/>
        </p:nvSpPr>
        <p:spPr bwMode="auto">
          <a:xfrm flipH="1">
            <a:off x="6888088" y="1268414"/>
            <a:ext cx="0" cy="7207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>
            <a:off x="8472488" y="765175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H="1">
            <a:off x="8183564" y="40052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>
            <a:off x="4583113" y="2492375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20" name="Line 16"/>
          <p:cNvSpPr>
            <a:spLocks noChangeShapeType="1"/>
          </p:cNvSpPr>
          <p:nvPr/>
        </p:nvSpPr>
        <p:spPr bwMode="auto">
          <a:xfrm>
            <a:off x="6888163" y="2997200"/>
            <a:ext cx="0" cy="43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21" name="Line 17"/>
          <p:cNvSpPr>
            <a:spLocks noChangeShapeType="1"/>
          </p:cNvSpPr>
          <p:nvPr/>
        </p:nvSpPr>
        <p:spPr bwMode="auto">
          <a:xfrm flipH="1">
            <a:off x="5159375" y="40052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22" name="Line 18"/>
          <p:cNvSpPr>
            <a:spLocks noChangeShapeType="1"/>
          </p:cNvSpPr>
          <p:nvPr/>
        </p:nvSpPr>
        <p:spPr bwMode="auto">
          <a:xfrm flipV="1">
            <a:off x="5159375" y="249237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>
            <a:off x="4583113" y="6308725"/>
            <a:ext cx="23050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>
            <a:off x="6888163" y="4581525"/>
            <a:ext cx="0" cy="172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>
            <a:off x="7967664" y="7651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26" name="Rectangle 22"/>
          <p:cNvSpPr>
            <a:spLocks noChangeArrowheads="1"/>
          </p:cNvSpPr>
          <p:nvPr/>
        </p:nvSpPr>
        <p:spPr bwMode="auto">
          <a:xfrm>
            <a:off x="9048751" y="404814"/>
            <a:ext cx="1439863" cy="2879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b="1">
                <a:latin typeface="Garamond" pitchFamily="18" charset="0"/>
              </a:rPr>
              <a:t>VAGYON</a:t>
            </a:r>
          </a:p>
          <a:p>
            <a:r>
              <a:rPr lang="hu-HU" b="1">
                <a:latin typeface="Garamond" pitchFamily="18" charset="0"/>
              </a:rPr>
              <a:t>RÉSZEK</a:t>
            </a:r>
          </a:p>
          <a:p>
            <a:r>
              <a:rPr lang="hu-HU" b="1">
                <a:latin typeface="Garamond" pitchFamily="18" charset="0"/>
              </a:rPr>
              <a:t>ÉLET</a:t>
            </a:r>
          </a:p>
          <a:p>
            <a:r>
              <a:rPr lang="hu-HU" b="1">
                <a:latin typeface="Garamond" pitchFamily="18" charset="0"/>
              </a:rPr>
              <a:t>PÁLYÁJA</a:t>
            </a:r>
          </a:p>
          <a:p>
            <a:r>
              <a:rPr lang="hu-HU" b="1">
                <a:latin typeface="Garamond" pitchFamily="18" charset="0"/>
              </a:rPr>
              <a:t>és</a:t>
            </a:r>
          </a:p>
          <a:p>
            <a:r>
              <a:rPr lang="hu-HU" b="1">
                <a:latin typeface="Garamond" pitchFamily="18" charset="0"/>
              </a:rPr>
              <a:t>A KAPCSO-</a:t>
            </a:r>
          </a:p>
          <a:p>
            <a:r>
              <a:rPr lang="hu-HU" b="1">
                <a:latin typeface="Garamond" pitchFamily="18" charset="0"/>
              </a:rPr>
              <a:t>LÓDÓ</a:t>
            </a:r>
          </a:p>
          <a:p>
            <a:r>
              <a:rPr lang="hu-HU" b="1">
                <a:latin typeface="Garamond" pitchFamily="18" charset="0"/>
              </a:rPr>
              <a:t>ÉRTÉ-</a:t>
            </a:r>
          </a:p>
          <a:p>
            <a:r>
              <a:rPr lang="hu-HU" b="1">
                <a:latin typeface="Garamond" pitchFamily="18" charset="0"/>
              </a:rPr>
              <a:t>KELÉS</a:t>
            </a:r>
          </a:p>
        </p:txBody>
      </p:sp>
      <p:sp>
        <p:nvSpPr>
          <p:cNvPr id="175150" name="Rectangle 46"/>
          <p:cNvSpPr>
            <a:spLocks noChangeArrowheads="1"/>
          </p:cNvSpPr>
          <p:nvPr/>
        </p:nvSpPr>
        <p:spPr bwMode="auto">
          <a:xfrm>
            <a:off x="2855914" y="4724400"/>
            <a:ext cx="1728787" cy="71913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>
                <a:latin typeface="Times New Roman" pitchFamily="18" charset="0"/>
              </a:rPr>
              <a:t>BEMUTATÁS</a:t>
            </a:r>
          </a:p>
        </p:txBody>
      </p:sp>
      <p:sp>
        <p:nvSpPr>
          <p:cNvPr id="175151" name="Line 47"/>
          <p:cNvSpPr>
            <a:spLocks noChangeShapeType="1"/>
          </p:cNvSpPr>
          <p:nvPr/>
        </p:nvSpPr>
        <p:spPr bwMode="auto">
          <a:xfrm>
            <a:off x="6888163" y="5157788"/>
            <a:ext cx="1295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5152" name="AutoShape 48"/>
          <p:cNvSpPr>
            <a:spLocks noChangeArrowheads="1"/>
          </p:cNvSpPr>
          <p:nvPr/>
        </p:nvSpPr>
        <p:spPr bwMode="auto">
          <a:xfrm rot="5400000">
            <a:off x="3467895" y="5193507"/>
            <a:ext cx="504825" cy="10080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eszközök </a:t>
            </a:r>
            <a:r>
              <a:rPr lang="hu-HU" dirty="0" smtClean="0"/>
              <a:t>életpályája</a:t>
            </a:r>
            <a:br>
              <a:rPr lang="hu-HU" dirty="0" smtClean="0"/>
            </a:br>
            <a:r>
              <a:rPr lang="hu-HU" sz="3600" i="1" dirty="0"/>
              <a:t>Az értékelés a vagyonrészek életpályájának számviteli lekövetése</a:t>
            </a:r>
            <a:endParaRPr lang="hu-HU" sz="3600" dirty="0"/>
          </a:p>
        </p:txBody>
      </p:sp>
      <p:sp>
        <p:nvSpPr>
          <p:cNvPr id="30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31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E4D9-B00D-431C-A2F8-3132DF1FBB4C}" type="slidenum">
              <a:rPr lang="hu-HU"/>
              <a:pPr/>
              <a:t>15</a:t>
            </a:fld>
            <a:endParaRPr lang="hu-HU"/>
          </a:p>
        </p:txBody>
      </p:sp>
      <p:sp>
        <p:nvSpPr>
          <p:cNvPr id="247813" name="Line 5"/>
          <p:cNvSpPr>
            <a:spLocks noChangeShapeType="1"/>
          </p:cNvSpPr>
          <p:nvPr/>
        </p:nvSpPr>
        <p:spPr bwMode="auto">
          <a:xfrm>
            <a:off x="1847850" y="37893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14" name="Line 6"/>
          <p:cNvSpPr>
            <a:spLocks noChangeShapeType="1"/>
          </p:cNvSpPr>
          <p:nvPr/>
        </p:nvSpPr>
        <p:spPr bwMode="auto">
          <a:xfrm>
            <a:off x="2782888" y="34290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15" name="Line 7"/>
          <p:cNvSpPr>
            <a:spLocks noChangeShapeType="1"/>
          </p:cNvSpPr>
          <p:nvPr/>
        </p:nvSpPr>
        <p:spPr bwMode="auto">
          <a:xfrm>
            <a:off x="4151313" y="35734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16" name="Line 8"/>
          <p:cNvSpPr>
            <a:spLocks noChangeShapeType="1"/>
          </p:cNvSpPr>
          <p:nvPr/>
        </p:nvSpPr>
        <p:spPr bwMode="auto">
          <a:xfrm>
            <a:off x="7680325" y="35734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17" name="Line 9"/>
          <p:cNvSpPr>
            <a:spLocks noChangeShapeType="1"/>
          </p:cNvSpPr>
          <p:nvPr/>
        </p:nvSpPr>
        <p:spPr bwMode="auto">
          <a:xfrm>
            <a:off x="5808663" y="35734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18" name="Line 10"/>
          <p:cNvSpPr>
            <a:spLocks noChangeShapeType="1"/>
          </p:cNvSpPr>
          <p:nvPr/>
        </p:nvSpPr>
        <p:spPr bwMode="auto">
          <a:xfrm>
            <a:off x="9409113" y="35734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19" name="Line 11"/>
          <p:cNvSpPr>
            <a:spLocks noChangeShapeType="1"/>
          </p:cNvSpPr>
          <p:nvPr/>
        </p:nvSpPr>
        <p:spPr bwMode="auto">
          <a:xfrm>
            <a:off x="2424113" y="35734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20" name="Line 12"/>
          <p:cNvSpPr>
            <a:spLocks noChangeShapeType="1"/>
          </p:cNvSpPr>
          <p:nvPr/>
        </p:nvSpPr>
        <p:spPr bwMode="auto">
          <a:xfrm>
            <a:off x="8975725" y="34290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21" name="Text Box 13"/>
          <p:cNvSpPr txBox="1">
            <a:spLocks noChangeArrowheads="1"/>
          </p:cNvSpPr>
          <p:nvPr/>
        </p:nvSpPr>
        <p:spPr bwMode="auto">
          <a:xfrm>
            <a:off x="1989539" y="2060575"/>
            <a:ext cx="16898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FF9900"/>
                </a:solidFill>
              </a:rPr>
              <a:t>BEKERÜLÉS</a:t>
            </a:r>
          </a:p>
        </p:txBody>
      </p:sp>
      <p:sp>
        <p:nvSpPr>
          <p:cNvPr id="247822" name="Line 14"/>
          <p:cNvSpPr>
            <a:spLocks noChangeShapeType="1"/>
          </p:cNvSpPr>
          <p:nvPr/>
        </p:nvSpPr>
        <p:spPr bwMode="auto">
          <a:xfrm>
            <a:off x="2782888" y="2420939"/>
            <a:ext cx="0" cy="936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23" name="Text Box 15"/>
          <p:cNvSpPr txBox="1">
            <a:spLocks noChangeArrowheads="1"/>
          </p:cNvSpPr>
          <p:nvPr/>
        </p:nvSpPr>
        <p:spPr bwMode="auto">
          <a:xfrm>
            <a:off x="8150658" y="5006975"/>
            <a:ext cx="16177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0000FF"/>
                </a:solidFill>
              </a:rPr>
              <a:t>KIVEZETÉS</a:t>
            </a:r>
          </a:p>
        </p:txBody>
      </p:sp>
      <p:sp>
        <p:nvSpPr>
          <p:cNvPr id="247824" name="Line 16"/>
          <p:cNvSpPr>
            <a:spLocks noChangeShapeType="1"/>
          </p:cNvSpPr>
          <p:nvPr/>
        </p:nvSpPr>
        <p:spPr bwMode="auto">
          <a:xfrm>
            <a:off x="8975725" y="4221163"/>
            <a:ext cx="0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25" name="Text Box 17"/>
          <p:cNvSpPr txBox="1">
            <a:spLocks noChangeArrowheads="1"/>
          </p:cNvSpPr>
          <p:nvPr/>
        </p:nvSpPr>
        <p:spPr bwMode="auto">
          <a:xfrm>
            <a:off x="4923691" y="4437063"/>
            <a:ext cx="17604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BEMUTATÁS</a:t>
            </a:r>
          </a:p>
        </p:txBody>
      </p:sp>
      <p:sp>
        <p:nvSpPr>
          <p:cNvPr id="247826" name="Line 18"/>
          <p:cNvSpPr>
            <a:spLocks noChangeShapeType="1"/>
          </p:cNvSpPr>
          <p:nvPr/>
        </p:nvSpPr>
        <p:spPr bwMode="auto">
          <a:xfrm flipV="1">
            <a:off x="5808663" y="3789364"/>
            <a:ext cx="18716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27" name="Line 19"/>
          <p:cNvSpPr>
            <a:spLocks noChangeShapeType="1"/>
          </p:cNvSpPr>
          <p:nvPr/>
        </p:nvSpPr>
        <p:spPr bwMode="auto">
          <a:xfrm flipH="1" flipV="1">
            <a:off x="4151313" y="3789364"/>
            <a:ext cx="165735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28" name="Line 20"/>
          <p:cNvSpPr>
            <a:spLocks noChangeShapeType="1"/>
          </p:cNvSpPr>
          <p:nvPr/>
        </p:nvSpPr>
        <p:spPr bwMode="auto">
          <a:xfrm flipV="1">
            <a:off x="5808663" y="3933826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29" name="Text Box 21"/>
          <p:cNvSpPr txBox="1">
            <a:spLocks noChangeArrowheads="1"/>
          </p:cNvSpPr>
          <p:nvPr/>
        </p:nvSpPr>
        <p:spPr bwMode="auto">
          <a:xfrm>
            <a:off x="3863975" y="3349626"/>
            <a:ext cx="3887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F  O  R  D  U  L  Ó  N  A  P  O  K</a:t>
            </a:r>
          </a:p>
        </p:txBody>
      </p:sp>
      <p:sp>
        <p:nvSpPr>
          <p:cNvPr id="247830" name="Line 22"/>
          <p:cNvSpPr>
            <a:spLocks noChangeShapeType="1"/>
          </p:cNvSpPr>
          <p:nvPr/>
        </p:nvSpPr>
        <p:spPr bwMode="auto">
          <a:xfrm>
            <a:off x="2782889" y="3068638"/>
            <a:ext cx="6192837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31" name="Text Box 23"/>
          <p:cNvSpPr txBox="1">
            <a:spLocks noChangeArrowheads="1"/>
          </p:cNvSpPr>
          <p:nvPr/>
        </p:nvSpPr>
        <p:spPr bwMode="auto">
          <a:xfrm>
            <a:off x="3024189" y="2701926"/>
            <a:ext cx="5538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     L     S     Z     Á     M     O     L     Á     S  </a:t>
            </a:r>
          </a:p>
        </p:txBody>
      </p:sp>
      <p:sp>
        <p:nvSpPr>
          <p:cNvPr id="247832" name="Line 24"/>
          <p:cNvSpPr>
            <a:spLocks noChangeShapeType="1"/>
          </p:cNvSpPr>
          <p:nvPr/>
        </p:nvSpPr>
        <p:spPr bwMode="auto">
          <a:xfrm flipV="1">
            <a:off x="8975725" y="26368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33" name="Text Box 25"/>
          <p:cNvSpPr txBox="1">
            <a:spLocks noChangeArrowheads="1"/>
          </p:cNvSpPr>
          <p:nvPr/>
        </p:nvSpPr>
        <p:spPr bwMode="auto">
          <a:xfrm>
            <a:off x="2009775" y="5667375"/>
            <a:ext cx="1638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BEKERÜLÉSI</a:t>
            </a:r>
          </a:p>
          <a:p>
            <a:r>
              <a:rPr lang="hu-HU"/>
              <a:t>ÉRTÉK</a:t>
            </a:r>
          </a:p>
          <a:p>
            <a:r>
              <a:rPr lang="hu-HU"/>
              <a:t>kszé</a:t>
            </a:r>
            <a:r>
              <a:rPr lang="hu-HU" baseline="-25000"/>
              <a:t>0</a:t>
            </a:r>
            <a:endParaRPr lang="hu-HU"/>
          </a:p>
        </p:txBody>
      </p:sp>
      <p:sp>
        <p:nvSpPr>
          <p:cNvPr id="247834" name="Text Box 26"/>
          <p:cNvSpPr txBox="1">
            <a:spLocks noChangeArrowheads="1"/>
          </p:cNvSpPr>
          <p:nvPr/>
        </p:nvSpPr>
        <p:spPr bwMode="auto">
          <a:xfrm>
            <a:off x="7862889" y="5667375"/>
            <a:ext cx="21939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KÖNYV SZERINTI</a:t>
            </a:r>
          </a:p>
          <a:p>
            <a:r>
              <a:rPr lang="hu-HU"/>
              <a:t>ÉRTÉK</a:t>
            </a:r>
          </a:p>
          <a:p>
            <a:r>
              <a:rPr lang="hu-HU"/>
              <a:t>kszé</a:t>
            </a:r>
            <a:r>
              <a:rPr lang="hu-HU" baseline="-25000"/>
              <a:t>n</a:t>
            </a:r>
            <a:endParaRPr lang="hu-HU"/>
          </a:p>
        </p:txBody>
      </p:sp>
      <p:sp>
        <p:nvSpPr>
          <p:cNvPr id="247835" name="Text Box 27"/>
          <p:cNvSpPr txBox="1">
            <a:spLocks noChangeArrowheads="1"/>
          </p:cNvSpPr>
          <p:nvPr/>
        </p:nvSpPr>
        <p:spPr bwMode="auto">
          <a:xfrm>
            <a:off x="4867276" y="5799138"/>
            <a:ext cx="1876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MÉRLEGÉRTÉK</a:t>
            </a:r>
          </a:p>
          <a:p>
            <a:r>
              <a:rPr lang="hu-HU"/>
              <a:t>kszé</a:t>
            </a:r>
            <a:r>
              <a:rPr lang="hu-HU" baseline="-25000"/>
              <a:t>i</a:t>
            </a:r>
            <a:endParaRPr lang="hu-HU"/>
          </a:p>
        </p:txBody>
      </p:sp>
      <p:sp>
        <p:nvSpPr>
          <p:cNvPr id="247836" name="Line 28"/>
          <p:cNvSpPr>
            <a:spLocks noChangeShapeType="1"/>
          </p:cNvSpPr>
          <p:nvPr/>
        </p:nvSpPr>
        <p:spPr bwMode="auto">
          <a:xfrm>
            <a:off x="2782888" y="4292601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37" name="Line 29"/>
          <p:cNvSpPr>
            <a:spLocks noChangeShapeType="1"/>
          </p:cNvSpPr>
          <p:nvPr/>
        </p:nvSpPr>
        <p:spPr bwMode="auto">
          <a:xfrm>
            <a:off x="5808663" y="479742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7838" name="Line 30"/>
          <p:cNvSpPr>
            <a:spLocks noChangeShapeType="1"/>
          </p:cNvSpPr>
          <p:nvPr/>
        </p:nvSpPr>
        <p:spPr bwMode="auto">
          <a:xfrm>
            <a:off x="8975725" y="53736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BESZERZÉSI JOGCÍMEK ÁTTEKINTÉSE</a:t>
            </a:r>
            <a:endParaRPr lang="hu-HU" dirty="0"/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a) Vásárlás (belföldi és import)</a:t>
            </a:r>
          </a:p>
          <a:p>
            <a:r>
              <a:rPr lang="hu-HU" dirty="0" smtClean="0"/>
              <a:t>b) Átvétel apportként</a:t>
            </a:r>
          </a:p>
          <a:p>
            <a:r>
              <a:rPr lang="hu-HU" dirty="0" smtClean="0"/>
              <a:t>c) Átvétel térítés nélkül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25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Beszerzési jogcímek</a:t>
            </a:r>
            <a:br>
              <a:rPr lang="hu-HU" sz="4000"/>
            </a:br>
            <a:r>
              <a:rPr lang="hu-HU" sz="4000" b="1"/>
              <a:t>a) VÁSÁRLÁS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/>
              <a:t>BELFÖLDI BESZERZÉS: két belföldi közötti ügylet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IMPORTBESZERZÉS: egy belföldi és egy külföldi közötti ügylet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Kapcsolódó fogalmak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Belföld: </a:t>
            </a:r>
            <a:r>
              <a:rPr lang="hu-HU" sz="2400" dirty="0"/>
              <a:t>Magyarország </a:t>
            </a:r>
            <a:r>
              <a:rPr lang="hu-HU" sz="2400" dirty="0"/>
              <a:t>területe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Belföldi: akinek székhelye (lakóhelye, szokásos tartózkodási helye) belföldön van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Külföld: </a:t>
            </a:r>
            <a:r>
              <a:rPr lang="hu-HU" sz="2400" dirty="0"/>
              <a:t>Magyarország </a:t>
            </a:r>
            <a:r>
              <a:rPr lang="hu-HU" sz="2400" dirty="0"/>
              <a:t>határán kívüli terület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Külföldi: akinek székhelye (lakóhelye, szokásos tartózkodási helye) külföldön van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34E0B-6BB5-42A3-B19B-EB5ED8DB8C57}" type="slidenum">
              <a:rPr lang="hu-HU"/>
              <a:pPr/>
              <a:t>17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Belföldi beszerzés (vásárlás)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 dirty="0"/>
              <a:t>       MÉRLEG		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/>
              <a:t>						</a:t>
            </a:r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33C-21A3-400D-8662-DD5194872318}" type="slidenum">
              <a:rPr lang="hu-HU"/>
              <a:pPr/>
              <a:t>18</a:t>
            </a:fld>
            <a:endParaRPr lang="hu-HU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063750" y="2133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6096000" y="2133601"/>
            <a:ext cx="0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493963" y="2708275"/>
            <a:ext cx="2881312" cy="6477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hu-HU">
                <a:latin typeface="Arial" charset="0"/>
              </a:rPr>
              <a:t>ESZKÖZ  (100)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743701" y="2781300"/>
            <a:ext cx="2881313" cy="6477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SZÁLLÍTÓK (100+25)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43701" y="3933825"/>
            <a:ext cx="2881313" cy="863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(ELŐZETES) ÁFA   (25)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279651" y="5516563"/>
            <a:ext cx="7777163" cy="647700"/>
          </a:xfrm>
          <a:prstGeom prst="rect">
            <a:avLst/>
          </a:prstGeom>
          <a:solidFill>
            <a:schemeClr val="accent1">
              <a:alpha val="5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hu-HU">
                <a:latin typeface="Arial" charset="0"/>
              </a:rPr>
              <a:t>T. 1-3. – K. 454/38.</a:t>
            </a:r>
          </a:p>
          <a:p>
            <a:r>
              <a:rPr lang="hu-HU">
                <a:latin typeface="Arial" charset="0"/>
              </a:rPr>
              <a:t>T. 466. – K. 454/38.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375276" y="3068638"/>
            <a:ext cx="1368425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9120188" y="3284539"/>
            <a:ext cx="0" cy="720725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279650" y="4292601"/>
            <a:ext cx="3168650" cy="576263"/>
          </a:xfrm>
          <a:prstGeom prst="rect">
            <a:avLst/>
          </a:prstGeom>
          <a:solidFill>
            <a:schemeClr val="accent1">
              <a:alpha val="4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PÉNZESZKÖZÖK (100+25)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4440238" y="3286125"/>
            <a:ext cx="0" cy="1079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5448301" y="4581525"/>
            <a:ext cx="13684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951863" y="3732213"/>
            <a:ext cx="11352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 smtClean="0"/>
              <a:t>Nettó ár</a:t>
            </a:r>
            <a:endParaRPr lang="hu-HU" dirty="0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3646488" y="3213101"/>
            <a:ext cx="5778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155825" y="5027613"/>
            <a:ext cx="386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Beszerzés készpénzes fizetéssel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657976" y="2292351"/>
            <a:ext cx="3686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9933"/>
                </a:solidFill>
              </a:rPr>
              <a:t>Beszerzés halasztott fizetéssel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208213" y="6237288"/>
            <a:ext cx="771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A számlaszámok a kiadott számlakeret szerint értendők!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/>
      <p:bldP spid="2459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IMPORTBESZERZÉS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2800"/>
              <a:t>Terméknek (külkereskedelmi forgalomban) külfölditől történő beszerzése vagy külföldi által nyújtott szolgáltatás igénybevétele</a:t>
            </a:r>
          </a:p>
          <a:p>
            <a:pPr>
              <a:lnSpc>
                <a:spcPct val="90000"/>
              </a:lnSpc>
            </a:pPr>
            <a:r>
              <a:rPr lang="hu-HU" sz="2800"/>
              <a:t>függetlenül a teljesítési helyétől és</a:t>
            </a:r>
          </a:p>
          <a:p>
            <a:pPr>
              <a:lnSpc>
                <a:spcPct val="90000"/>
              </a:lnSpc>
            </a:pPr>
            <a:r>
              <a:rPr lang="hu-HU" sz="2800"/>
              <a:t>függetlenül az ellenérték kifizetési  módjától: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Forint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Deviza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Barter (azonos devizaösszegű import és export egy szerződésben való összekapcsolása)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A3B04-8C63-4A18-B57C-27212289CE60}" type="slidenum">
              <a:rPr lang="hu-HU"/>
              <a:pPr/>
              <a:t>19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C302-8392-4597-A3DB-84D0EA23F2A3}" type="slidenum">
              <a:rPr lang="hu-HU"/>
              <a:pPr/>
              <a:t>2</a:t>
            </a:fld>
            <a:endParaRPr lang="hu-HU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PÉNZÜGYI SZÁMVITEL TÁRGYA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5111750"/>
          </a:xfrm>
        </p:spPr>
        <p:txBody>
          <a:bodyPr/>
          <a:lstStyle/>
          <a:p>
            <a:r>
              <a:rPr lang="hu-HU" sz="2800" dirty="0"/>
              <a:t>Elmélyíteni és jelentős mértékben bővíteni a számvitel alapjai keretében megszerzett ismereteket</a:t>
            </a:r>
          </a:p>
          <a:p>
            <a:r>
              <a:rPr lang="hu-HU" sz="2800" dirty="0"/>
              <a:t>A hatályos (magyar) számviteli előírások (2000. évi C. tv.) alkalmazása a folyamatos könyvelés és beszámolás során</a:t>
            </a:r>
          </a:p>
          <a:p>
            <a:pPr lvl="1"/>
            <a:r>
              <a:rPr lang="hu-HU" sz="2400" dirty="0"/>
              <a:t>A kurzus keretében érintett vagyonrészek életpályájának számviteli lekövetése, bemutatása a beszámoló egyes </a:t>
            </a:r>
            <a:r>
              <a:rPr lang="hu-HU" sz="2400" dirty="0" err="1"/>
              <a:t>részeibne</a:t>
            </a:r>
            <a:endParaRPr lang="hu-HU" sz="2400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88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1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5D4C-083B-49A9-8941-BD69E3C8F326}" type="slidenum">
              <a:rPr lang="hu-HU"/>
              <a:pPr/>
              <a:t>20</a:t>
            </a:fld>
            <a:endParaRPr lang="hu-HU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3863976" y="404814"/>
            <a:ext cx="4537075" cy="936625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400" dirty="0">
                <a:solidFill>
                  <a:schemeClr val="bg1"/>
                </a:solidFill>
              </a:rPr>
              <a:t>KÜLFÖLDI BESZERZÉS</a:t>
            </a:r>
          </a:p>
          <a:p>
            <a:r>
              <a:rPr lang="hu-HU" sz="2400" dirty="0">
                <a:solidFill>
                  <a:schemeClr val="bg1"/>
                </a:solidFill>
              </a:rPr>
              <a:t>értelmezése</a:t>
            </a: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3575051" y="2276475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6024563" y="1341439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3575050" y="2276476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6743700" y="4437063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8183563" y="22764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2482851" y="3579814"/>
            <a:ext cx="21002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SZÁMVITELBEN:</a:t>
            </a:r>
          </a:p>
          <a:p>
            <a:r>
              <a:rPr lang="hu-HU"/>
              <a:t>Importbeszerzés</a:t>
            </a:r>
          </a:p>
          <a:p>
            <a:r>
              <a:rPr lang="hu-HU"/>
              <a:t>(egységesen:</a:t>
            </a:r>
          </a:p>
          <a:p>
            <a:r>
              <a:rPr lang="hu-HU"/>
              <a:t>külföldről)</a:t>
            </a:r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7502525" y="3516313"/>
            <a:ext cx="125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ÁFA-ban:</a:t>
            </a:r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8112125" y="38608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>
            <a:off x="6743700" y="44370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>
            <a:off x="9264650" y="4437064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448301" y="5027613"/>
            <a:ext cx="2530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Közösségi beszerzés</a:t>
            </a:r>
          </a:p>
          <a:p>
            <a:r>
              <a:rPr lang="hu-HU"/>
              <a:t>(nincs vám)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8108951" y="5078414"/>
            <a:ext cx="24161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Importbeszerzés</a:t>
            </a:r>
          </a:p>
          <a:p>
            <a:r>
              <a:rPr lang="hu-HU"/>
              <a:t>(általában vámmal </a:t>
            </a:r>
          </a:p>
          <a:p>
            <a:r>
              <a:rPr lang="hu-HU"/>
              <a:t>is terhelt)</a:t>
            </a:r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6646863" y="6086476"/>
            <a:ext cx="3986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Ami a bekerülési érték része lesz</a:t>
            </a:r>
          </a:p>
        </p:txBody>
      </p:sp>
      <p:sp>
        <p:nvSpPr>
          <p:cNvPr id="145429" name="Line 21"/>
          <p:cNvSpPr>
            <a:spLocks noChangeShapeType="1"/>
          </p:cNvSpPr>
          <p:nvPr/>
        </p:nvSpPr>
        <p:spPr bwMode="auto">
          <a:xfrm>
            <a:off x="9983788" y="5661026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1919536" y="5488776"/>
            <a:ext cx="316958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1300" dirty="0">
                <a:solidFill>
                  <a:schemeClr val="hlink"/>
                </a:solidFill>
              </a:rPr>
              <a:t>A továbbiakban importbeszerzés</a:t>
            </a:r>
          </a:p>
          <a:p>
            <a:r>
              <a:rPr lang="hu-HU" sz="1300" dirty="0">
                <a:solidFill>
                  <a:schemeClr val="hlink"/>
                </a:solidFill>
              </a:rPr>
              <a:t>kifejezést számviteli értelemben</a:t>
            </a:r>
          </a:p>
          <a:p>
            <a:r>
              <a:rPr lang="hu-HU" sz="1300" dirty="0">
                <a:solidFill>
                  <a:schemeClr val="hlink"/>
                </a:solidFill>
              </a:rPr>
              <a:t>h</a:t>
            </a:r>
            <a:r>
              <a:rPr lang="hu-HU" sz="1300" dirty="0">
                <a:solidFill>
                  <a:schemeClr val="hlink"/>
                </a:solidFill>
              </a:rPr>
              <a:t>asználjuk, de mindig jelölve, hogy</a:t>
            </a:r>
          </a:p>
          <a:p>
            <a:r>
              <a:rPr lang="hu-HU" sz="1300" dirty="0">
                <a:solidFill>
                  <a:schemeClr val="hlink"/>
                </a:solidFill>
              </a:rPr>
              <a:t>Közösségen belülről vagy kívülről. </a:t>
            </a:r>
            <a:endParaRPr lang="hu-HU" sz="1300" dirty="0">
              <a:solidFill>
                <a:schemeClr val="hlink"/>
              </a:solidFill>
            </a:endParaRPr>
          </a:p>
        </p:txBody>
      </p:sp>
      <p:sp>
        <p:nvSpPr>
          <p:cNvPr id="145431" name="AutoShape 23"/>
          <p:cNvSpPr>
            <a:spLocks noChangeArrowheads="1"/>
          </p:cNvSpPr>
          <p:nvPr/>
        </p:nvSpPr>
        <p:spPr bwMode="auto">
          <a:xfrm>
            <a:off x="9191626" y="3357563"/>
            <a:ext cx="1223963" cy="1223962"/>
          </a:xfrm>
          <a:prstGeom prst="cloudCallout">
            <a:avLst>
              <a:gd name="adj1" fmla="val 843"/>
              <a:gd name="adj2" fmla="val 109144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u-HU" sz="1400" dirty="0" err="1"/>
              <a:t>Közös-ségen</a:t>
            </a:r>
            <a:r>
              <a:rPr lang="hu-HU" sz="1400" dirty="0"/>
              <a:t> kívüli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Importbeszerzés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/>
              <a:t>       MÉRLEG		</a:t>
            </a:r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/>
              <a:t>						</a:t>
            </a:r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6A3-9FD2-435E-BCB5-EE5B1D186390}" type="slidenum">
              <a:rPr lang="hu-HU"/>
              <a:pPr/>
              <a:t>21</a:t>
            </a:fld>
            <a:endParaRPr lang="hu-HU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063750" y="2133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6096000" y="21336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493963" y="2420938"/>
            <a:ext cx="2881312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>
                <a:latin typeface="Arial" charset="0"/>
              </a:rPr>
              <a:t>ESZKÖZ  (100)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743701" y="2420938"/>
            <a:ext cx="2881313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>
                <a:latin typeface="Arial" charset="0"/>
              </a:rPr>
              <a:t>SZÁLLÍTÓK (100)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279651" y="5516563"/>
            <a:ext cx="7777163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>
                <a:latin typeface="Arial" charset="0"/>
              </a:rPr>
              <a:t>T. 1-3. – K. 454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375276" y="27813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063751" y="4308475"/>
            <a:ext cx="4862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/>
              <a:t>Deviza ∙ Választott devizaárfolyam</a:t>
            </a:r>
          </a:p>
          <a:p>
            <a:pPr algn="l"/>
            <a:r>
              <a:rPr lang="hu-HU"/>
              <a:t>(részletesen lásd a devizás értékelésnél)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 flipV="1">
            <a:off x="4656138" y="2997201"/>
            <a:ext cx="2159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4872038" y="2924175"/>
            <a:ext cx="3744912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7" grpId="0" animBg="1"/>
      <p:bldP spid="25609" grpId="0" animBg="1"/>
      <p:bldP spid="25610" grpId="0" animBg="1"/>
      <p:bldP spid="25614" grpId="0"/>
      <p:bldP spid="25615" grpId="0" animBg="1"/>
      <p:bldP spid="256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Külföldi beszerzés áfa-ja</a:t>
            </a:r>
            <a:br>
              <a:rPr lang="hu-HU" sz="4000"/>
            </a:br>
            <a:r>
              <a:rPr lang="hu-HU" sz="4000"/>
              <a:t>(Áfa tv. előírásai)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57338"/>
            <a:ext cx="8229600" cy="5040312"/>
          </a:xfrm>
        </p:spPr>
        <p:txBody>
          <a:bodyPr/>
          <a:lstStyle/>
          <a:p>
            <a:r>
              <a:rPr lang="hu-HU" b="1" dirty="0"/>
              <a:t>Közösségen belüli beszerzés</a:t>
            </a:r>
          </a:p>
          <a:p>
            <a:pPr lvl="2"/>
            <a:r>
              <a:rPr lang="hu-HU" dirty="0"/>
              <a:t>Az áfa-t az első belföldi tulajdonos állapítja meg és vallja be állammal szembeni kötelezettségként, mint fizetendő áfa, amely ugyanekkor az általános szabályok szerint előzetes áfaként is érvényesíthető (fordított adózás esete)</a:t>
            </a:r>
          </a:p>
          <a:p>
            <a:pPr lvl="2"/>
            <a:r>
              <a:rPr lang="hu-HU" dirty="0"/>
              <a:t>Alapja: devizaérték</a:t>
            </a:r>
            <a:r>
              <a:rPr lang="hu-HU" dirty="0">
                <a:sym typeface="Wingdings"/>
              </a:rPr>
              <a:t></a:t>
            </a:r>
            <a:r>
              <a:rPr lang="hu-HU" dirty="0"/>
              <a:t>hitelintézeti eladási árfolyam </a:t>
            </a:r>
            <a:r>
              <a:rPr lang="hu-HU" i="1" dirty="0"/>
              <a:t>vagy</a:t>
            </a:r>
            <a:r>
              <a:rPr lang="hu-HU" dirty="0"/>
              <a:t> MNB devizaárfolyam </a:t>
            </a:r>
            <a:r>
              <a:rPr lang="hu-HU" i="1" dirty="0"/>
              <a:t>(függetlenül a számviteli politikában rögzített választott árfolyamtól!*)</a:t>
            </a:r>
            <a:r>
              <a:rPr lang="hu-HU" dirty="0"/>
              <a:t> 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F406-B6C7-47B3-8617-74E7D4193743}" type="slidenum">
              <a:rPr lang="hu-HU"/>
              <a:pPr/>
              <a:t>22</a:t>
            </a:fld>
            <a:endParaRPr lang="hu-HU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7258051" y="5877272"/>
            <a:ext cx="274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1400" dirty="0"/>
              <a:t>*Lásd a devizás értékelésnél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Közösségi beszerzés (levonható) áfa-ja (számviteli elszámolás)</a:t>
            </a:r>
            <a:endParaRPr lang="hu-HU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 dirty="0"/>
              <a:t>       MÉRLEG		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/>
              <a:t>						</a:t>
            </a:r>
          </a:p>
        </p:txBody>
      </p:sp>
      <p:sp>
        <p:nvSpPr>
          <p:cNvPr id="1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B922-D623-4345-8331-5E08AC5BA367}" type="slidenum">
              <a:rPr lang="hu-HU"/>
              <a:pPr/>
              <a:t>23</a:t>
            </a:fld>
            <a:endParaRPr lang="hu-HU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2063750" y="2133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6096000" y="2133601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6600825" y="2636838"/>
            <a:ext cx="28082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Fizetendő áfa    (+ 22)</a:t>
            </a:r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2279651" y="5734050"/>
            <a:ext cx="7777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T. 466. – K. 467.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6600825" y="3860800"/>
            <a:ext cx="2808288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dirty="0">
                <a:solidFill>
                  <a:schemeClr val="bg1"/>
                </a:solidFill>
              </a:rPr>
              <a:t>Előzetes áfa      (-22)</a:t>
            </a:r>
          </a:p>
        </p:txBody>
      </p:sp>
      <p:sp>
        <p:nvSpPr>
          <p:cNvPr id="130060" name="Line 12"/>
          <p:cNvSpPr>
            <a:spLocks noChangeShapeType="1"/>
          </p:cNvSpPr>
          <p:nvPr/>
        </p:nvSpPr>
        <p:spPr bwMode="auto">
          <a:xfrm>
            <a:off x="7751763" y="31416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2351089" y="4797426"/>
            <a:ext cx="77057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gazdálkodó által (az áfa tv. előírásai szerint)</a:t>
            </a:r>
          </a:p>
          <a:p>
            <a:pPr>
              <a:spcBef>
                <a:spcPct val="50000"/>
              </a:spcBef>
            </a:pPr>
            <a:r>
              <a:rPr lang="hu-HU"/>
              <a:t> meghatározott összegben</a:t>
            </a:r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>
            <a:off x="7896226" y="5229225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H="1">
            <a:off x="9409114" y="2852738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 flipH="1">
            <a:off x="9409114" y="4076700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>
            <a:off x="10199688" y="2852739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6" grpId="0" animBg="1"/>
      <p:bldP spid="130057" grpId="0" animBg="1"/>
      <p:bldP spid="130059" grpId="0" animBg="1"/>
      <p:bldP spid="130060" grpId="0" animBg="1"/>
      <p:bldP spid="130064" grpId="0"/>
      <p:bldP spid="130065" grpId="0" animBg="1"/>
      <p:bldP spid="130066" grpId="0" animBg="1"/>
      <p:bldP spid="130067" grpId="0" animBg="1"/>
      <p:bldP spid="13006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Külföldi beszerzés áfa-ja</a:t>
            </a:r>
            <a:br>
              <a:rPr lang="hu-HU" sz="4000"/>
            </a:br>
            <a:r>
              <a:rPr lang="hu-HU" sz="4000"/>
              <a:t>(Áfa tv. előírásai)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28776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b="1" dirty="0"/>
              <a:t>Importbeszerzés</a:t>
            </a:r>
            <a:r>
              <a:rPr lang="hu-HU" dirty="0"/>
              <a:t> (beszerzés harmadik ország területéről a Közösség területére)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Az áfa-t </a:t>
            </a:r>
            <a:r>
              <a:rPr lang="hu-HU" dirty="0" smtClean="0"/>
              <a:t>az adó(vám)hatóság</a:t>
            </a:r>
            <a:r>
              <a:rPr lang="hu-HU" dirty="0"/>
              <a:t>* állapítja meg és határozattal veti ki (a szabad forgalomba bocsátás keretében), amelyet az importáló </a:t>
            </a:r>
            <a:r>
              <a:rPr lang="hu-HU" dirty="0" smtClean="0"/>
              <a:t>legkorábban a </a:t>
            </a:r>
            <a:r>
              <a:rPr lang="hu-HU" dirty="0"/>
              <a:t>vámhatóságnak történt megfizetés napján vonhat le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A kivetéstől a kifizetésig egyéb követelésként </a:t>
            </a:r>
            <a:r>
              <a:rPr lang="hu-HU" dirty="0" smtClean="0"/>
              <a:t>(Import áfa elszámolás) tartjuk </a:t>
            </a:r>
            <a:r>
              <a:rPr lang="hu-HU" dirty="0"/>
              <a:t>nyilván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Ha nem levonható, akkor már a kivetéskor a bekerülési érték részeként kell elszámolni!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5C1C-82CB-4D7E-8C96-AF1308CCE54B}" type="slidenum">
              <a:rPr lang="hu-HU"/>
              <a:pPr/>
              <a:t>24</a:t>
            </a:fld>
            <a:endParaRPr lang="hu-HU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1919288" y="5589241"/>
            <a:ext cx="8208962" cy="62071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2011-től a vámhatóságot összevonták az APEH-hel, </a:t>
            </a:r>
          </a:p>
          <a:p>
            <a:r>
              <a:rPr lang="hu-HU" dirty="0"/>
              <a:t>az új nevük Nemzeti Adó- és Vámhivatal (NAV)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Közösségen kívüli beszerzés (levonható) áfa-ja (számviteli elszámolás)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 dirty="0"/>
              <a:t>       MÉRLEG		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r>
              <a:rPr lang="hu-HU" dirty="0"/>
              <a:t>						</a:t>
            </a:r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14D5-0D42-496D-82B0-122C6F5B3C11}" type="slidenum">
              <a:rPr lang="hu-HU"/>
              <a:pPr/>
              <a:t>25</a:t>
            </a:fld>
            <a:endParaRPr lang="hu-HU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2063750" y="2133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>
            <a:off x="6096000" y="2133601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6743700" y="3211514"/>
            <a:ext cx="38163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 </a:t>
            </a:r>
            <a:r>
              <a:rPr lang="hu-HU" sz="1600" dirty="0">
                <a:solidFill>
                  <a:schemeClr val="bg1"/>
                </a:solidFill>
              </a:rPr>
              <a:t>Vámhatóság elszámolási </a:t>
            </a:r>
            <a:r>
              <a:rPr lang="hu-HU" sz="1600" dirty="0" err="1">
                <a:solidFill>
                  <a:schemeClr val="bg1"/>
                </a:solidFill>
              </a:rPr>
              <a:t>szla</a:t>
            </a:r>
            <a:r>
              <a:rPr lang="hu-HU" dirty="0">
                <a:solidFill>
                  <a:schemeClr val="bg1"/>
                </a:solidFill>
              </a:rPr>
              <a:t>  (+23)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2279651" y="5445126"/>
            <a:ext cx="77771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T. 368. – K. 465. (1. kivetés)</a:t>
            </a:r>
          </a:p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T. 465. – K. 384. (2. megfizetés)</a:t>
            </a:r>
          </a:p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T. 466. – K. 368. (3. levonás)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6743700" y="4421189"/>
            <a:ext cx="2808288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dirty="0">
                <a:solidFill>
                  <a:schemeClr val="bg1"/>
                </a:solidFill>
              </a:rPr>
              <a:t>Előzetes áfa      (-23)</a:t>
            </a:r>
          </a:p>
        </p:txBody>
      </p:sp>
      <p:sp>
        <p:nvSpPr>
          <p:cNvPr id="131087" name="Rectangle 15"/>
          <p:cNvSpPr>
            <a:spLocks noChangeArrowheads="1"/>
          </p:cNvSpPr>
          <p:nvPr/>
        </p:nvSpPr>
        <p:spPr bwMode="auto">
          <a:xfrm>
            <a:off x="1992313" y="2996308"/>
            <a:ext cx="29527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Egyéb </a:t>
            </a:r>
            <a:r>
              <a:rPr lang="hu-HU" dirty="0" smtClean="0">
                <a:solidFill>
                  <a:schemeClr val="bg1"/>
                </a:solidFill>
              </a:rPr>
              <a:t>követelés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(Import áfa </a:t>
            </a:r>
            <a:r>
              <a:rPr lang="hu-HU" dirty="0" err="1" smtClean="0">
                <a:solidFill>
                  <a:schemeClr val="bg1"/>
                </a:solidFill>
              </a:rPr>
              <a:t>elsz</a:t>
            </a:r>
            <a:r>
              <a:rPr lang="hu-HU" dirty="0" smtClean="0">
                <a:solidFill>
                  <a:schemeClr val="bg1"/>
                </a:solidFill>
              </a:rPr>
              <a:t>.)  </a:t>
            </a:r>
            <a:r>
              <a:rPr lang="hu-HU" dirty="0">
                <a:solidFill>
                  <a:schemeClr val="bg1"/>
                </a:solidFill>
              </a:rPr>
              <a:t>(+ 23)</a:t>
            </a:r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4943476" y="34290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3792539" y="3638551"/>
            <a:ext cx="444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 vámhatóság által közölt összegben</a:t>
            </a:r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>
            <a:off x="3143250" y="37179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1091" name="Line 19"/>
          <p:cNvSpPr>
            <a:spLocks noChangeShapeType="1"/>
          </p:cNvSpPr>
          <p:nvPr/>
        </p:nvSpPr>
        <p:spPr bwMode="auto">
          <a:xfrm>
            <a:off x="3143251" y="4652963"/>
            <a:ext cx="3457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2640014" y="2420938"/>
            <a:ext cx="28082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Pénzeszközök    (- 23)</a:t>
            </a:r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>
            <a:off x="5448301" y="2565400"/>
            <a:ext cx="4392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>
            <a:off x="9840913" y="25654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1095" name="Oval 23"/>
          <p:cNvSpPr>
            <a:spLocks noChangeArrowheads="1"/>
          </p:cNvSpPr>
          <p:nvPr/>
        </p:nvSpPr>
        <p:spPr bwMode="auto">
          <a:xfrm>
            <a:off x="5735638" y="3068638"/>
            <a:ext cx="647700" cy="6477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2400"/>
              <a:t>1</a:t>
            </a:r>
          </a:p>
        </p:txBody>
      </p:sp>
      <p:sp>
        <p:nvSpPr>
          <p:cNvPr id="131096" name="Oval 24"/>
          <p:cNvSpPr>
            <a:spLocks noChangeArrowheads="1"/>
          </p:cNvSpPr>
          <p:nvPr/>
        </p:nvSpPr>
        <p:spPr bwMode="auto">
          <a:xfrm>
            <a:off x="8040688" y="2276475"/>
            <a:ext cx="647700" cy="6477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2400"/>
              <a:t>2</a:t>
            </a:r>
          </a:p>
        </p:txBody>
      </p:sp>
      <p:sp>
        <p:nvSpPr>
          <p:cNvPr id="131097" name="Oval 25"/>
          <p:cNvSpPr>
            <a:spLocks noChangeArrowheads="1"/>
          </p:cNvSpPr>
          <p:nvPr/>
        </p:nvSpPr>
        <p:spPr bwMode="auto">
          <a:xfrm>
            <a:off x="4295775" y="4365625"/>
            <a:ext cx="647700" cy="6477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2400" dirty="0"/>
              <a:t>3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" grpId="0" animBg="1"/>
      <p:bldP spid="131079" grpId="0" animBg="1"/>
      <p:bldP spid="131080" grpId="0" animBg="1"/>
      <p:bldP spid="131087" grpId="0" animBg="1"/>
      <p:bldP spid="131088" grpId="0" animBg="1"/>
      <p:bldP spid="131089" grpId="0"/>
      <p:bldP spid="131090" grpId="0" animBg="1"/>
      <p:bldP spid="131091" grpId="0" animBg="1"/>
      <p:bldP spid="131092" grpId="0" animBg="1"/>
      <p:bldP spid="131093" grpId="0" animBg="1"/>
      <p:bldP spid="131094" grpId="0" animBg="1"/>
      <p:bldP spid="131095" grpId="0" animBg="1"/>
      <p:bldP spid="131096" grpId="0" animBg="1"/>
      <p:bldP spid="13109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Szolgáltatás vásárlása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/>
              <a:t>Elszámolása ugyanúgy, mint az eszközbeszerzés, azzal a különbséggel, hogy az eszköz helyett az igénybevett vagy egyéb szolgáltatás </a:t>
            </a:r>
            <a:r>
              <a:rPr lang="hu-HU" dirty="0" err="1" smtClean="0"/>
              <a:t>költségnemre</a:t>
            </a:r>
            <a:r>
              <a:rPr lang="hu-HU" dirty="0" smtClean="0"/>
              <a:t> </a:t>
            </a:r>
            <a:r>
              <a:rPr lang="hu-HU" dirty="0"/>
              <a:t>kell könyvelni (közvetlenül az üzemi körben jelenik meg) 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86DD-1CF0-4939-B453-B81A30F4030D}" type="slidenum">
              <a:rPr lang="hu-HU"/>
              <a:pPr/>
              <a:t>26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/>
              <a:t>Beszerzési jogcímek:</a:t>
            </a:r>
            <a:br>
              <a:rPr lang="hu-HU" sz="3600"/>
            </a:br>
            <a:r>
              <a:rPr lang="hu-HU" sz="3600" b="1"/>
              <a:t>b)</a:t>
            </a:r>
            <a:r>
              <a:rPr lang="hu-HU" sz="3600"/>
              <a:t> </a:t>
            </a:r>
            <a:r>
              <a:rPr lang="hu-HU" sz="3600" b="1"/>
              <a:t>APPORTKÉNT ÁTVETT ESZKÖZ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97450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Társaság alapítás (cégjog!!!!)</a:t>
            </a:r>
          </a:p>
          <a:p>
            <a:r>
              <a:rPr lang="hu-HU" sz="2800" dirty="0"/>
              <a:t>Társasági szerződésben rendelkezés</a:t>
            </a:r>
          </a:p>
          <a:p>
            <a:pPr lvl="1"/>
            <a:r>
              <a:rPr lang="hu-HU" sz="2400" dirty="0"/>
              <a:t>Mekkora jegyzett tőke?</a:t>
            </a:r>
          </a:p>
          <a:p>
            <a:pPr lvl="2"/>
            <a:r>
              <a:rPr lang="hu-HU" sz="2000" dirty="0"/>
              <a:t>A tulajdonosok által meghatározott (a társasági szerződésben rögzített), a cégbíróságon bejegyzett hozzájárulás összege </a:t>
            </a:r>
          </a:p>
          <a:p>
            <a:pPr lvl="1"/>
            <a:r>
              <a:rPr lang="hu-HU" sz="2400" dirty="0"/>
              <a:t>Milyen </a:t>
            </a:r>
            <a:r>
              <a:rPr lang="hu-HU" sz="2400" dirty="0"/>
              <a:t>eszközökben teljesítve?</a:t>
            </a:r>
          </a:p>
          <a:p>
            <a:pPr lvl="2"/>
            <a:r>
              <a:rPr lang="hu-HU" sz="2000" dirty="0"/>
              <a:t>Pénz</a:t>
            </a:r>
          </a:p>
          <a:p>
            <a:pPr lvl="2"/>
            <a:r>
              <a:rPr lang="hu-HU" sz="2000" dirty="0"/>
              <a:t>Apport: tulajdonosoktól alapításkor, tőkeemeléskor (a jegyzett tőke fedezetére) nem pénzbeli hozzájárulásként kapott eszközök (bármilyen vagyoni értékkel bíró dolog és vagyoni értéket megtestesítő jog</a:t>
            </a:r>
            <a:r>
              <a:rPr lang="hu-HU" sz="2000" dirty="0"/>
              <a:t>)</a:t>
            </a:r>
            <a:endParaRPr lang="hu-HU" dirty="0"/>
          </a:p>
          <a:p>
            <a:pPr lvl="1"/>
            <a:r>
              <a:rPr lang="hu-HU" sz="2400" dirty="0"/>
              <a:t>Mikor lesz teljesítve?</a:t>
            </a:r>
            <a:endParaRPr lang="hu-HU" sz="2400" dirty="0"/>
          </a:p>
          <a:p>
            <a:pPr lvl="2"/>
            <a:r>
              <a:rPr lang="hu-HU" sz="2000" dirty="0"/>
              <a:t>Alapításkor azonnal</a:t>
            </a:r>
          </a:p>
          <a:p>
            <a:pPr lvl="2"/>
            <a:r>
              <a:rPr lang="hu-HU" sz="2000" dirty="0"/>
              <a:t>Alapítást követően, akár több részletben is, hosszabb idő alatt</a:t>
            </a:r>
          </a:p>
          <a:p>
            <a:pPr lvl="2"/>
            <a:endParaRPr lang="hu-HU" sz="20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F4F0-54CA-4E9A-9DFD-558940EBBB1D}" type="slidenum">
              <a:rPr lang="hu-HU"/>
              <a:pPr/>
              <a:t>27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/>
              <a:t>Jegyzett tőke cégbírósági regisztrálása, valamint a tulajdonosok jegyzett tőkére vonatkozó teljesítései időben elválnak egymástól</a:t>
            </a:r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3D5E-DFE7-4FD3-9C9B-52160130F6CD}" type="slidenum">
              <a:rPr lang="hu-HU"/>
              <a:pPr/>
              <a:t>28</a:t>
            </a:fld>
            <a:endParaRPr lang="hu-HU"/>
          </a:p>
        </p:txBody>
      </p:sp>
      <p:sp>
        <p:nvSpPr>
          <p:cNvPr id="229380" name="Line 4"/>
          <p:cNvSpPr>
            <a:spLocks noChangeShapeType="1"/>
          </p:cNvSpPr>
          <p:nvPr/>
        </p:nvSpPr>
        <p:spPr bwMode="auto">
          <a:xfrm>
            <a:off x="2135188" y="3789364"/>
            <a:ext cx="79930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9382" name="Line 6"/>
          <p:cNvSpPr>
            <a:spLocks noChangeShapeType="1"/>
          </p:cNvSpPr>
          <p:nvPr/>
        </p:nvSpPr>
        <p:spPr bwMode="auto">
          <a:xfrm flipV="1">
            <a:off x="6888163" y="3860801"/>
            <a:ext cx="0" cy="143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5303838" y="5302250"/>
            <a:ext cx="3168650" cy="8636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Cégbírósági bejegyzés</a:t>
            </a:r>
          </a:p>
          <a:p>
            <a:r>
              <a:rPr lang="hu-HU" dirty="0"/>
              <a:t>(jegyzett tőke rögzítése)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3575050" y="2076451"/>
            <a:ext cx="5113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Tulajdonosok teljesítései (eszközátadások)</a:t>
            </a:r>
          </a:p>
        </p:txBody>
      </p:sp>
      <p:sp>
        <p:nvSpPr>
          <p:cNvPr id="229385" name="Line 9"/>
          <p:cNvSpPr>
            <a:spLocks noChangeShapeType="1"/>
          </p:cNvSpPr>
          <p:nvPr/>
        </p:nvSpPr>
        <p:spPr bwMode="auto">
          <a:xfrm flipH="1">
            <a:off x="4295775" y="2349501"/>
            <a:ext cx="10795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9386" name="Line 10"/>
          <p:cNvSpPr>
            <a:spLocks noChangeShapeType="1"/>
          </p:cNvSpPr>
          <p:nvPr/>
        </p:nvSpPr>
        <p:spPr bwMode="auto">
          <a:xfrm>
            <a:off x="5375276" y="2349501"/>
            <a:ext cx="2889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9387" name="Line 11"/>
          <p:cNvSpPr>
            <a:spLocks noChangeShapeType="1"/>
          </p:cNvSpPr>
          <p:nvPr/>
        </p:nvSpPr>
        <p:spPr bwMode="auto">
          <a:xfrm>
            <a:off x="5375275" y="2349501"/>
            <a:ext cx="12255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9388" name="Line 12"/>
          <p:cNvSpPr>
            <a:spLocks noChangeShapeType="1"/>
          </p:cNvSpPr>
          <p:nvPr/>
        </p:nvSpPr>
        <p:spPr bwMode="auto">
          <a:xfrm>
            <a:off x="5448301" y="2349501"/>
            <a:ext cx="24479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9389" name="Line 13"/>
          <p:cNvSpPr>
            <a:spLocks noChangeShapeType="1"/>
          </p:cNvSpPr>
          <p:nvPr/>
        </p:nvSpPr>
        <p:spPr bwMode="auto">
          <a:xfrm>
            <a:off x="5375276" y="2349501"/>
            <a:ext cx="453707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9390" name="AutoShape 14"/>
          <p:cNvSpPr>
            <a:spLocks noChangeArrowheads="1"/>
          </p:cNvSpPr>
          <p:nvPr/>
        </p:nvSpPr>
        <p:spPr bwMode="auto">
          <a:xfrm>
            <a:off x="2135189" y="4078288"/>
            <a:ext cx="4752975" cy="1079500"/>
          </a:xfrm>
          <a:prstGeom prst="rightArrow">
            <a:avLst>
              <a:gd name="adj1" fmla="val 50000"/>
              <a:gd name="adj2" fmla="val 110074"/>
            </a:avLst>
          </a:prstGeom>
          <a:solidFill>
            <a:schemeClr val="accent1">
              <a:alpha val="4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Feltételes befizetés</a:t>
            </a:r>
          </a:p>
          <a:p>
            <a:r>
              <a:rPr lang="hu-HU" sz="1600"/>
              <a:t>(befizetett, de be nem jegyzett tőke)</a:t>
            </a:r>
          </a:p>
        </p:txBody>
      </p:sp>
      <p:sp>
        <p:nvSpPr>
          <p:cNvPr id="229391" name="AutoShape 15"/>
          <p:cNvSpPr>
            <a:spLocks noChangeArrowheads="1"/>
          </p:cNvSpPr>
          <p:nvPr/>
        </p:nvSpPr>
        <p:spPr bwMode="auto">
          <a:xfrm>
            <a:off x="6886576" y="3933826"/>
            <a:ext cx="3241675" cy="1439863"/>
          </a:xfrm>
          <a:prstGeom prst="rightArrow">
            <a:avLst>
              <a:gd name="adj1" fmla="val 50000"/>
              <a:gd name="adj2" fmla="val 56284"/>
            </a:avLst>
          </a:prstGeom>
          <a:solidFill>
            <a:schemeClr val="accent1">
              <a:alpha val="4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Jogszerű követelés</a:t>
            </a:r>
          </a:p>
          <a:p>
            <a:r>
              <a:rPr lang="hu-HU" sz="1600"/>
              <a:t>(be)jegyzett, de be </a:t>
            </a:r>
          </a:p>
          <a:p>
            <a:r>
              <a:rPr lang="hu-HU" sz="1600"/>
              <a:t>nem fizetett tőke)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Alapítás elszámolásainak összefüggései (a társaságnál)</a:t>
            </a:r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8C6F-41A1-4283-9FD8-627CBB8BF35E}" type="slidenum">
              <a:rPr lang="hu-HU"/>
              <a:pPr/>
              <a:t>29</a:t>
            </a:fld>
            <a:endParaRPr lang="hu-HU"/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5016500" y="3140076"/>
            <a:ext cx="1944688" cy="9366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Jegyzett, de</a:t>
            </a:r>
          </a:p>
          <a:p>
            <a:r>
              <a:rPr lang="hu-HU" dirty="0"/>
              <a:t>be nem fizetett</a:t>
            </a:r>
          </a:p>
          <a:p>
            <a:r>
              <a:rPr lang="hu-HU" dirty="0"/>
              <a:t>tőke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1992313" y="3068639"/>
            <a:ext cx="1295400" cy="9366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Jegyzett</a:t>
            </a:r>
          </a:p>
          <a:p>
            <a:r>
              <a:rPr lang="hu-HU" dirty="0"/>
              <a:t>tőke</a:t>
            </a:r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>
            <a:off x="3287714" y="3573463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2190750" y="1484314"/>
            <a:ext cx="389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Előírás cégbejegyzés napjával</a:t>
            </a:r>
          </a:p>
          <a:p>
            <a:r>
              <a:rPr lang="hu-HU"/>
              <a:t>a tulajdonosi befizetéstől</a:t>
            </a:r>
          </a:p>
          <a:p>
            <a:r>
              <a:rPr lang="hu-HU"/>
              <a:t>függetlenül</a:t>
            </a:r>
          </a:p>
          <a:p>
            <a:r>
              <a:rPr lang="hu-HU"/>
              <a:t>Lényegében: követelés előírása 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8689975" y="3213100"/>
            <a:ext cx="1582738" cy="8636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Eszközök</a:t>
            </a: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6959600" y="3644900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10" name="Text Box 10"/>
          <p:cNvSpPr txBox="1">
            <a:spLocks noChangeArrowheads="1"/>
          </p:cNvSpPr>
          <p:nvPr/>
        </p:nvSpPr>
        <p:spPr bwMode="auto">
          <a:xfrm>
            <a:off x="5775909" y="4437064"/>
            <a:ext cx="465338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Teljesítés az átadás napjával</a:t>
            </a:r>
          </a:p>
          <a:p>
            <a:r>
              <a:rPr lang="hu-HU" dirty="0"/>
              <a:t>a cégbejegyzéstől</a:t>
            </a:r>
          </a:p>
          <a:p>
            <a:r>
              <a:rPr lang="hu-HU" dirty="0"/>
              <a:t>függetlenül</a:t>
            </a:r>
          </a:p>
          <a:p>
            <a:r>
              <a:rPr lang="hu-HU" dirty="0"/>
              <a:t>Lényegében: követelés teljesítése</a:t>
            </a:r>
          </a:p>
          <a:p>
            <a:r>
              <a:rPr lang="hu-HU" dirty="0"/>
              <a:t>DE! mivel a teljesítés megelőzheti, </a:t>
            </a:r>
          </a:p>
          <a:p>
            <a:r>
              <a:rPr lang="hu-HU" dirty="0"/>
              <a:t>a követelés előírásáig </a:t>
            </a:r>
            <a:r>
              <a:rPr lang="hu-HU" dirty="0" smtClean="0"/>
              <a:t>(a bejegyzésig) </a:t>
            </a:r>
          </a:p>
          <a:p>
            <a:r>
              <a:rPr lang="hu-HU" dirty="0" smtClean="0"/>
              <a:t>Kötelezettségként értelmezendő </a:t>
            </a:r>
            <a:endParaRPr lang="hu-HU" dirty="0"/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>
            <a:off x="4151313" y="2636839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0412" name="Line 12"/>
          <p:cNvSpPr>
            <a:spLocks noChangeShapeType="1"/>
          </p:cNvSpPr>
          <p:nvPr/>
        </p:nvSpPr>
        <p:spPr bwMode="auto">
          <a:xfrm flipV="1">
            <a:off x="7896225" y="3644901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módszertan változik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i="1" dirty="0"/>
              <a:t>Számvitel alapjai:</a:t>
            </a:r>
            <a:r>
              <a:rPr lang="hu-HU" dirty="0"/>
              <a:t> egy teljes üzleti év eseményei nyitástól zárásig, mérleg és </a:t>
            </a:r>
            <a:r>
              <a:rPr lang="hu-HU" dirty="0" err="1"/>
              <a:t>eredménykimutatás</a:t>
            </a:r>
            <a:r>
              <a:rPr lang="hu-HU" dirty="0"/>
              <a:t> készítése </a:t>
            </a:r>
          </a:p>
          <a:p>
            <a:r>
              <a:rPr lang="hu-HU" b="1" i="1" dirty="0">
                <a:solidFill>
                  <a:srgbClr val="FF9933"/>
                </a:solidFill>
              </a:rPr>
              <a:t>Pénzügyi számvitel:</a:t>
            </a:r>
            <a:r>
              <a:rPr lang="hu-HU" dirty="0"/>
              <a:t> egy-egy vagyonrész életpályája bekerüléstől kivezetésig, és kapcsolata a </a:t>
            </a:r>
            <a:r>
              <a:rPr lang="hu-HU" dirty="0" smtClean="0"/>
              <a:t>beszámolóval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33-8E79-4753-9823-9C110BCFE0CC}" type="slidenum">
              <a:rPr lang="hu-HU"/>
              <a:pPr/>
              <a:t>3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/>
              <a:t>Beszerzési jogcímek:</a:t>
            </a:r>
            <a:br>
              <a:rPr lang="hu-HU" sz="3600"/>
            </a:br>
            <a:r>
              <a:rPr lang="hu-HU" sz="3600" b="1"/>
              <a:t>b) APPORTKÉNT ÁTVETT ESZKÖZ</a:t>
            </a:r>
          </a:p>
        </p:txBody>
      </p:sp>
      <p:sp>
        <p:nvSpPr>
          <p:cNvPr id="146437" name="Rectangle 5"/>
          <p:cNvSpPr>
            <a:spLocks noGrp="1" noChangeArrowheads="1"/>
          </p:cNvSpPr>
          <p:nvPr>
            <p:ph idx="1"/>
          </p:nvPr>
        </p:nvSpPr>
        <p:spPr>
          <a:xfrm>
            <a:off x="1981200" y="1628776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800" b="1">
                <a:solidFill>
                  <a:srgbClr val="FF6600"/>
                </a:solidFill>
              </a:rPr>
              <a:t>Kezdő érték:</a:t>
            </a:r>
            <a:r>
              <a:rPr lang="hu-HU" sz="2800"/>
              <a:t> társasági szerződésben meghatározott érték, amely nem haladhatja meg az aktuális piaci értéket</a:t>
            </a:r>
          </a:p>
          <a:p>
            <a:pPr>
              <a:lnSpc>
                <a:spcPct val="80000"/>
              </a:lnSpc>
            </a:pPr>
            <a:r>
              <a:rPr lang="hu-HU" sz="2800"/>
              <a:t>Kapcsolódó események időben eltérnek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a) Tulajdonos átadja az eszközt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b) Cégbíróság bejegyzi a jegyzett tőkeváltozást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Időbeli eltérés kezelése</a:t>
            </a:r>
          </a:p>
          <a:p>
            <a:pPr lvl="2">
              <a:lnSpc>
                <a:spcPct val="80000"/>
              </a:lnSpc>
            </a:pPr>
            <a:r>
              <a:rPr lang="hu-HU" sz="2000"/>
              <a:t>Átvett eszköz: tulajdonossal szembeni kötelezettség</a:t>
            </a:r>
          </a:p>
          <a:p>
            <a:pPr lvl="2">
              <a:lnSpc>
                <a:spcPct val="80000"/>
              </a:lnSpc>
            </a:pPr>
            <a:r>
              <a:rPr lang="hu-HU" sz="2000"/>
              <a:t>Cégbejegyzés: tulajdonossal szembeni követelés és jegyzett tőke</a:t>
            </a:r>
          </a:p>
          <a:p>
            <a:pPr lvl="2">
              <a:lnSpc>
                <a:spcPct val="80000"/>
              </a:lnSpc>
            </a:pPr>
            <a:r>
              <a:rPr lang="hu-HU" sz="2000"/>
              <a:t>Bejegyzésig elszámolt teljesítések rendezése (beszámítása)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15813-6F0D-41E2-8B91-B9C9AB2627EF}" type="slidenum">
              <a:rPr lang="hu-HU"/>
              <a:pPr/>
              <a:t>30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APPORTKÉNT ÁTVETT ESZKÖZ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/>
              <a:t>       MÉRLEG		</a:t>
            </a:r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/>
              <a:t>						</a:t>
            </a:r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29EE-6C84-4E6E-B41E-F14F529E6237}" type="slidenum">
              <a:rPr lang="hu-HU"/>
              <a:pPr/>
              <a:t>31</a:t>
            </a:fld>
            <a:endParaRPr lang="hu-HU"/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2063750" y="2133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>
            <a:off x="6096000" y="2133600"/>
            <a:ext cx="0" cy="2446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2493963" y="3717925"/>
            <a:ext cx="28813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ESZKÖZ  (100)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6743701" y="2492375"/>
            <a:ext cx="28813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JEGYZETT TŐKE (100)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6743700" y="3860801"/>
            <a:ext cx="32400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Egyéb rövidlejáratú köt. (100)</a:t>
            </a: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2279651" y="4724400"/>
            <a:ext cx="77771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T. 1-3. – K. 479. </a:t>
            </a:r>
            <a:r>
              <a:rPr lang="hu-HU" dirty="0" smtClean="0">
                <a:solidFill>
                  <a:schemeClr val="bg1"/>
                </a:solidFill>
                <a:latin typeface="Arial" charset="0"/>
              </a:rPr>
              <a:t>(1. apport </a:t>
            </a:r>
            <a:r>
              <a:rPr lang="hu-HU" dirty="0">
                <a:solidFill>
                  <a:schemeClr val="bg1"/>
                </a:solidFill>
                <a:latin typeface="Arial" charset="0"/>
              </a:rPr>
              <a:t>átvétele)</a:t>
            </a:r>
          </a:p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T. 33. – 411. </a:t>
            </a:r>
            <a:r>
              <a:rPr lang="hu-HU" dirty="0" smtClean="0">
                <a:solidFill>
                  <a:schemeClr val="bg1"/>
                </a:solidFill>
                <a:latin typeface="Arial" charset="0"/>
              </a:rPr>
              <a:t>(2. jegyzett </a:t>
            </a:r>
            <a:r>
              <a:rPr lang="hu-HU" dirty="0">
                <a:solidFill>
                  <a:schemeClr val="bg1"/>
                </a:solidFill>
                <a:latin typeface="Arial" charset="0"/>
              </a:rPr>
              <a:t>tőke bejegyzése)</a:t>
            </a:r>
          </a:p>
          <a:p>
            <a:r>
              <a:rPr lang="hu-HU" dirty="0">
                <a:solidFill>
                  <a:schemeClr val="bg1"/>
                </a:solidFill>
                <a:latin typeface="Arial" charset="0"/>
              </a:rPr>
              <a:t>T. 479. – K. 33. </a:t>
            </a:r>
            <a:r>
              <a:rPr lang="hu-HU" dirty="0" smtClean="0">
                <a:solidFill>
                  <a:schemeClr val="bg1"/>
                </a:solidFill>
                <a:latin typeface="Arial" charset="0"/>
              </a:rPr>
              <a:t>(3. teljesítések </a:t>
            </a:r>
            <a:r>
              <a:rPr lang="hu-HU" dirty="0">
                <a:solidFill>
                  <a:schemeClr val="bg1"/>
                </a:solidFill>
                <a:latin typeface="Arial" charset="0"/>
              </a:rPr>
              <a:t>beszámítása)</a:t>
            </a:r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5375276" y="40767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 flipH="1" flipV="1">
            <a:off x="5016500" y="3141664"/>
            <a:ext cx="360045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1703389" y="6237288"/>
            <a:ext cx="7761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/>
              <a:t>A téma részletes, további kifejtését lásd a Saját tőke témakörnél!</a:t>
            </a:r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2495551" y="2492375"/>
            <a:ext cx="30956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solidFill>
                  <a:schemeClr val="bg1"/>
                </a:solidFill>
              </a:rPr>
              <a:t>JEGYZETT, DE </a:t>
            </a:r>
          </a:p>
          <a:p>
            <a:r>
              <a:rPr lang="hu-HU" dirty="0">
                <a:solidFill>
                  <a:schemeClr val="bg1"/>
                </a:solidFill>
              </a:rPr>
              <a:t>BE NEM FIZETETT TŐKE</a:t>
            </a:r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>
            <a:off x="5591176" y="28527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2098676" y="1355725"/>
            <a:ext cx="2917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Tulajdonossal szembeni</a:t>
            </a:r>
          </a:p>
          <a:p>
            <a:r>
              <a:rPr lang="hu-HU"/>
              <a:t>Követelés!</a:t>
            </a:r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>
            <a:off x="3648075" y="19161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83" name="Oval 19"/>
          <p:cNvSpPr>
            <a:spLocks noChangeArrowheads="1"/>
          </p:cNvSpPr>
          <p:nvPr/>
        </p:nvSpPr>
        <p:spPr bwMode="auto">
          <a:xfrm>
            <a:off x="5808664" y="386238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2400"/>
              <a:t>1</a:t>
            </a:r>
          </a:p>
        </p:txBody>
      </p:sp>
      <p:sp>
        <p:nvSpPr>
          <p:cNvPr id="113684" name="Oval 20"/>
          <p:cNvSpPr>
            <a:spLocks noChangeArrowheads="1"/>
          </p:cNvSpPr>
          <p:nvPr/>
        </p:nvSpPr>
        <p:spPr bwMode="auto">
          <a:xfrm>
            <a:off x="5880100" y="26368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2400"/>
              <a:t>2</a:t>
            </a:r>
          </a:p>
        </p:txBody>
      </p:sp>
      <p:sp>
        <p:nvSpPr>
          <p:cNvPr id="113685" name="Oval 21"/>
          <p:cNvSpPr>
            <a:spLocks noChangeArrowheads="1"/>
          </p:cNvSpPr>
          <p:nvPr/>
        </p:nvSpPr>
        <p:spPr bwMode="auto">
          <a:xfrm>
            <a:off x="6456363" y="32845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2400"/>
              <a:t>3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 animBg="1"/>
      <p:bldP spid="113671" grpId="0" animBg="1"/>
      <p:bldP spid="113672" grpId="0" animBg="1"/>
      <p:bldP spid="113673" grpId="0" animBg="1"/>
      <p:bldP spid="113674" grpId="0" animBg="1"/>
      <p:bldP spid="113675" grpId="0" animBg="1"/>
      <p:bldP spid="113676" grpId="0"/>
      <p:bldP spid="113678" grpId="0" animBg="1"/>
      <p:bldP spid="113679" grpId="0" animBg="1"/>
      <p:bldP spid="113681" grpId="0"/>
      <p:bldP spid="113683" grpId="0" animBg="1"/>
      <p:bldP spid="113684" grpId="0" animBg="1"/>
      <p:bldP spid="11368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Beszerzési jogcímek:</a:t>
            </a:r>
            <a:br>
              <a:rPr lang="hu-HU" sz="4000"/>
            </a:br>
            <a:r>
              <a:rPr lang="hu-HU" sz="4000" b="1"/>
              <a:t>c) TÉRÍTÉS NÉLKÜL ÁTVÉTEL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781550"/>
          </a:xfrm>
        </p:spPr>
        <p:txBody>
          <a:bodyPr/>
          <a:lstStyle/>
          <a:p>
            <a:r>
              <a:rPr lang="hu-HU" sz="2800" dirty="0"/>
              <a:t>Végleges jelleggel, ellenszolgáltatás nélkül kapott eszköz, szolgáltatás</a:t>
            </a:r>
          </a:p>
          <a:p>
            <a:r>
              <a:rPr lang="hu-HU" sz="2800" dirty="0"/>
              <a:t>Kezdő érték: az átvételkor ismert piaci érték</a:t>
            </a:r>
          </a:p>
          <a:p>
            <a:r>
              <a:rPr lang="hu-HU" sz="2800" dirty="0"/>
              <a:t>Elszámolása</a:t>
            </a:r>
          </a:p>
          <a:p>
            <a:pPr lvl="1"/>
            <a:r>
              <a:rPr lang="hu-HU" sz="2400" dirty="0">
                <a:solidFill>
                  <a:srgbClr val="FF9933"/>
                </a:solidFill>
              </a:rPr>
              <a:t>Általános szabály:</a:t>
            </a:r>
            <a:r>
              <a:rPr lang="hu-HU" sz="2400" dirty="0"/>
              <a:t> Eredményágon </a:t>
            </a:r>
            <a:r>
              <a:rPr lang="hu-HU" sz="2400" dirty="0"/>
              <a:t>(egyéb </a:t>
            </a:r>
            <a:r>
              <a:rPr lang="hu-HU" sz="2400" dirty="0"/>
              <a:t>bevétel, amelyhez halasztott bevétel elszámolása kapcsolódik)</a:t>
            </a:r>
          </a:p>
          <a:p>
            <a:pPr lvl="1"/>
            <a:r>
              <a:rPr lang="hu-HU" sz="2000" dirty="0"/>
              <a:t>Kivételes szabály: Tőkeágon (csak jogszabályi előírás alapján, a saját </a:t>
            </a:r>
            <a:r>
              <a:rPr lang="hu-HU" sz="2000" dirty="0"/>
              <a:t>tőkével </a:t>
            </a:r>
            <a:r>
              <a:rPr lang="hu-HU" sz="2000" dirty="0"/>
              <a:t>szemben)</a:t>
            </a:r>
          </a:p>
          <a:p>
            <a:pPr lvl="1"/>
            <a:r>
              <a:rPr lang="hu-HU" sz="2400" dirty="0"/>
              <a:t>Részletesen lásd a támogatások </a:t>
            </a:r>
            <a:r>
              <a:rPr lang="hu-HU" sz="2400" dirty="0"/>
              <a:t>elszámolásánál!</a:t>
            </a:r>
            <a:endParaRPr lang="hu-HU" sz="20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E9D0-4A7B-49BC-BAA3-F19745303C27}" type="slidenum">
              <a:rPr lang="hu-HU"/>
              <a:pPr/>
              <a:t>32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TÉRÍTÉS NÉLKÜL ÁTVÉTEL: eredmény ágon (általános szabály)</a:t>
            </a:r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6709-3A45-4A66-A696-301F9586820B}" type="slidenum">
              <a:rPr lang="hu-HU"/>
              <a:pPr/>
              <a:t>33</a:t>
            </a:fld>
            <a:endParaRPr lang="hu-H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79651" y="2276475"/>
            <a:ext cx="3095625" cy="23764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EREDMÉNYKIMUTATÁS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Egyéb </a:t>
            </a:r>
            <a:r>
              <a:rPr lang="hu-HU" dirty="0"/>
              <a:t>bevétel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664201" y="2133600"/>
            <a:ext cx="4608513" cy="280828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6383338" y="27813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7896225" y="27813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383339" y="3644901"/>
            <a:ext cx="1296987" cy="3603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ESZKÖZ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4943476" y="3860800"/>
            <a:ext cx="14398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2279651" y="5013325"/>
            <a:ext cx="7561263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T. 1-3. – K. </a:t>
            </a:r>
            <a:r>
              <a:rPr lang="hu-HU" dirty="0" smtClean="0"/>
              <a:t>96.</a:t>
            </a:r>
            <a:endParaRPr lang="hu-HU" dirty="0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6959601" y="2349501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MÉRLEG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916113" y="5892801"/>
            <a:ext cx="8572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Kapcsolódó téma: halasztott bevétel (lásd a támogatások elszámolását!)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5" grpId="0" animBg="1"/>
      <p:bldP spid="2153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Beszerzéshez kapcsolódó</a:t>
            </a:r>
            <a:br>
              <a:rPr lang="hu-HU" sz="4000"/>
            </a:br>
            <a:r>
              <a:rPr lang="hu-HU" sz="4000" b="1"/>
              <a:t>LE NEM VONHATÓ ÁFA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 dirty="0"/>
              <a:t>BEKERÜLÉSI ÉRTÉK RÉSZE</a:t>
            </a:r>
          </a:p>
          <a:p>
            <a:pPr algn="ctr">
              <a:buFont typeface="Wingdings" pitchFamily="2" charset="2"/>
              <a:buNone/>
            </a:pPr>
            <a:r>
              <a:rPr lang="hu-HU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hu-HU" sz="1800" dirty="0"/>
              <a:t>     SZÁLLÍTÓK</a:t>
            </a:r>
            <a:r>
              <a:rPr lang="hu-HU" sz="1800" dirty="0"/>
              <a:t>, PÉNZESZKÖZÖK		 </a:t>
            </a:r>
            <a:r>
              <a:rPr lang="hu-HU" sz="1800" dirty="0"/>
              <a:t>      </a:t>
            </a:r>
            <a:r>
              <a:rPr lang="hu-HU" sz="1800" dirty="0"/>
              <a:t>ESZKÖZÖK/KÖLTSÉGEK</a:t>
            </a:r>
          </a:p>
          <a:p>
            <a:pPr>
              <a:buFont typeface="Wingdings" pitchFamily="2" charset="2"/>
              <a:buNone/>
            </a:pPr>
            <a:endParaRPr lang="hu-HU" sz="1800" dirty="0"/>
          </a:p>
          <a:p>
            <a:pPr>
              <a:buFont typeface="Wingdings" pitchFamily="2" charset="2"/>
              <a:buNone/>
            </a:pPr>
            <a:endParaRPr lang="hu-HU" sz="1800" dirty="0"/>
          </a:p>
          <a:p>
            <a:pPr>
              <a:buFont typeface="Wingdings" pitchFamily="2" charset="2"/>
              <a:buNone/>
            </a:pPr>
            <a:r>
              <a:rPr lang="hu-HU" sz="1800" dirty="0"/>
              <a:t>     </a:t>
            </a:r>
          </a:p>
          <a:p>
            <a:pPr>
              <a:buFont typeface="Wingdings" pitchFamily="2" charset="2"/>
              <a:buNone/>
            </a:pPr>
            <a:endParaRPr lang="hu-HU" sz="1800" dirty="0"/>
          </a:p>
          <a:p>
            <a:pPr>
              <a:buFont typeface="Wingdings" pitchFamily="2" charset="2"/>
              <a:buNone/>
            </a:pPr>
            <a:r>
              <a:rPr lang="hu-HU" sz="1800" dirty="0"/>
              <a:t>   </a:t>
            </a:r>
            <a:r>
              <a:rPr lang="hu-HU" sz="1800" dirty="0"/>
              <a:t>FIZETENDŐ ÁFA/Vámhatóság </a:t>
            </a:r>
            <a:r>
              <a:rPr lang="hu-HU" sz="1800" dirty="0" err="1"/>
              <a:t>elsz</a:t>
            </a:r>
            <a:r>
              <a:rPr lang="hu-HU" sz="1800" dirty="0"/>
              <a:t>.</a:t>
            </a:r>
            <a:endParaRPr lang="hu-HU" sz="1800" dirty="0"/>
          </a:p>
          <a:p>
            <a:pPr>
              <a:buFont typeface="Wingdings" pitchFamily="2" charset="2"/>
              <a:buNone/>
            </a:pPr>
            <a:endParaRPr lang="hu-HU" sz="1800" dirty="0"/>
          </a:p>
          <a:p>
            <a:pPr>
              <a:buFont typeface="Wingdings" pitchFamily="2" charset="2"/>
              <a:buNone/>
            </a:pPr>
            <a:endParaRPr lang="hu-HU" sz="1800" dirty="0"/>
          </a:p>
          <a:p>
            <a:pPr>
              <a:buFont typeface="Wingdings" pitchFamily="2" charset="2"/>
              <a:buNone/>
            </a:pPr>
            <a:endParaRPr lang="hu-HU" sz="1800" dirty="0"/>
          </a:p>
          <a:p>
            <a:pPr>
              <a:buFont typeface="Wingdings" pitchFamily="2" charset="2"/>
              <a:buNone/>
            </a:pPr>
            <a:r>
              <a:rPr lang="hu-HU" sz="1800" dirty="0"/>
              <a:t>      </a:t>
            </a:r>
          </a:p>
        </p:txBody>
      </p:sp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 dirty="0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D5E-9E5E-4DD9-9B28-FCEC056EFFD0}" type="slidenum">
              <a:rPr lang="hu-HU"/>
              <a:pPr/>
              <a:t>34</a:t>
            </a:fld>
            <a:endParaRPr lang="hu-HU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063750" y="3068638"/>
            <a:ext cx="345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600825" y="3068638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37925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8112125" y="3068638"/>
            <a:ext cx="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208214" y="4724400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3792538" y="4724400"/>
            <a:ext cx="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224338" y="3213100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224338" y="5373688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511676" y="3213100"/>
            <a:ext cx="28797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Belföldi vásárlás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511676" y="4941888"/>
            <a:ext cx="28797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Import 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054225" y="5149851"/>
            <a:ext cx="144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Mitől függ?</a:t>
            </a: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V="1">
            <a:off x="2999658" y="4724400"/>
            <a:ext cx="792087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8" grpId="0" animBg="1"/>
      <p:bldP spid="33809" grpId="0" animBg="1"/>
      <p:bldP spid="338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B512-1078-42B5-B986-2A44DF458338}" type="slidenum">
              <a:rPr lang="hu-HU"/>
              <a:pPr/>
              <a:t>35</a:t>
            </a:fld>
            <a:endParaRPr lang="hu-H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277814"/>
            <a:ext cx="8229600" cy="1139825"/>
          </a:xfrm>
        </p:spPr>
        <p:txBody>
          <a:bodyPr/>
          <a:lstStyle/>
          <a:p>
            <a:r>
              <a:rPr lang="hu-HU" b="1"/>
              <a:t>SAJÁT ELŐÁLLÍTÁS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dirty="0"/>
              <a:t>                                       </a:t>
            </a:r>
            <a:r>
              <a:rPr lang="hu-HU" dirty="0" smtClean="0"/>
              <a:t>                       MÉRLEG</a:t>
            </a:r>
            <a:endParaRPr lang="hu-HU" dirty="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6167438" y="2133600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8040688" y="21336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478088" y="2076451"/>
            <a:ext cx="2830512" cy="2386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EREDMÉNYKIMUTATÁS</a:t>
            </a:r>
          </a:p>
          <a:p>
            <a:endParaRPr lang="hu-HU"/>
          </a:p>
          <a:p>
            <a:endParaRPr lang="hu-HU"/>
          </a:p>
          <a:p>
            <a:r>
              <a:rPr lang="hu-HU" sz="2400"/>
              <a:t>SEEAÉ</a:t>
            </a:r>
          </a:p>
          <a:p>
            <a:endParaRPr lang="hu-HU" sz="2400"/>
          </a:p>
          <a:p>
            <a:endParaRPr lang="hu-HU" sz="2400"/>
          </a:p>
          <a:p>
            <a:r>
              <a:rPr lang="hu-HU" sz="2400"/>
              <a:t>STK ÁV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383338" y="3644901"/>
            <a:ext cx="1225550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2400" dirty="0"/>
              <a:t>STK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951539" y="2349501"/>
            <a:ext cx="1944687" cy="10080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TÁRGYI </a:t>
            </a:r>
          </a:p>
          <a:p>
            <a:r>
              <a:rPr lang="hu-HU"/>
              <a:t>ESZKÖZÖK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4440238" y="31416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583114" y="42211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216276" y="5084764"/>
            <a:ext cx="5688013" cy="79057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T. 23-25. – K. 581.</a:t>
            </a:r>
          </a:p>
          <a:p>
            <a:r>
              <a:rPr lang="hu-HU" dirty="0"/>
              <a:t>T. 1. – K. 582.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897064" y="6108701"/>
            <a:ext cx="340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Ismétlés: Számvitel alapjai!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5100"/>
              <a:t>Ugorjunk az eszközök életpályájának a végére!</a:t>
            </a:r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/>
              <a:t>ESZKÖZÖK KIVEZETÉSE</a:t>
            </a:r>
            <a:r>
              <a:rPr lang="hu-HU" sz="3200"/>
              <a:t/>
            </a:r>
            <a:br>
              <a:rPr lang="hu-HU" sz="3200"/>
            </a:br>
            <a:r>
              <a:rPr lang="hu-HU" sz="3200"/>
              <a:t>Csökkenési jogcímek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>
                <a:solidFill>
                  <a:srgbClr val="FF0000"/>
                </a:solidFill>
              </a:rPr>
              <a:t>1. Kiáramlás a külső környezetbe</a:t>
            </a:r>
          </a:p>
          <a:p>
            <a:pPr lvl="1">
              <a:buFontTx/>
              <a:buNone/>
            </a:pPr>
            <a:r>
              <a:rPr lang="hu-HU"/>
              <a:t>a) Értékesítés</a:t>
            </a:r>
          </a:p>
          <a:p>
            <a:pPr lvl="1">
              <a:buFontTx/>
              <a:buNone/>
            </a:pPr>
            <a:r>
              <a:rPr lang="hu-HU"/>
              <a:t>b) Apportként átadás</a:t>
            </a:r>
          </a:p>
          <a:p>
            <a:pPr lvl="1">
              <a:buFontTx/>
              <a:buNone/>
            </a:pPr>
            <a:r>
              <a:rPr lang="hu-HU"/>
              <a:t>c) Térítés nélküli átadás</a:t>
            </a:r>
          </a:p>
          <a:p>
            <a:pPr lvl="1">
              <a:buFontTx/>
              <a:buNone/>
            </a:pPr>
            <a:r>
              <a:rPr lang="hu-HU"/>
              <a:t>d) Kötelezettség ellenében átadás</a:t>
            </a:r>
          </a:p>
          <a:p>
            <a:pPr>
              <a:buFont typeface="Wingdings" pitchFamily="2" charset="2"/>
              <a:buNone/>
            </a:pPr>
            <a:r>
              <a:rPr lang="hu-HU">
                <a:solidFill>
                  <a:srgbClr val="FF0000"/>
                </a:solidFill>
              </a:rPr>
              <a:t>2. Gazdálkodón belül</a:t>
            </a:r>
          </a:p>
          <a:p>
            <a:pPr lvl="1">
              <a:buFontTx/>
              <a:buNone/>
            </a:pPr>
            <a:r>
              <a:rPr lang="hu-HU"/>
              <a:t>a) Felhasználás</a:t>
            </a:r>
          </a:p>
          <a:p>
            <a:pPr lvl="1">
              <a:buFontTx/>
              <a:buNone/>
            </a:pPr>
            <a:r>
              <a:rPr lang="hu-HU"/>
              <a:t>b) Selejtezés, káresemény, hiány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88EA-8F03-4B3B-B039-4D17B3635692}" type="slidenum">
              <a:rPr lang="hu-HU"/>
              <a:pPr/>
              <a:t>37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Kivezetési jogcímek:</a:t>
            </a:r>
            <a:br>
              <a:rPr lang="hu-HU" sz="4000"/>
            </a:br>
            <a:r>
              <a:rPr lang="hu-HU" sz="4000" b="1"/>
              <a:t>1a) ÉRTÉKESÍTÉS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/>
              <a:t>Számvitelben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Belföldi értékesítés: </a:t>
            </a:r>
            <a:r>
              <a:rPr lang="hu-HU" sz="2000" dirty="0" err="1"/>
              <a:t>értékesítés</a:t>
            </a:r>
            <a:r>
              <a:rPr lang="hu-HU" sz="2000" dirty="0"/>
              <a:t> belföldinek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Exportértékesítés: külkereskedelmi forgalomban külföldi vevőnek értékesített készlet, illetve külföldinek nyújtott szolgáltatás</a:t>
            </a:r>
          </a:p>
          <a:p>
            <a:pPr lvl="2">
              <a:lnSpc>
                <a:spcPct val="90000"/>
              </a:lnSpc>
            </a:pPr>
            <a:r>
              <a:rPr lang="hu-HU" sz="1800" dirty="0"/>
              <a:t>függetlenül attól, hogy az ellenérték hogyan kerül rendezésre (forint, deviza, barter)</a:t>
            </a:r>
          </a:p>
          <a:p>
            <a:pPr lvl="2">
              <a:lnSpc>
                <a:spcPct val="90000"/>
              </a:lnSpc>
            </a:pPr>
            <a:r>
              <a:rPr lang="hu-HU" sz="1600" dirty="0"/>
              <a:t>belföldi ügyletek esetében is lehet devizában kifejezett árat, illetve külföldi ügyletek esetében is lehet forintot alkalmazni</a:t>
            </a:r>
            <a:r>
              <a:rPr lang="hu-HU" sz="1600" dirty="0"/>
              <a:t>! </a:t>
            </a:r>
            <a:endParaRPr lang="hu-HU" sz="1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/>
              <a:t> 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Áfa tv. szerinti értékesítés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Belföldi (áfa köteles az általános áfa kulcsokkal)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Közösségen belüli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Export</a:t>
            </a: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0F8-FB02-47A6-A703-8A14AFC7AB90}" type="slidenum">
              <a:rPr lang="hu-HU"/>
              <a:pPr/>
              <a:t>38</a:t>
            </a:fld>
            <a:endParaRPr lang="hu-HU"/>
          </a:p>
        </p:txBody>
      </p:sp>
      <p:sp>
        <p:nvSpPr>
          <p:cNvPr id="150532" name="AutoShape 4"/>
          <p:cNvSpPr>
            <a:spLocks/>
          </p:cNvSpPr>
          <p:nvPr/>
        </p:nvSpPr>
        <p:spPr bwMode="auto">
          <a:xfrm>
            <a:off x="4799856" y="5157192"/>
            <a:ext cx="152400" cy="698500"/>
          </a:xfrm>
          <a:prstGeom prst="rightBrace">
            <a:avLst>
              <a:gd name="adj1" fmla="val 381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5015881" y="5301209"/>
            <a:ext cx="162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000" dirty="0"/>
              <a:t>Áfa mentes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ÉRTÉKESÍTÉS általában (1)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/>
              <a:t>BELFÖLDINEK</a:t>
            </a:r>
          </a:p>
        </p:txBody>
      </p:sp>
      <p:sp>
        <p:nvSpPr>
          <p:cNvPr id="1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E19-39E3-4013-93A4-412A42FC59BF}" type="slidenum">
              <a:rPr lang="hu-HU"/>
              <a:pPr/>
              <a:t>39</a:t>
            </a:fld>
            <a:endParaRPr lang="hu-HU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279651" y="2276475"/>
            <a:ext cx="3095625" cy="23764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EREDMÉNYKIMUTATÁS</a:t>
            </a:r>
          </a:p>
          <a:p>
            <a:endParaRPr lang="hu-HU"/>
          </a:p>
          <a:p>
            <a:endParaRPr lang="hu-HU"/>
          </a:p>
          <a:p>
            <a:r>
              <a:rPr lang="hu-HU"/>
              <a:t>Ráfordítás</a:t>
            </a:r>
          </a:p>
          <a:p>
            <a:endParaRPr lang="hu-HU"/>
          </a:p>
          <a:p>
            <a:endParaRPr lang="hu-HU"/>
          </a:p>
          <a:p>
            <a:r>
              <a:rPr lang="hu-HU"/>
              <a:t>Bevétel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6383338" y="27813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7896225" y="27813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6240464" y="3213101"/>
            <a:ext cx="1296987" cy="3603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ESZKÖZ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8183564" y="3573463"/>
            <a:ext cx="1800225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Fizetendő áfa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4367213" y="4292600"/>
            <a:ext cx="18716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4583114" y="3429000"/>
            <a:ext cx="15843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279651" y="4941888"/>
            <a:ext cx="7561263" cy="100806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T. 31. – K. 9. és T. 31. – K. 467.</a:t>
            </a:r>
          </a:p>
          <a:p>
            <a:r>
              <a:rPr lang="hu-HU" dirty="0"/>
              <a:t>T. 8. – K. 1-3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959601" y="2349501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MÉRLEG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6240464" y="3860800"/>
            <a:ext cx="1368425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KÖVETELÉS</a:t>
            </a:r>
          </a:p>
          <a:p>
            <a:r>
              <a:rPr lang="hu-HU" sz="1600" dirty="0"/>
              <a:t>PÉNZ</a:t>
            </a:r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flipH="1">
            <a:off x="7608889" y="4437063"/>
            <a:ext cx="13668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V="1">
            <a:off x="8975725" y="42211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1887538" y="6157913"/>
            <a:ext cx="5287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Ismétlés: az eredmény szerkezete, tartalma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  <p:bldP spid="37897" grpId="0" animBg="1"/>
      <p:bldP spid="37899" grpId="0" animBg="1"/>
      <p:bldP spid="37903" grpId="0" animBg="1"/>
      <p:bldP spid="37907" grpId="0" animBg="1"/>
      <p:bldP spid="37911" grpId="0" animBg="1"/>
      <p:bldP spid="37912" grpId="0" animBg="1"/>
      <p:bldP spid="379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Számvitel alapjai logika</a:t>
            </a:r>
            <a:br>
              <a:rPr lang="hu-HU" dirty="0" smtClean="0"/>
            </a:br>
            <a:r>
              <a:rPr lang="hu-HU" dirty="0" smtClean="0"/>
              <a:t>nyitástól zárásig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4</a:t>
            </a:fld>
            <a:endParaRPr lang="hu-HU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135560" y="3645024"/>
            <a:ext cx="8136904" cy="0"/>
          </a:xfrm>
          <a:prstGeom prst="straightConnector1">
            <a:avLst/>
          </a:prstGeom>
          <a:ln w="539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904312" y="2852936"/>
            <a:ext cx="0" cy="7920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églalap 9"/>
          <p:cNvSpPr/>
          <p:nvPr/>
        </p:nvSpPr>
        <p:spPr>
          <a:xfrm>
            <a:off x="8184232" y="2348880"/>
            <a:ext cx="1418456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/>
              <a:t>fordulónap</a:t>
            </a:r>
            <a:endParaRPr lang="hu-HU" sz="2000" dirty="0"/>
          </a:p>
        </p:txBody>
      </p:sp>
      <p:sp>
        <p:nvSpPr>
          <p:cNvPr id="11" name="Téglalap 10"/>
          <p:cNvSpPr/>
          <p:nvPr/>
        </p:nvSpPr>
        <p:spPr>
          <a:xfrm>
            <a:off x="2711624" y="2348880"/>
            <a:ext cx="1418456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/>
              <a:t>fordulónap</a:t>
            </a:r>
            <a:endParaRPr lang="hu-HU" sz="2000" dirty="0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3359696" y="2852936"/>
            <a:ext cx="0" cy="7920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Jobb oldali kapcsos zárójel 12"/>
          <p:cNvSpPr/>
          <p:nvPr/>
        </p:nvSpPr>
        <p:spPr>
          <a:xfrm rot="16200000">
            <a:off x="5874550" y="482098"/>
            <a:ext cx="504057" cy="5533764"/>
          </a:xfrm>
          <a:prstGeom prst="rightBrace">
            <a:avLst>
              <a:gd name="adj1" fmla="val 8333"/>
              <a:gd name="adj2" fmla="val 5050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5087888" y="2348880"/>
            <a:ext cx="2160240" cy="529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Üzleti év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337219" y="4077073"/>
            <a:ext cx="153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Vagyonrész</a:t>
            </a:r>
            <a:r>
              <a:rPr lang="hu-HU" baseline="-25000" dirty="0" smtClean="0"/>
              <a:t>i</a:t>
            </a:r>
            <a:endParaRPr lang="hu-HU" dirty="0" smtClean="0"/>
          </a:p>
          <a:p>
            <a:r>
              <a:rPr lang="hu-HU" dirty="0" smtClean="0"/>
              <a:t>keletkezése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024695" y="4942910"/>
            <a:ext cx="1620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Vagyonrész</a:t>
            </a:r>
            <a:r>
              <a:rPr lang="hu-HU" baseline="-25000" dirty="0" err="1" smtClean="0"/>
              <a:t>k</a:t>
            </a:r>
            <a:endParaRPr lang="hu-HU" dirty="0" smtClean="0"/>
          </a:p>
          <a:p>
            <a:r>
              <a:rPr lang="hu-HU" dirty="0" smtClean="0"/>
              <a:t>megszűnése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6799595" y="4221089"/>
            <a:ext cx="15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Vagyonrész</a:t>
            </a:r>
            <a:r>
              <a:rPr lang="hu-HU" baseline="-25000" dirty="0" err="1" smtClean="0"/>
              <a:t>j</a:t>
            </a:r>
            <a:endParaRPr lang="hu-HU" dirty="0" smtClean="0"/>
          </a:p>
          <a:p>
            <a:r>
              <a:rPr lang="hu-HU" dirty="0" smtClean="0"/>
              <a:t>keletkezése</a:t>
            </a:r>
            <a:endParaRPr lang="hu-HU" dirty="0"/>
          </a:p>
        </p:txBody>
      </p:sp>
      <p:cxnSp>
        <p:nvCxnSpPr>
          <p:cNvPr id="19" name="Egyenes összekötő nyíllal 18"/>
          <p:cNvCxnSpPr>
            <a:stCxn id="15" idx="0"/>
          </p:cNvCxnSpPr>
          <p:nvPr/>
        </p:nvCxnSpPr>
        <p:spPr>
          <a:xfrm flipV="1">
            <a:off x="4106981" y="36450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>
            <a:stCxn id="17" idx="0"/>
          </p:cNvCxnSpPr>
          <p:nvPr/>
        </p:nvCxnSpPr>
        <p:spPr>
          <a:xfrm flipH="1" flipV="1">
            <a:off x="7580963" y="3645024"/>
            <a:ext cx="1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stCxn id="16" idx="0"/>
          </p:cNvCxnSpPr>
          <p:nvPr/>
        </p:nvCxnSpPr>
        <p:spPr>
          <a:xfrm flipV="1">
            <a:off x="5835174" y="3645025"/>
            <a:ext cx="0" cy="1297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7715402" y="5013177"/>
            <a:ext cx="1620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Vagyonrész</a:t>
            </a:r>
            <a:r>
              <a:rPr lang="hu-HU" baseline="-25000" dirty="0" err="1" smtClean="0"/>
              <a:t>z</a:t>
            </a:r>
            <a:endParaRPr lang="hu-HU" dirty="0" smtClean="0"/>
          </a:p>
          <a:p>
            <a:r>
              <a:rPr lang="hu-HU" dirty="0" smtClean="0"/>
              <a:t>megszűnése</a:t>
            </a:r>
            <a:endParaRPr lang="hu-HU" dirty="0"/>
          </a:p>
        </p:txBody>
      </p:sp>
      <p:cxnSp>
        <p:nvCxnSpPr>
          <p:cNvPr id="20" name="Egyenes összekötő nyíllal 19"/>
          <p:cNvCxnSpPr/>
          <p:nvPr/>
        </p:nvCxnSpPr>
        <p:spPr>
          <a:xfrm flipV="1">
            <a:off x="8472264" y="3645024"/>
            <a:ext cx="0" cy="1297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70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ÉRTÉKESÍTÉS általában (2)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 dirty="0"/>
              <a:t>EXPORT (külföldinek)</a:t>
            </a:r>
          </a:p>
        </p:txBody>
      </p:sp>
      <p:sp>
        <p:nvSpPr>
          <p:cNvPr id="1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4035-16FB-4CF9-A8F6-9FBCE2406ACF}" type="slidenum">
              <a:rPr lang="hu-HU"/>
              <a:pPr/>
              <a:t>40</a:t>
            </a:fld>
            <a:endParaRPr lang="hu-HU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279651" y="2276475"/>
            <a:ext cx="3095625" cy="23764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EREDMÉNYKIMUTATÁS</a:t>
            </a:r>
          </a:p>
          <a:p>
            <a:endParaRPr lang="hu-HU"/>
          </a:p>
          <a:p>
            <a:endParaRPr lang="hu-HU"/>
          </a:p>
          <a:p>
            <a:r>
              <a:rPr lang="hu-HU"/>
              <a:t>Ráfordítás</a:t>
            </a:r>
          </a:p>
          <a:p>
            <a:endParaRPr lang="hu-HU"/>
          </a:p>
          <a:p>
            <a:endParaRPr lang="hu-HU"/>
          </a:p>
          <a:p>
            <a:r>
              <a:rPr lang="hu-HU"/>
              <a:t>Bevétel</a:t>
            </a: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6383338" y="27813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7896225" y="27813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240464" y="3213101"/>
            <a:ext cx="1296987" cy="3603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ESZKÖZ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4367213" y="4292600"/>
            <a:ext cx="18716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4583114" y="3429000"/>
            <a:ext cx="15843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2279651" y="5300663"/>
            <a:ext cx="7561263" cy="100806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T. 3. – K. 9. </a:t>
            </a:r>
          </a:p>
          <a:p>
            <a:r>
              <a:rPr lang="hu-HU" dirty="0"/>
              <a:t>T. 8. – K. 1-3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6959601" y="2349501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MÉRLEG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6240464" y="3860800"/>
            <a:ext cx="1368425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KÖVETELÉS</a:t>
            </a:r>
          </a:p>
          <a:p>
            <a:r>
              <a:rPr lang="hu-HU" sz="1600" dirty="0"/>
              <a:t>PÉNZ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719513" y="4791076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9933"/>
                </a:solidFill>
              </a:rPr>
              <a:t>DEVIZA ∙ NAPI VÁLASZTOTT ÁRFOLYAM</a:t>
            </a:r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 flipV="1">
            <a:off x="5735638" y="42926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8328026" y="3789363"/>
            <a:ext cx="1584325" cy="5762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Fizetendő áfa</a:t>
            </a:r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 flipV="1">
            <a:off x="8112125" y="3644900"/>
            <a:ext cx="19446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8183564" y="3716339"/>
            <a:ext cx="19446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5" grpId="0" animBg="1"/>
      <p:bldP spid="52249" grpId="0" animBg="1"/>
      <p:bldP spid="52250" grpId="0" animBg="1"/>
      <p:bldP spid="52251" grpId="0" animBg="1"/>
      <p:bldP spid="5225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ÉRTÉKESÍTÉS: készlet</a:t>
            </a:r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A3EB-AD08-4DDB-96C4-4F08D8064D88}" type="slidenum">
              <a:rPr lang="hu-HU"/>
              <a:pPr/>
              <a:t>41</a:t>
            </a:fld>
            <a:endParaRPr lang="hu-H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063751" y="1916113"/>
            <a:ext cx="3311525" cy="27368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EREDMÉNYKIMUTATÁS</a:t>
            </a:r>
          </a:p>
          <a:p>
            <a:endParaRPr lang="hu-HU"/>
          </a:p>
          <a:p>
            <a:r>
              <a:rPr lang="hu-HU"/>
              <a:t>[(ELÁBÉ)]</a:t>
            </a:r>
          </a:p>
          <a:p>
            <a:endParaRPr lang="hu-HU"/>
          </a:p>
          <a:p>
            <a:r>
              <a:rPr lang="hu-HU"/>
              <a:t>(STK ÁV)</a:t>
            </a:r>
          </a:p>
          <a:p>
            <a:r>
              <a:rPr lang="hu-HU"/>
              <a:t>[ÉRT. KÖZVETLEN KTG]</a:t>
            </a:r>
          </a:p>
          <a:p>
            <a:endParaRPr lang="hu-HU"/>
          </a:p>
          <a:p>
            <a:endParaRPr lang="hu-HU"/>
          </a:p>
          <a:p>
            <a:r>
              <a:rPr lang="hu-HU"/>
              <a:t>ÁRBEVÉTEL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383338" y="23495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7896225" y="2349501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5880100" y="2492376"/>
            <a:ext cx="1944688" cy="3603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Vásárolt készlet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8183564" y="3860800"/>
            <a:ext cx="1800225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Fizetendő áfa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4367213" y="4365625"/>
            <a:ext cx="18716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H="1">
            <a:off x="4295776" y="2636838"/>
            <a:ext cx="15843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2279651" y="5229226"/>
            <a:ext cx="7561263" cy="100806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>
                <a:solidFill>
                  <a:srgbClr val="FF0000"/>
                </a:solidFill>
              </a:rPr>
              <a:t>T. 31/38. –  K. 91-94</a:t>
            </a:r>
            <a:r>
              <a:rPr lang="hu-HU" dirty="0"/>
              <a:t>. és </a:t>
            </a:r>
            <a:r>
              <a:rPr lang="hu-HU" dirty="0">
                <a:solidFill>
                  <a:srgbClr val="FF0000"/>
                </a:solidFill>
              </a:rPr>
              <a:t>T. 31/38. – K. 467</a:t>
            </a:r>
            <a:r>
              <a:rPr lang="hu-HU" dirty="0"/>
              <a:t>.</a:t>
            </a:r>
          </a:p>
          <a:p>
            <a:r>
              <a:rPr lang="hu-HU" dirty="0"/>
              <a:t>T. </a:t>
            </a:r>
            <a:r>
              <a:rPr lang="hu-HU" dirty="0">
                <a:solidFill>
                  <a:srgbClr val="0000FF"/>
                </a:solidFill>
              </a:rPr>
              <a:t>(81)</a:t>
            </a:r>
            <a:r>
              <a:rPr lang="hu-HU" dirty="0"/>
              <a:t>/</a:t>
            </a:r>
            <a:r>
              <a:rPr lang="hu-HU" dirty="0">
                <a:solidFill>
                  <a:srgbClr val="FF9933"/>
                </a:solidFill>
              </a:rPr>
              <a:t>[81-84]</a:t>
            </a:r>
            <a:r>
              <a:rPr lang="hu-HU" dirty="0"/>
              <a:t>. – K. 21-22, 26-28.</a:t>
            </a:r>
          </a:p>
          <a:p>
            <a:r>
              <a:rPr lang="hu-HU" dirty="0"/>
              <a:t>T. </a:t>
            </a:r>
            <a:r>
              <a:rPr lang="hu-HU" dirty="0">
                <a:solidFill>
                  <a:srgbClr val="0000FF"/>
                </a:solidFill>
              </a:rPr>
              <a:t>(581)</a:t>
            </a:r>
            <a:r>
              <a:rPr lang="hu-HU" dirty="0"/>
              <a:t>/</a:t>
            </a:r>
            <a:r>
              <a:rPr lang="hu-HU" dirty="0">
                <a:solidFill>
                  <a:srgbClr val="FF9933"/>
                </a:solidFill>
              </a:rPr>
              <a:t>[81-84]</a:t>
            </a:r>
            <a:r>
              <a:rPr lang="hu-HU" dirty="0"/>
              <a:t>. – K. 23-25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6959601" y="1989139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MÉRLEG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6240464" y="3860800"/>
            <a:ext cx="1368425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VEVŐK</a:t>
            </a:r>
          </a:p>
          <a:p>
            <a:r>
              <a:rPr lang="hu-HU" sz="1600" dirty="0"/>
              <a:t>PÉNZ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5880100" y="3284538"/>
            <a:ext cx="1944688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S T K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7608889" y="4149725"/>
            <a:ext cx="5746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>
            <a:off x="4295776" y="3357563"/>
            <a:ext cx="15843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H="1">
            <a:off x="5375276" y="3573463"/>
            <a:ext cx="504825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H="1">
            <a:off x="4224338" y="2781300"/>
            <a:ext cx="1655762" cy="0"/>
          </a:xfrm>
          <a:prstGeom prst="line">
            <a:avLst/>
          </a:prstGeom>
          <a:noFill/>
          <a:ln w="952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2106613" y="1341438"/>
            <a:ext cx="388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9933"/>
                </a:solidFill>
              </a:rPr>
              <a:t>[Forgalmi költség szemléletben]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6399214" y="1341438"/>
            <a:ext cx="3348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FF"/>
                </a:solidFill>
              </a:rPr>
              <a:t>(Összköltség szemléletben)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animBg="1"/>
      <p:bldP spid="51210" grpId="0" animBg="1"/>
      <p:bldP spid="51211" grpId="0" animBg="1"/>
      <p:bldP spid="51216" grpId="0" animBg="1"/>
      <p:bldP spid="51218" grpId="0" animBg="1"/>
      <p:bldP spid="51219" grpId="0" animBg="1"/>
      <p:bldP spid="512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ÉRTÉKESÍTÉS: tárgyi eszköz</a:t>
            </a:r>
          </a:p>
        </p:txBody>
      </p:sp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D34A-E6C7-4ED7-B26D-433D75091E59}" type="slidenum">
              <a:rPr lang="hu-HU"/>
              <a:pPr/>
              <a:t>42</a:t>
            </a:fld>
            <a:endParaRPr lang="hu-H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279651" y="2276475"/>
            <a:ext cx="3095625" cy="23764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EREDMÉNYKIMUTATÁS</a:t>
            </a:r>
          </a:p>
          <a:p>
            <a:endParaRPr lang="hu-HU"/>
          </a:p>
          <a:p>
            <a:endParaRPr lang="hu-HU"/>
          </a:p>
          <a:p>
            <a:r>
              <a:rPr lang="hu-HU"/>
              <a:t>Egyéb ráfordítás</a:t>
            </a:r>
          </a:p>
          <a:p>
            <a:endParaRPr lang="hu-HU"/>
          </a:p>
          <a:p>
            <a:endParaRPr lang="hu-HU"/>
          </a:p>
          <a:p>
            <a:r>
              <a:rPr lang="hu-HU"/>
              <a:t>Egyéb bevétel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6383338" y="27813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7896225" y="27813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240464" y="2997200"/>
            <a:ext cx="1296987" cy="71913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Tárgyi </a:t>
            </a:r>
          </a:p>
          <a:p>
            <a:r>
              <a:rPr lang="hu-HU" dirty="0"/>
              <a:t>eszköz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8183564" y="3573463"/>
            <a:ext cx="1800225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Fizetendő áfa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4872039" y="4292600"/>
            <a:ext cx="13668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4872038" y="342900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2279651" y="5229226"/>
            <a:ext cx="7561263" cy="100806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T. 31/38. – K. 96. és T. 31/38. – K. 467.</a:t>
            </a:r>
          </a:p>
          <a:p>
            <a:r>
              <a:rPr lang="hu-HU" dirty="0"/>
              <a:t>T. 86. – K. 11-16. és T. 1x9. – K. 86.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6959601" y="2349501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MÉRLEG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6240464" y="3860800"/>
            <a:ext cx="1368425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VEVŐK</a:t>
            </a:r>
          </a:p>
          <a:p>
            <a:r>
              <a:rPr lang="hu-HU" sz="1600" dirty="0"/>
              <a:t>PÉNZ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7608889" y="4437063"/>
            <a:ext cx="13668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8975725" y="42211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7416801" y="6437313"/>
            <a:ext cx="2232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1400">
                <a:solidFill>
                  <a:srgbClr val="FF9933"/>
                </a:solidFill>
              </a:rPr>
              <a:t>Lásd következő diát is!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TÁRGYI ESZKÖZ </a:t>
            </a:r>
            <a:br>
              <a:rPr lang="hu-HU" sz="3200"/>
            </a:br>
            <a:r>
              <a:rPr lang="hu-HU" sz="3200"/>
              <a:t>KIVEZETÉSI TECHNIKÁJA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600201"/>
            <a:ext cx="8507412" cy="4530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hu-HU" sz="2400" dirty="0">
                <a:solidFill>
                  <a:srgbClr val="FF0000"/>
                </a:solidFill>
              </a:rPr>
              <a:t>a) változat</a:t>
            </a:r>
            <a:r>
              <a:rPr lang="hu-HU" sz="2400" dirty="0"/>
              <a:t>                                         </a:t>
            </a:r>
            <a:r>
              <a:rPr lang="hu-HU" sz="2400" dirty="0"/>
              <a:t>                                  Tárgyi </a:t>
            </a:r>
            <a:r>
              <a:rPr lang="hu-HU" sz="2400" dirty="0"/>
              <a:t>eszköz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hu-HU" sz="2400" dirty="0"/>
              <a:t>  </a:t>
            </a:r>
            <a:r>
              <a:rPr lang="hu-HU" sz="2400" dirty="0"/>
              <a:t>     Tárgyi </a:t>
            </a:r>
            <a:r>
              <a:rPr lang="hu-HU" sz="2400" dirty="0"/>
              <a:t>eszköz      </a:t>
            </a:r>
            <a:r>
              <a:rPr lang="hu-HU" sz="2400" dirty="0"/>
              <a:t>            Egyéb </a:t>
            </a:r>
            <a:r>
              <a:rPr lang="hu-HU" sz="2400" dirty="0"/>
              <a:t>ráfordítás    </a:t>
            </a:r>
            <a:r>
              <a:rPr lang="hu-HU" sz="2400" dirty="0"/>
              <a:t>           értékcsökkenés</a:t>
            </a:r>
            <a:endParaRPr lang="hu-HU" sz="2400" dirty="0"/>
          </a:p>
          <a:p>
            <a:pPr marL="609600" indent="-609600">
              <a:lnSpc>
                <a:spcPct val="90000"/>
              </a:lnSpc>
              <a:buNone/>
            </a:pPr>
            <a:r>
              <a:rPr lang="hu-HU" sz="2400" dirty="0"/>
              <a:t>E. 1000   </a:t>
            </a:r>
            <a:r>
              <a:rPr lang="hu-HU" sz="2400" dirty="0"/>
              <a:t>        </a:t>
            </a:r>
            <a:r>
              <a:rPr lang="hu-HU" sz="2400" dirty="0" err="1"/>
              <a:t>1000</a:t>
            </a:r>
            <a:r>
              <a:rPr lang="hu-HU" sz="2400" dirty="0"/>
              <a:t>                 </a:t>
            </a:r>
            <a:r>
              <a:rPr lang="hu-HU" sz="2400" dirty="0" err="1"/>
              <a:t>1000</a:t>
            </a:r>
            <a:r>
              <a:rPr lang="hu-HU" sz="2400" dirty="0"/>
              <a:t>          </a:t>
            </a:r>
            <a:r>
              <a:rPr lang="hu-HU" sz="2400" dirty="0"/>
              <a:t>400     </a:t>
            </a:r>
            <a:r>
              <a:rPr lang="hu-HU" sz="2400" dirty="0"/>
              <a:t>           </a:t>
            </a:r>
            <a:r>
              <a:rPr lang="hu-HU" sz="2400" dirty="0" err="1"/>
              <a:t>400</a:t>
            </a:r>
            <a:r>
              <a:rPr lang="hu-HU" sz="2400" dirty="0"/>
              <a:t>      </a:t>
            </a:r>
            <a:r>
              <a:rPr lang="hu-HU" sz="2400" dirty="0"/>
              <a:t>E. 400</a:t>
            </a:r>
          </a:p>
          <a:p>
            <a:pPr marL="609600" indent="-609600">
              <a:lnSpc>
                <a:spcPct val="90000"/>
              </a:lnSpc>
              <a:buNone/>
            </a:pPr>
            <a:endParaRPr lang="hu-HU" dirty="0"/>
          </a:p>
          <a:p>
            <a:pPr marL="609600" indent="-609600">
              <a:lnSpc>
                <a:spcPct val="90000"/>
              </a:lnSpc>
              <a:buNone/>
            </a:pPr>
            <a:r>
              <a:rPr lang="hu-HU" sz="2400" dirty="0">
                <a:solidFill>
                  <a:srgbClr val="FF0000"/>
                </a:solidFill>
              </a:rPr>
              <a:t>b) változat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hu-HU" sz="2400" dirty="0"/>
              <a:t>  Tárgyi eszköz         </a:t>
            </a:r>
            <a:r>
              <a:rPr lang="hu-HU" sz="2400" dirty="0"/>
              <a:t>                        Tárgyi </a:t>
            </a:r>
            <a:r>
              <a:rPr lang="hu-HU" sz="2400" dirty="0"/>
              <a:t>eszköz értékcsökkenés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hu-HU" sz="2400" dirty="0"/>
              <a:t>E. 1000     400                </a:t>
            </a:r>
            <a:r>
              <a:rPr lang="hu-HU" sz="2400" dirty="0"/>
              <a:t>                            </a:t>
            </a:r>
            <a:r>
              <a:rPr lang="hu-HU" sz="2400" dirty="0" err="1"/>
              <a:t>400</a:t>
            </a:r>
            <a:r>
              <a:rPr lang="hu-HU" sz="2400" dirty="0"/>
              <a:t>             </a:t>
            </a:r>
            <a:r>
              <a:rPr lang="hu-HU" sz="2400" dirty="0"/>
              <a:t>E.      400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hu-HU" sz="2400" dirty="0"/>
              <a:t>                                    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hu-HU" sz="2400" dirty="0"/>
              <a:t>                                         </a:t>
            </a:r>
            <a:r>
              <a:rPr lang="hu-HU" sz="2400" dirty="0"/>
              <a:t>                           Egyéb </a:t>
            </a:r>
            <a:r>
              <a:rPr lang="hu-HU" sz="2400" dirty="0"/>
              <a:t>ráfordítás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hu-HU" sz="2400" dirty="0"/>
              <a:t>                 </a:t>
            </a:r>
            <a:r>
              <a:rPr lang="hu-HU" sz="2400" dirty="0"/>
              <a:t>  600                                                 </a:t>
            </a:r>
            <a:r>
              <a:rPr lang="hu-HU" sz="2400" dirty="0" err="1"/>
              <a:t>600</a:t>
            </a:r>
            <a:r>
              <a:rPr lang="hu-HU" sz="2400" dirty="0"/>
              <a:t>  </a:t>
            </a:r>
            <a:endParaRPr lang="hu-HU" sz="2400" dirty="0"/>
          </a:p>
        </p:txBody>
      </p:sp>
      <p:sp>
        <p:nvSpPr>
          <p:cNvPr id="2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207-578E-4F39-B725-98D0C6902079}" type="slidenum">
              <a:rPr lang="hu-HU"/>
              <a:pPr/>
              <a:t>43</a:t>
            </a:fld>
            <a:endParaRPr lang="hu-HU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063751" y="2420938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4727575" y="242093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608888" y="2420938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3071813" y="24209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6024563" y="24209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8832850" y="2420939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4224164" y="26368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H="1">
            <a:off x="7248525" y="26368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1919288" y="4149725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5087938" y="4149725"/>
            <a:ext cx="4608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7464425" y="414972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000375" y="4149725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>
            <a:off x="3647728" y="4365625"/>
            <a:ext cx="266429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6096001" y="530066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7464425" y="53006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3791745" y="5588794"/>
            <a:ext cx="2664619" cy="7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4706938" y="4286251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5118100" y="5294313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4295775" y="263683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7350125" y="263683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ÉRTÉKESÍTÉS: értékpapírok</a:t>
            </a:r>
          </a:p>
        </p:txBody>
      </p:sp>
      <p:sp>
        <p:nvSpPr>
          <p:cNvPr id="1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697D-3EE2-45E4-BF02-690D4B39A0B2}" type="slidenum">
              <a:rPr lang="hu-HU"/>
              <a:pPr/>
              <a:t>44</a:t>
            </a:fld>
            <a:endParaRPr lang="hu-HU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279651" y="2276475"/>
            <a:ext cx="3095625" cy="237648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EREDMÉNYKIMUTATÁS</a:t>
            </a:r>
          </a:p>
          <a:p>
            <a:endParaRPr lang="hu-HU"/>
          </a:p>
          <a:p>
            <a:r>
              <a:rPr lang="hu-HU"/>
              <a:t>Pénzügyi bevétel</a:t>
            </a:r>
          </a:p>
          <a:p>
            <a:r>
              <a:rPr lang="hu-HU"/>
              <a:t>(VAGY)</a:t>
            </a:r>
          </a:p>
          <a:p>
            <a:r>
              <a:rPr lang="hu-HU"/>
              <a:t>Pénzügyi ráfordítás</a:t>
            </a:r>
          </a:p>
          <a:p>
            <a:endParaRPr lang="hu-HU"/>
          </a:p>
          <a:p>
            <a:endParaRPr lang="hu-HU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6383338" y="27813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7896225" y="27813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6240464" y="2852739"/>
            <a:ext cx="1296987" cy="71913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Érték- </a:t>
            </a:r>
          </a:p>
          <a:p>
            <a:r>
              <a:rPr lang="hu-HU" dirty="0"/>
              <a:t>papírok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V="1">
            <a:off x="6888163" y="3644901"/>
            <a:ext cx="0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4872039" y="3213100"/>
            <a:ext cx="13684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2279651" y="5229226"/>
            <a:ext cx="7561263" cy="100806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>
                <a:solidFill>
                  <a:srgbClr val="FF0000"/>
                </a:solidFill>
              </a:rPr>
              <a:t>T. 36/38. – K. 17/37. és</a:t>
            </a:r>
          </a:p>
          <a:p>
            <a:r>
              <a:rPr lang="hu-HU" dirty="0"/>
              <a:t>T. 87. – K. 17/37. vagy </a:t>
            </a:r>
            <a:r>
              <a:rPr lang="hu-HU" dirty="0">
                <a:solidFill>
                  <a:srgbClr val="0000FF"/>
                </a:solidFill>
              </a:rPr>
              <a:t>T. 17/37. – K. 97.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6959601" y="2349501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MÉRLEG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6024564" y="4076700"/>
            <a:ext cx="1800225" cy="6477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Egyéb követelés</a:t>
            </a:r>
          </a:p>
          <a:p>
            <a:r>
              <a:rPr lang="hu-HU" sz="1600" dirty="0"/>
              <a:t>Pénz</a:t>
            </a: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4943475" y="3213100"/>
            <a:ext cx="1296988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8256588" y="3638551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0000"/>
                </a:solidFill>
              </a:rPr>
              <a:t>Nettó módon!</a:t>
            </a:r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7032625" y="386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2493963" y="4791076"/>
            <a:ext cx="5402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Könyv szerinti érték és eladási ár különbsége</a:t>
            </a: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5664200" y="350043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V="1">
            <a:off x="5664200" y="32131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 animBg="1"/>
      <p:bldP spid="56330" grpId="0" animBg="1"/>
      <p:bldP spid="56333" grpId="0" animBg="1"/>
      <p:bldP spid="56336" grpId="0" animBg="1"/>
      <p:bldP spid="56337" grpId="0"/>
      <p:bldP spid="5633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Technikai számla alkalmazása </a:t>
            </a:r>
            <a:br>
              <a:rPr lang="hu-HU" sz="3200"/>
            </a:br>
            <a:r>
              <a:rPr lang="hu-HU" sz="3200"/>
              <a:t>az értékpapírok eladásánál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600201"/>
            <a:ext cx="8507412" cy="4530725"/>
          </a:xfrm>
        </p:spPr>
        <p:txBody>
          <a:bodyPr/>
          <a:lstStyle/>
          <a:p>
            <a:pPr marL="609600" indent="-609600">
              <a:buNone/>
            </a:pPr>
            <a:r>
              <a:rPr lang="hu-HU" sz="2400" dirty="0"/>
              <a:t>                                       </a:t>
            </a:r>
          </a:p>
          <a:p>
            <a:pPr marL="609600" indent="-609600">
              <a:buNone/>
            </a:pPr>
            <a:r>
              <a:rPr lang="hu-HU" sz="2400" dirty="0"/>
              <a:t>   </a:t>
            </a:r>
            <a:r>
              <a:rPr lang="hu-HU" sz="2400" dirty="0"/>
              <a:t>       </a:t>
            </a:r>
            <a:r>
              <a:rPr lang="hu-HU" sz="2200" dirty="0"/>
              <a:t>Értékpapírok     </a:t>
            </a:r>
            <a:r>
              <a:rPr lang="hu-HU" sz="2200" dirty="0"/>
              <a:t>         [375. ÉP </a:t>
            </a:r>
            <a:r>
              <a:rPr lang="hu-HU" sz="2200" dirty="0" err="1"/>
              <a:t>elsz</a:t>
            </a:r>
            <a:r>
              <a:rPr lang="hu-HU" sz="2200" dirty="0"/>
              <a:t>. számla]     </a:t>
            </a:r>
            <a:r>
              <a:rPr lang="hu-HU" sz="2200" dirty="0"/>
              <a:t>            Pénz/Egyéb </a:t>
            </a:r>
            <a:r>
              <a:rPr lang="hu-HU" sz="2200" dirty="0"/>
              <a:t>köv.</a:t>
            </a:r>
            <a:r>
              <a:rPr lang="hu-HU" sz="2400" dirty="0"/>
              <a:t>      </a:t>
            </a:r>
          </a:p>
          <a:p>
            <a:pPr marL="609600" indent="-609600">
              <a:buNone/>
            </a:pPr>
            <a:r>
              <a:rPr lang="hu-HU" sz="2400" dirty="0"/>
              <a:t>                     </a:t>
            </a:r>
            <a:r>
              <a:rPr lang="hu-HU" sz="2400" dirty="0"/>
              <a:t>                KSZÉ                             ELADÁSI </a:t>
            </a:r>
            <a:r>
              <a:rPr lang="hu-HU" sz="2400" dirty="0"/>
              <a:t>ÁR</a:t>
            </a:r>
          </a:p>
        </p:txBody>
      </p:sp>
      <p:sp>
        <p:nvSpPr>
          <p:cNvPr id="2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AE52-97BF-413F-99F2-D0C439ADA284}" type="slidenum">
              <a:rPr lang="hu-HU"/>
              <a:pPr/>
              <a:t>45</a:t>
            </a:fld>
            <a:endParaRPr lang="hu-HU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063751" y="2420938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4727575" y="242093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7608888" y="2420938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3071813" y="24209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024563" y="2420938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8832850" y="2420939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575050" y="292417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6311900" y="2924175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1847850" y="4005263"/>
            <a:ext cx="2592388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Pénzügyi bevételek</a:t>
            </a:r>
          </a:p>
          <a:p>
            <a:pPr>
              <a:spcBef>
                <a:spcPct val="50000"/>
              </a:spcBef>
            </a:pPr>
            <a:endParaRPr lang="hu-HU"/>
          </a:p>
          <a:p>
            <a:pPr>
              <a:spcBef>
                <a:spcPct val="50000"/>
              </a:spcBef>
            </a:pPr>
            <a:endParaRPr lang="hu-HU"/>
          </a:p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1992313" y="4365625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3143250" y="436562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7319963" y="4089401"/>
            <a:ext cx="27368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Pénzügyi ráfordítások</a:t>
            </a:r>
          </a:p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7464426" y="44370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8759825" y="44370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6456363" y="4941888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3503614" y="494188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3719513" y="4508501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Árf. nyereség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6456364" y="4508501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Árf. veszteség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5659439" y="4668838"/>
            <a:ext cx="733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9933"/>
                </a:solidFill>
              </a:rPr>
              <a:t>vagy</a:t>
            </a:r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2227264" y="5870575"/>
            <a:ext cx="7697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Csak az értékpapír értékesítés hatását számoljuk el nettósítva!</a:t>
            </a:r>
          </a:p>
          <a:p>
            <a:r>
              <a:rPr lang="hu-HU"/>
              <a:t>Más eszközök esetében a bruttó elszámolás elve érvényesítendő!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Kivezetési jogcímek:</a:t>
            </a:r>
            <a:br>
              <a:rPr lang="hu-HU" dirty="0" smtClean="0"/>
            </a:br>
            <a:r>
              <a:rPr lang="hu-HU" b="1" dirty="0" smtClean="0"/>
              <a:t>1b) ÁTADÁS APPORTKÉNT</a:t>
            </a:r>
            <a:endParaRPr lang="hu-HU" b="1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esemény a tulajdonosnál merül fel</a:t>
            </a:r>
          </a:p>
          <a:p>
            <a:r>
              <a:rPr lang="hu-HU" dirty="0" smtClean="0"/>
              <a:t>Az átadott eszköz ellenében részesedéshez jut, amelynek bekerülési értéke az eszköz társasági szerződésben elismert értéke lesz</a:t>
            </a:r>
          </a:p>
          <a:p>
            <a:r>
              <a:rPr lang="hu-HU" dirty="0" smtClean="0"/>
              <a:t>A részesedést a cégbírósági bejegyzés napjával lehet kimutatni, addig (egyéb) követelésként mutatjuk ki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9B5-8215-482B-AAD1-6690D572EFFB}" type="slidenum">
              <a:rPr lang="hu-HU" smtClean="0"/>
              <a:pPr/>
              <a:t>46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Kivezetési jogcímek:</a:t>
            </a:r>
            <a:br>
              <a:rPr lang="hu-HU" dirty="0" smtClean="0"/>
            </a:br>
            <a:r>
              <a:rPr lang="hu-HU" b="1" dirty="0" smtClean="0"/>
              <a:t>1b) ÁTADÁS APPORTKÉNT</a:t>
            </a:r>
            <a:endParaRPr lang="hu-HU" b="1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átadott eszköz könyv szerinti értéke (KSZÉ) és a társasági szerződésben rögzített érték (TSZÉ) eltér</a:t>
            </a:r>
          </a:p>
          <a:p>
            <a:pPr lvl="1"/>
            <a:r>
              <a:rPr lang="hu-HU" dirty="0" smtClean="0"/>
              <a:t>Eredményhatás lesz: amit NETTÓ módon az egyéb  vagy a pénzügyi eredményben kell kimutatni</a:t>
            </a:r>
          </a:p>
          <a:p>
            <a:pPr lvl="2"/>
            <a:r>
              <a:rPr lang="hu-HU" dirty="0" smtClean="0"/>
              <a:t>Ha TSZÉ &gt;  KSZÉ, </a:t>
            </a:r>
          </a:p>
          <a:p>
            <a:pPr lvl="3"/>
            <a:r>
              <a:rPr lang="hu-HU" dirty="0" smtClean="0"/>
              <a:t>akkor EB, ha az átadott eszköz nem értékpapír, nem részesedés</a:t>
            </a:r>
          </a:p>
          <a:p>
            <a:pPr lvl="3"/>
            <a:r>
              <a:rPr lang="hu-HU" dirty="0"/>
              <a:t>a</a:t>
            </a:r>
            <a:r>
              <a:rPr lang="hu-HU" dirty="0" smtClean="0"/>
              <a:t>kkor PB, ha az átadott eszköz értékpapír, részesedés</a:t>
            </a:r>
          </a:p>
          <a:p>
            <a:pPr lvl="2"/>
            <a:r>
              <a:rPr lang="hu-HU" dirty="0" smtClean="0"/>
              <a:t>Ha TSZÉ &lt; KSZÉ,</a:t>
            </a:r>
          </a:p>
          <a:p>
            <a:pPr lvl="3"/>
            <a:r>
              <a:rPr lang="hu-HU" dirty="0" smtClean="0"/>
              <a:t>akkor ER, ha az átadott eszköz nem értékpapír, részesedés</a:t>
            </a:r>
          </a:p>
          <a:p>
            <a:pPr lvl="3"/>
            <a:r>
              <a:rPr lang="hu-HU" dirty="0"/>
              <a:t>a</a:t>
            </a:r>
            <a:r>
              <a:rPr lang="hu-HU" dirty="0" smtClean="0"/>
              <a:t>kkor PR, ha az átadott eszköz értékpapír, részesedés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C9B5-8215-482B-AAD1-6690D572EFFB}" type="slidenum">
              <a:rPr lang="hu-HU" smtClean="0"/>
              <a:pPr/>
              <a:t>47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067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/>
              <a:t>ÁTADÁS </a:t>
            </a:r>
            <a:r>
              <a:rPr lang="hu-HU" sz="4000" dirty="0"/>
              <a:t>APPORTKÉNT</a:t>
            </a:r>
            <a:br>
              <a:rPr lang="hu-HU" sz="4000" dirty="0"/>
            </a:br>
            <a:r>
              <a:rPr lang="hu-HU" sz="4000" dirty="0"/>
              <a:t>(nem értékpapír, nem részesedés)</a:t>
            </a:r>
            <a:endParaRPr lang="hu-HU" sz="4000" dirty="0"/>
          </a:p>
        </p:txBody>
      </p:sp>
      <p:sp>
        <p:nvSpPr>
          <p:cNvPr id="1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7DE3-1D77-4C5E-82A9-AC7E354EAE9E}" type="slidenum">
              <a:rPr lang="hu-HU"/>
              <a:pPr/>
              <a:t>48</a:t>
            </a:fld>
            <a:endParaRPr lang="hu-HU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279651" y="2276475"/>
            <a:ext cx="3095625" cy="27368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EREDMÉNYKIMUTATÁS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Egyéb </a:t>
            </a:r>
            <a:r>
              <a:rPr lang="hu-HU" dirty="0"/>
              <a:t>bevétel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Egyéb </a:t>
            </a:r>
            <a:r>
              <a:rPr lang="hu-HU" dirty="0"/>
              <a:t>ráfordítás</a:t>
            </a: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6383338" y="27813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7896225" y="2781301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6311901" y="2924175"/>
            <a:ext cx="1439863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Részesedés 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5159375" y="4724400"/>
            <a:ext cx="1079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2279651" y="5300663"/>
            <a:ext cx="7561263" cy="129668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T. </a:t>
            </a:r>
            <a:r>
              <a:rPr lang="hu-HU" dirty="0" smtClean="0"/>
              <a:t>86. </a:t>
            </a:r>
            <a:r>
              <a:rPr lang="hu-HU" dirty="0"/>
              <a:t>– K. 1-3.</a:t>
            </a:r>
          </a:p>
          <a:p>
            <a:r>
              <a:rPr lang="hu-HU" dirty="0"/>
              <a:t>T. 368. – K. </a:t>
            </a:r>
            <a:r>
              <a:rPr lang="hu-HU" dirty="0" smtClean="0"/>
              <a:t>96. </a:t>
            </a:r>
          </a:p>
          <a:p>
            <a:r>
              <a:rPr lang="hu-HU" dirty="0" smtClean="0"/>
              <a:t>T. 96. – K. 86. (nettósítás a kisebb összeg átvezetésével)</a:t>
            </a:r>
            <a:endParaRPr lang="hu-HU" dirty="0"/>
          </a:p>
          <a:p>
            <a:r>
              <a:rPr lang="hu-HU" dirty="0"/>
              <a:t> T. 17. – K. 368. (bejegyzéskor)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6959601" y="2349501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MÉRLEG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6311901" y="4508501"/>
            <a:ext cx="1368425" cy="3603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ESZKÖZ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6096000" y="3789363"/>
            <a:ext cx="1728788" cy="360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Egyéb követelés</a:t>
            </a: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4872038" y="39338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V="1">
            <a:off x="6959600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6959601" y="3357563"/>
            <a:ext cx="3127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Cégbírósági bejegyzéskor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4497389" y="4149726"/>
            <a:ext cx="2174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Eszköz átadáskor</a:t>
            </a:r>
          </a:p>
        </p:txBody>
      </p:sp>
      <p:sp>
        <p:nvSpPr>
          <p:cNvPr id="60439" name="AutoShape 23"/>
          <p:cNvSpPr>
            <a:spLocks/>
          </p:cNvSpPr>
          <p:nvPr/>
        </p:nvSpPr>
        <p:spPr bwMode="auto">
          <a:xfrm>
            <a:off x="7032625" y="5445125"/>
            <a:ext cx="152400" cy="431800"/>
          </a:xfrm>
          <a:prstGeom prst="rightBrace">
            <a:avLst>
              <a:gd name="adj1" fmla="val 23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7169150" y="5445126"/>
            <a:ext cx="231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Eszköz átadásakor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791744" y="4148755"/>
            <a:ext cx="0" cy="36768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348720" y="4149080"/>
            <a:ext cx="14430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 smtClean="0"/>
              <a:t>Nettósítás!</a:t>
            </a:r>
            <a:endParaRPr lang="hu-HU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 animBg="1"/>
      <p:bldP spid="60425" grpId="0" animBg="1"/>
      <p:bldP spid="60427" grpId="0" animBg="1"/>
      <p:bldP spid="60429" grpId="0" animBg="1"/>
      <p:bldP spid="60432" grpId="0" animBg="1"/>
      <p:bldP spid="60433" grpId="0" animBg="1"/>
      <p:bldP spid="60434" grpId="0" animBg="1"/>
      <p:bldP spid="60437" grpId="0"/>
      <p:bldP spid="60438" grpId="0"/>
      <p:bldP spid="60439" grpId="0" animBg="1"/>
      <p:bldP spid="60440" grpId="0"/>
      <p:bldP spid="2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/>
              <a:t>Technikai számla alkalmazása </a:t>
            </a:r>
            <a:br>
              <a:rPr lang="hu-HU" sz="3200" dirty="0"/>
            </a:br>
            <a:r>
              <a:rPr lang="hu-HU" sz="3200" dirty="0"/>
              <a:t>az </a:t>
            </a:r>
            <a:r>
              <a:rPr lang="hu-HU" sz="3200" dirty="0"/>
              <a:t>apport elszámolásánál </a:t>
            </a:r>
            <a:br>
              <a:rPr lang="hu-HU" sz="3200" dirty="0"/>
            </a:br>
            <a:r>
              <a:rPr lang="hu-HU" sz="3200" dirty="0"/>
              <a:t>(nem értékpapír, nem részesedés)</a:t>
            </a:r>
            <a:endParaRPr lang="hu-HU" sz="32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600201"/>
            <a:ext cx="8507412" cy="4530725"/>
          </a:xfrm>
        </p:spPr>
        <p:txBody>
          <a:bodyPr/>
          <a:lstStyle/>
          <a:p>
            <a:pPr marL="609600" indent="-609600">
              <a:buNone/>
            </a:pPr>
            <a:r>
              <a:rPr lang="hu-HU" sz="2400" dirty="0"/>
              <a:t>                                       </a:t>
            </a:r>
          </a:p>
          <a:p>
            <a:pPr marL="609600" indent="-609600">
              <a:buNone/>
            </a:pPr>
            <a:r>
              <a:rPr lang="hu-HU" sz="2400" dirty="0"/>
              <a:t>   </a:t>
            </a:r>
            <a:r>
              <a:rPr lang="hu-HU" sz="2400" dirty="0"/>
              <a:t>       </a:t>
            </a:r>
            <a:r>
              <a:rPr lang="hu-HU" sz="2200" dirty="0"/>
              <a:t>Eszközök                 [375. Apport </a:t>
            </a:r>
            <a:r>
              <a:rPr lang="hu-HU" sz="2200" dirty="0" err="1"/>
              <a:t>elsz</a:t>
            </a:r>
            <a:r>
              <a:rPr lang="hu-HU" sz="2200" dirty="0"/>
              <a:t>. számla</a:t>
            </a:r>
            <a:r>
              <a:rPr lang="hu-HU" sz="2200" dirty="0"/>
              <a:t>]     </a:t>
            </a:r>
            <a:r>
              <a:rPr lang="hu-HU" sz="2200" dirty="0"/>
              <a:t>         Egyéb </a:t>
            </a:r>
            <a:r>
              <a:rPr lang="hu-HU" sz="2200" dirty="0"/>
              <a:t>köv.</a:t>
            </a:r>
            <a:r>
              <a:rPr lang="hu-HU" sz="2400" dirty="0"/>
              <a:t>      </a:t>
            </a:r>
          </a:p>
          <a:p>
            <a:pPr marL="609600" indent="-609600">
              <a:buNone/>
            </a:pPr>
            <a:r>
              <a:rPr lang="hu-HU" sz="2400" dirty="0"/>
              <a:t>                     </a:t>
            </a:r>
            <a:r>
              <a:rPr lang="hu-HU" sz="2400" dirty="0"/>
              <a:t>                KSZÉ                                 TSZÉ</a:t>
            </a:r>
            <a:endParaRPr lang="hu-HU" sz="2400" dirty="0"/>
          </a:p>
        </p:txBody>
      </p:sp>
      <p:sp>
        <p:nvSpPr>
          <p:cNvPr id="2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AE52-97BF-413F-99F2-D0C439ADA284}" type="slidenum">
              <a:rPr lang="hu-HU"/>
              <a:pPr/>
              <a:t>49</a:t>
            </a:fld>
            <a:endParaRPr lang="hu-HU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063751" y="2420938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4727575" y="242093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7608888" y="2420938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3071813" y="24209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024563" y="2420938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8832850" y="2420939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575050" y="292417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6311900" y="2924175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1847850" y="4005264"/>
            <a:ext cx="2592388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Egyéb bevételek</a:t>
            </a:r>
            <a:endParaRPr lang="hu-HU" dirty="0"/>
          </a:p>
          <a:p>
            <a:pPr>
              <a:spcBef>
                <a:spcPct val="50000"/>
              </a:spcBef>
            </a:pPr>
            <a:endParaRPr lang="hu-HU" dirty="0"/>
          </a:p>
          <a:p>
            <a:pPr>
              <a:spcBef>
                <a:spcPct val="50000"/>
              </a:spcBef>
            </a:pPr>
            <a:endParaRPr lang="hu-HU" dirty="0"/>
          </a:p>
          <a:p>
            <a:pPr>
              <a:spcBef>
                <a:spcPct val="50000"/>
              </a:spcBef>
            </a:pPr>
            <a:endParaRPr lang="hu-HU" dirty="0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1992313" y="4365625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3143250" y="436562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7319963" y="4089401"/>
            <a:ext cx="27368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Egyéb </a:t>
            </a:r>
            <a:r>
              <a:rPr lang="hu-HU" dirty="0"/>
              <a:t>ráfordítások</a:t>
            </a:r>
          </a:p>
          <a:p>
            <a:pPr>
              <a:spcBef>
                <a:spcPct val="50000"/>
              </a:spcBef>
            </a:pPr>
            <a:endParaRPr lang="hu-HU" dirty="0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7464426" y="44370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8759825" y="44370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6456363" y="5157192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3503614" y="5157192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3719513" y="4790480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TSZÉ&gt;KSZÉ</a:t>
            </a:r>
            <a:endParaRPr lang="hu-HU" dirty="0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6400224" y="4790480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TSZÉ&lt;KSZÉ</a:t>
            </a:r>
            <a:endParaRPr lang="hu-HU" dirty="0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5659439" y="4668838"/>
            <a:ext cx="733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9933"/>
                </a:solidFill>
              </a:rPr>
              <a:t>vagy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Pénzügyi számvitel logika</a:t>
            </a:r>
            <a:br>
              <a:rPr lang="hu-HU" dirty="0" smtClean="0"/>
            </a:br>
            <a:r>
              <a:rPr lang="hu-HU" dirty="0" smtClean="0"/>
              <a:t>bekerüléstől kivezetésig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5</a:t>
            </a:fld>
            <a:endParaRPr lang="hu-HU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135560" y="3645024"/>
            <a:ext cx="8136904" cy="0"/>
          </a:xfrm>
          <a:prstGeom prst="straightConnector1">
            <a:avLst/>
          </a:prstGeom>
          <a:ln w="539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904312" y="2852936"/>
            <a:ext cx="0" cy="7920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églalap 10"/>
          <p:cNvSpPr/>
          <p:nvPr/>
        </p:nvSpPr>
        <p:spPr>
          <a:xfrm>
            <a:off x="2711624" y="2204864"/>
            <a:ext cx="1418456" cy="60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/>
              <a:t>Vagyonrész</a:t>
            </a:r>
            <a:r>
              <a:rPr lang="hu-HU" sz="2000" baseline="-25000" dirty="0"/>
              <a:t>i</a:t>
            </a:r>
            <a:endParaRPr lang="hu-HU" sz="2000" dirty="0"/>
          </a:p>
          <a:p>
            <a:pPr algn="ctr"/>
            <a:r>
              <a:rPr lang="hu-HU" sz="2000" dirty="0"/>
              <a:t>bekerülése</a:t>
            </a:r>
            <a:endParaRPr lang="hu-HU" sz="2000" dirty="0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3359696" y="2852936"/>
            <a:ext cx="0" cy="7920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Jobb oldali kapcsos zárójel 12"/>
          <p:cNvSpPr/>
          <p:nvPr/>
        </p:nvSpPr>
        <p:spPr>
          <a:xfrm rot="16200000">
            <a:off x="5874550" y="482098"/>
            <a:ext cx="504057" cy="5533764"/>
          </a:xfrm>
          <a:prstGeom prst="rightBrace">
            <a:avLst>
              <a:gd name="adj1" fmla="val 8333"/>
              <a:gd name="adj2" fmla="val 5050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5087888" y="2204864"/>
            <a:ext cx="2160240" cy="6732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Vagyonrész életpályája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135561" y="4283804"/>
            <a:ext cx="147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Fordulónap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4552948" y="4221088"/>
            <a:ext cx="147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Fordulónap</a:t>
            </a:r>
          </a:p>
        </p:txBody>
      </p:sp>
      <p:cxnSp>
        <p:nvCxnSpPr>
          <p:cNvPr id="19" name="Egyenes összekötő nyíllal 18"/>
          <p:cNvCxnSpPr>
            <a:stCxn id="15" idx="0"/>
          </p:cNvCxnSpPr>
          <p:nvPr/>
        </p:nvCxnSpPr>
        <p:spPr>
          <a:xfrm flipH="1" flipV="1">
            <a:off x="2871083" y="3645024"/>
            <a:ext cx="1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>
            <a:stCxn id="17" idx="0"/>
          </p:cNvCxnSpPr>
          <p:nvPr/>
        </p:nvCxnSpPr>
        <p:spPr>
          <a:xfrm flipV="1">
            <a:off x="5288471" y="3645024"/>
            <a:ext cx="1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églalap 17"/>
          <p:cNvSpPr/>
          <p:nvPr/>
        </p:nvSpPr>
        <p:spPr>
          <a:xfrm>
            <a:off x="8205936" y="2204864"/>
            <a:ext cx="1418456" cy="60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/>
              <a:t>Vagyonrész</a:t>
            </a:r>
            <a:r>
              <a:rPr lang="hu-HU" sz="2000" baseline="-25000" dirty="0"/>
              <a:t>i</a:t>
            </a:r>
            <a:endParaRPr lang="hu-HU" sz="2000" dirty="0"/>
          </a:p>
          <a:p>
            <a:pPr algn="ctr"/>
            <a:r>
              <a:rPr lang="hu-HU" sz="2000" dirty="0"/>
              <a:t>kivezetése</a:t>
            </a:r>
            <a:endParaRPr lang="hu-HU" sz="20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7001220" y="4221088"/>
            <a:ext cx="147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Fordulónap</a:t>
            </a:r>
          </a:p>
        </p:txBody>
      </p:sp>
      <p:cxnSp>
        <p:nvCxnSpPr>
          <p:cNvPr id="24" name="Egyenes összekötő nyíllal 23"/>
          <p:cNvCxnSpPr/>
          <p:nvPr/>
        </p:nvCxnSpPr>
        <p:spPr>
          <a:xfrm flipV="1">
            <a:off x="7752184" y="3645024"/>
            <a:ext cx="1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32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Vigyázzunk az apportkénti átadás és átvétel értelmezésére!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hu-HU" dirty="0"/>
              <a:t>Átadás: van bevétel és ráfordítás (a tulajdonosnál!)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egyfajta „értékesítés” </a:t>
            </a:r>
            <a:r>
              <a:rPr lang="hu-HU" dirty="0" smtClean="0"/>
              <a:t>(eredményhatása van, amit nettó módon mutatunk ki)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Átvétel: beszerzés!</a:t>
            </a:r>
          </a:p>
          <a:p>
            <a:pPr>
              <a:lnSpc>
                <a:spcPct val="90000"/>
              </a:lnSpc>
            </a:pPr>
            <a:r>
              <a:rPr lang="hu-HU" i="1" u="sng" dirty="0"/>
              <a:t>Tehát olyat nem mondunk, hogy </a:t>
            </a:r>
            <a:r>
              <a:rPr lang="hu-HU" i="1" u="sng" dirty="0" err="1"/>
              <a:t>apportkénti</a:t>
            </a:r>
            <a:r>
              <a:rPr lang="hu-HU" i="1" u="sng" dirty="0"/>
              <a:t> átadás </a:t>
            </a:r>
            <a:r>
              <a:rPr lang="hu-HU" i="1" u="sng" dirty="0" smtClean="0"/>
              <a:t>egyéb </a:t>
            </a:r>
            <a:r>
              <a:rPr lang="hu-HU" i="1" u="sng" dirty="0"/>
              <a:t>ráfordítás, az átvétel </a:t>
            </a:r>
            <a:r>
              <a:rPr lang="hu-HU" i="1" u="sng" dirty="0" smtClean="0"/>
              <a:t>egyéb </a:t>
            </a:r>
            <a:r>
              <a:rPr lang="hu-HU" i="1" u="sng" dirty="0"/>
              <a:t>bevétel!!!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22B2-13BC-4D96-813D-E0A43EBF9CBE}" type="slidenum">
              <a:rPr lang="hu-HU"/>
              <a:pPr/>
              <a:t>50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Kivezetési jogcímek:</a:t>
            </a:r>
            <a:br>
              <a:rPr lang="hu-HU" sz="4000"/>
            </a:br>
            <a:r>
              <a:rPr lang="hu-HU" sz="4000" b="1"/>
              <a:t>1c) TÉRÍTÉS NÉLKÜL ÁTADÁS</a:t>
            </a:r>
            <a:r>
              <a:rPr lang="hu-HU" sz="4000"/>
              <a:t/>
            </a:r>
            <a:br>
              <a:rPr lang="hu-HU" sz="4000"/>
            </a:br>
            <a:r>
              <a:rPr lang="hu-HU" sz="3600"/>
              <a:t>(Véglegesen, ellenszolgáltatás nélkül)</a:t>
            </a:r>
          </a:p>
        </p:txBody>
      </p:sp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F76A-04CC-4E30-B10B-72399FBE92C3}" type="slidenum">
              <a:rPr lang="hu-HU"/>
              <a:pPr/>
              <a:t>51</a:t>
            </a:fld>
            <a:endParaRPr lang="hu-HU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279651" y="2781301"/>
            <a:ext cx="3095625" cy="2232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EREDMÉNYKIMUTATÁS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Egyéb </a:t>
            </a:r>
            <a:r>
              <a:rPr lang="hu-HU" dirty="0"/>
              <a:t>ráfordítás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6383338" y="27813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7896225" y="2781301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H="1">
            <a:off x="4871865" y="4365625"/>
            <a:ext cx="136701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2279651" y="5516564"/>
            <a:ext cx="7561263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T. </a:t>
            </a:r>
            <a:r>
              <a:rPr lang="hu-HU" dirty="0" smtClean="0"/>
              <a:t>86. </a:t>
            </a:r>
            <a:r>
              <a:rPr lang="hu-HU" dirty="0"/>
              <a:t>– K. 1-3.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6959601" y="2349501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MÉRLEG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6311901" y="4148138"/>
            <a:ext cx="1368425" cy="360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ESZKÖZ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 animBg="1"/>
      <p:bldP spid="61449" grpId="0" animBg="1"/>
      <p:bldP spid="6145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ÁFA ELSZÁMOLÁS TÉRÍTÉS NÉLKÜLI ÁTADÁS ESETÉBEN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Az áfa-t ellenérték nélküli ügyletek esetében is meg kell fizetni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Az áfa alapja az eszköz átadáskor érvényes piaci értéke (a könyv szerinti értéktől függetlenül)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Az így megállapított adót az átadó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átterheli (kiszámlázza): átvevővel szemben (egyéb) követelése keletkezik és fizetendő áfa-ként is elszámolja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nem terheli át: az átadó az eredménye terhére </a:t>
            </a:r>
            <a:r>
              <a:rPr lang="hu-HU" sz="2400" dirty="0"/>
              <a:t>(egyéb </a:t>
            </a:r>
            <a:r>
              <a:rPr lang="hu-HU" sz="2400" dirty="0"/>
              <a:t>ráfordításként) számolja el a fizetendő áfa-t is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5C43-08BF-4E09-A09A-FAFDFEDF1140}" type="slidenum">
              <a:rPr lang="hu-HU"/>
              <a:pPr/>
              <a:t>52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ÁFA ELSZÁMOLÁSA TÉRÍTÉS NÉLKÜLI ÁTADÁS ESETÉBEN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dirty="0"/>
              <a:t>                                   </a:t>
            </a:r>
            <a:r>
              <a:rPr lang="hu-HU" dirty="0" smtClean="0"/>
              <a:t>                     MÉRLEG</a:t>
            </a:r>
            <a:endParaRPr lang="hu-HU" dirty="0"/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B0F1-BD6A-4B97-808B-B58AE5913412}" type="slidenum">
              <a:rPr lang="hu-HU"/>
              <a:pPr/>
              <a:t>53</a:t>
            </a:fld>
            <a:endParaRPr lang="hu-HU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024564" y="2133600"/>
            <a:ext cx="388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92314" y="2205038"/>
            <a:ext cx="3311525" cy="208756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EREDMÉNYKIMUTATÁS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EGYÉB </a:t>
            </a:r>
            <a:r>
              <a:rPr lang="hu-HU" dirty="0"/>
              <a:t>RÁFORDÍTÁS</a:t>
            </a:r>
          </a:p>
          <a:p>
            <a:endParaRPr lang="hu-HU" dirty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664200" y="2636839"/>
            <a:ext cx="1727200" cy="64928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EGYÉB</a:t>
            </a:r>
          </a:p>
          <a:p>
            <a:r>
              <a:rPr lang="hu-HU" dirty="0"/>
              <a:t> KÖVETELÉS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7967663" y="2133601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8256589" y="2638425"/>
            <a:ext cx="2016125" cy="15113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FIZETENDŐ ÁFA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391400" y="2924175"/>
            <a:ext cx="8651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943872" y="3789363"/>
            <a:ext cx="3312716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359150" y="5445125"/>
            <a:ext cx="5473700" cy="8636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>
                <a:solidFill>
                  <a:srgbClr val="FF0000"/>
                </a:solidFill>
              </a:rPr>
              <a:t>T. 368. – K. 467.</a:t>
            </a:r>
            <a:r>
              <a:rPr lang="hu-HU" dirty="0"/>
              <a:t> (átterhelik)</a:t>
            </a:r>
          </a:p>
          <a:p>
            <a:r>
              <a:rPr lang="hu-HU" dirty="0">
                <a:solidFill>
                  <a:srgbClr val="0000FF"/>
                </a:solidFill>
              </a:rPr>
              <a:t>T. </a:t>
            </a:r>
            <a:r>
              <a:rPr lang="hu-HU" dirty="0" smtClean="0">
                <a:solidFill>
                  <a:srgbClr val="0000FF"/>
                </a:solidFill>
              </a:rPr>
              <a:t>86. </a:t>
            </a:r>
            <a:r>
              <a:rPr lang="hu-HU" dirty="0">
                <a:solidFill>
                  <a:srgbClr val="0000FF"/>
                </a:solidFill>
              </a:rPr>
              <a:t>– K. 467. </a:t>
            </a:r>
            <a:r>
              <a:rPr lang="hu-HU" dirty="0"/>
              <a:t>(nem terhelik át)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 animBg="1"/>
      <p:bldP spid="29705" grpId="0" animBg="1"/>
      <p:bldP spid="29706" grpId="0" animBg="1"/>
      <p:bldP spid="2970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ÁFA ELSZÁMOLÁS TÉRÍTÉS NÉLKÜLI ÁTVÉTEL ESETÉBEN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Ha az átadó az áfa-t</a:t>
            </a:r>
          </a:p>
          <a:p>
            <a:pPr lvl="1"/>
            <a:r>
              <a:rPr lang="hu-HU"/>
              <a:t>nem terheli át: átvevőnél nincs könyvelési teendő</a:t>
            </a:r>
          </a:p>
          <a:p>
            <a:pPr lvl="1"/>
            <a:r>
              <a:rPr lang="hu-HU"/>
              <a:t>átterheli (kiszámlázza): átvevő megfizeti az átadónak, amely  </a:t>
            </a:r>
          </a:p>
          <a:p>
            <a:pPr lvl="2"/>
            <a:r>
              <a:rPr lang="hu-HU"/>
              <a:t>Vagy levonható</a:t>
            </a:r>
          </a:p>
          <a:p>
            <a:pPr lvl="3"/>
            <a:r>
              <a:rPr lang="hu-HU"/>
              <a:t>T. Előzetes áfa – K. Egyéb rövidlejáratú köt.</a:t>
            </a:r>
          </a:p>
          <a:p>
            <a:pPr lvl="2"/>
            <a:r>
              <a:rPr lang="hu-HU"/>
              <a:t>Vagy le nem vonható (a térítés nélkül átvett eszköz bekerülési értékét növeli)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2DA-31C4-43CA-9420-9D7913F3AABC}" type="slidenum">
              <a:rPr lang="hu-HU"/>
              <a:pPr/>
              <a:t>54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2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359C3-C1BD-4A7C-859A-77A2E266BD57}" type="slidenum">
              <a:rPr lang="hu-HU"/>
              <a:pPr/>
              <a:t>55</a:t>
            </a:fld>
            <a:endParaRPr lang="hu-HU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277814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hu-HU" sz="4000"/>
              <a:t>Kivezetési jogcímek:</a:t>
            </a:r>
            <a:br>
              <a:rPr lang="hu-HU" sz="4000"/>
            </a:br>
            <a:r>
              <a:rPr lang="hu-HU" sz="4000" b="1"/>
              <a:t>2a) (Anyag)felhasználás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dirty="0"/>
              <a:t>                                       </a:t>
            </a:r>
            <a:r>
              <a:rPr lang="hu-HU" dirty="0" smtClean="0"/>
              <a:t>                      MÉRLEG</a:t>
            </a:r>
            <a:endParaRPr lang="hu-HU" dirty="0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6167438" y="2133600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8040688" y="21336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478088" y="2076450"/>
            <a:ext cx="2830512" cy="2020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EREDMÉNYKIMUTATÁS</a:t>
            </a:r>
          </a:p>
          <a:p>
            <a:endParaRPr lang="hu-HU"/>
          </a:p>
          <a:p>
            <a:endParaRPr lang="hu-HU"/>
          </a:p>
          <a:p>
            <a:r>
              <a:rPr lang="hu-HU" sz="2400"/>
              <a:t>Anyagköltség </a:t>
            </a:r>
          </a:p>
          <a:p>
            <a:endParaRPr lang="hu-HU" sz="2400"/>
          </a:p>
          <a:p>
            <a:endParaRPr lang="hu-HU" sz="2400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5951539" y="2851150"/>
            <a:ext cx="1944687" cy="64928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ANYAGOK</a:t>
            </a:r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4943476" y="31416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3216276" y="5229226"/>
            <a:ext cx="5688013" cy="79057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T. 51. – K. 21-22.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Kivezetési jogcímek:</a:t>
            </a:r>
            <a:br>
              <a:rPr lang="hu-HU" sz="3200"/>
            </a:br>
            <a:r>
              <a:rPr lang="hu-HU" sz="3200" b="1"/>
              <a:t>2b) KÁRESEMÉNY, SELEJTEZÉS, HIÁNY</a:t>
            </a:r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289A-4CFD-4C91-A72D-5A33BEF31A27}" type="slidenum">
              <a:rPr lang="hu-HU"/>
              <a:pPr/>
              <a:t>56</a:t>
            </a:fld>
            <a:endParaRPr lang="hu-HU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279651" y="2781301"/>
            <a:ext cx="3095625" cy="22320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EREDMÉNYKIMUTATÁS</a:t>
            </a:r>
          </a:p>
          <a:p>
            <a:endParaRPr lang="hu-HU"/>
          </a:p>
          <a:p>
            <a:r>
              <a:rPr lang="hu-HU"/>
              <a:t>Egyéb ráfordítás</a:t>
            </a:r>
          </a:p>
          <a:p>
            <a:endParaRPr lang="hu-HU"/>
          </a:p>
          <a:p>
            <a:endParaRPr lang="hu-HU"/>
          </a:p>
          <a:p>
            <a:r>
              <a:rPr lang="hu-HU"/>
              <a:t>Egyéb bevétel</a:t>
            </a: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6383338" y="27813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7896225" y="2781301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>
            <a:off x="4800601" y="3789363"/>
            <a:ext cx="14398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279651" y="5516564"/>
            <a:ext cx="7561263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T. 86. – K. 1-3. (könyv szerinti érték)</a:t>
            </a:r>
          </a:p>
          <a:p>
            <a:r>
              <a:rPr lang="hu-HU"/>
              <a:t>38. – 96. (a kapott kártérítés)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6959601" y="2349501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MÉRLEG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311901" y="3573463"/>
            <a:ext cx="1368425" cy="360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ESZKÖZ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6384926" y="4365625"/>
            <a:ext cx="1223963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PÉNZ</a:t>
            </a:r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 flipH="1">
            <a:off x="4800600" y="4581525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 animBg="1"/>
      <p:bldP spid="63498" grpId="0" animBg="1"/>
      <p:bldP spid="63499" grpId="0" animBg="1"/>
      <p:bldP spid="6350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FD3B-5801-40C1-AB30-6AD7DF5254EF}" type="slidenum">
              <a:rPr lang="hu-HU"/>
              <a:pPr/>
              <a:t>57</a:t>
            </a:fld>
            <a:endParaRPr lang="hu-HU"/>
          </a:p>
        </p:txBody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476626" y="2555876"/>
            <a:ext cx="5643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6000"/>
              <a:t>EGYÉB TÉMÁK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23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Pénzeszközökkel kapcsolatos elszámolások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/>
              <a:t>Pénzeszközváltozásokat késedelem nélkül könyvelni kell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Készpénzforgalomnál a pénzmozgással együtt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Bankszámlaforgalomnál a hitelintézet értesítésének megérkezésekor</a:t>
            </a:r>
          </a:p>
          <a:p>
            <a:pPr>
              <a:lnSpc>
                <a:spcPct val="80000"/>
              </a:lnSpc>
            </a:pPr>
            <a:r>
              <a:rPr lang="hu-HU" sz="2800"/>
              <a:t>A pénzeszköz számlák közötti mozgások elszámolása időben és térben is elszakad egymástól, ezért az ilyen események könyvelésekor</a:t>
            </a:r>
          </a:p>
          <a:p>
            <a:pPr>
              <a:lnSpc>
                <a:spcPct val="80000"/>
              </a:lnSpc>
            </a:pPr>
            <a:r>
              <a:rPr lang="hu-HU" sz="2800"/>
              <a:t>az egyik pénzeszköz számlára könyveléskor az érintett másik pénzeszköz számlát az Átvezetési számla helyettesíti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0A09-2E9C-44C8-AF93-4B5BAC6C59F0}" type="slidenum">
              <a:rPr lang="hu-HU"/>
              <a:pPr/>
              <a:t>58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6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PÉNZESZKÖZ SZÁMLÁK KÖZÖTTI ELSZÁMOLÁSOK(1)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 sz="1800"/>
              <a:t>     </a:t>
            </a:r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EE39-959B-423C-B568-30B2264ECAAE}" type="slidenum">
              <a:rPr lang="hu-HU"/>
              <a:pPr/>
              <a:t>59</a:t>
            </a:fld>
            <a:endParaRPr lang="hu-HU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3267075" y="2997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2279650" y="3244851"/>
            <a:ext cx="7704138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PÉNZTÁR – PÉNZTÁR KÖZÖTTI MOZGÁS</a:t>
            </a:r>
          </a:p>
          <a:p>
            <a:pPr>
              <a:spcBef>
                <a:spcPct val="50000"/>
              </a:spcBef>
            </a:pPr>
            <a:endParaRPr lang="hu-HU"/>
          </a:p>
          <a:p>
            <a:pPr algn="l">
              <a:spcBef>
                <a:spcPct val="50000"/>
              </a:spcBef>
            </a:pPr>
            <a:r>
              <a:rPr lang="hu-HU"/>
              <a:t>PÉNZTÁR(1)             ÁTVEZETÉSI SZÁMLA             PÉNZTÁR (2)</a:t>
            </a:r>
          </a:p>
          <a:p>
            <a:pPr algn="l">
              <a:spcBef>
                <a:spcPct val="50000"/>
              </a:spcBef>
            </a:pPr>
            <a:r>
              <a:rPr lang="hu-HU"/>
              <a:t>               Pénztár kiadási biz.        Pénztár bevételi biz.</a:t>
            </a:r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2279651" y="44370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>
            <a:off x="4800601" y="4437063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>
            <a:off x="8256588" y="443706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7401" name="Line 9"/>
          <p:cNvSpPr>
            <a:spLocks noChangeShapeType="1"/>
          </p:cNvSpPr>
          <p:nvPr/>
        </p:nvSpPr>
        <p:spPr bwMode="auto">
          <a:xfrm>
            <a:off x="3071813" y="44386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6024563" y="44370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9120188" y="44370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>
            <a:off x="3432175" y="479742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7405" name="Line 13"/>
          <p:cNvSpPr>
            <a:spLocks noChangeShapeType="1"/>
          </p:cNvSpPr>
          <p:nvPr/>
        </p:nvSpPr>
        <p:spPr bwMode="auto">
          <a:xfrm>
            <a:off x="6383338" y="479742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módszertan változik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Csak </a:t>
            </a:r>
            <a:r>
              <a:rPr lang="hu-HU" dirty="0"/>
              <a:t>kontírozni fogunk</a:t>
            </a:r>
            <a:r>
              <a:rPr lang="hu-HU" dirty="0" smtClean="0"/>
              <a:t>!</a:t>
            </a:r>
          </a:p>
          <a:p>
            <a:r>
              <a:rPr lang="hu-HU" dirty="0" smtClean="0"/>
              <a:t>Könyvelési tételekkel fogjuk jelezni egy-egy gazdasági esemény hatását</a:t>
            </a:r>
          </a:p>
          <a:p>
            <a:pPr lvl="1"/>
            <a:r>
              <a:rPr lang="hu-HU" dirty="0" smtClean="0"/>
              <a:t>Fontos, hogy átlásd a mérleg, </a:t>
            </a:r>
            <a:r>
              <a:rPr lang="hu-HU" dirty="0" err="1" smtClean="0"/>
              <a:t>eredménykimutatás</a:t>
            </a:r>
            <a:r>
              <a:rPr lang="hu-HU" dirty="0" smtClean="0"/>
              <a:t> és a számlakeret kapcsolatát, összefüggéseit</a:t>
            </a:r>
          </a:p>
          <a:p>
            <a:pPr lvl="2"/>
            <a:r>
              <a:rPr lang="hu-HU" dirty="0" smtClean="0"/>
              <a:t>1-4. számlaosztály mérlegszámlák</a:t>
            </a:r>
          </a:p>
          <a:p>
            <a:pPr lvl="2"/>
            <a:r>
              <a:rPr lang="hu-HU" dirty="0" smtClean="0"/>
              <a:t>5-9. számlaosztály műveleti számlák, ezekből ebben a félévben az 5., és a 8-9. számlaosztály a fontos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33-8E79-4753-9823-9C110BCFE0CC}" type="slidenum">
              <a:rPr lang="hu-HU"/>
              <a:pPr/>
              <a:t>6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67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PÉNZESZKÖZ SZÁMLÁK KÖZÖTTI ELSZÁMOLÁSOK(2)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 sz="1800"/>
              <a:t>     </a:t>
            </a:r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B009-DA6F-4563-B41A-E7433501F3CB}" type="slidenum">
              <a:rPr lang="hu-HU"/>
              <a:pPr/>
              <a:t>60</a:t>
            </a:fld>
            <a:endParaRPr lang="hu-HU"/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3267075" y="2997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2279650" y="2420938"/>
            <a:ext cx="7704138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PÉNZTÁR – BANKBETÉT KÖZÖTTI MOZGÁS</a:t>
            </a:r>
          </a:p>
          <a:p>
            <a:pPr>
              <a:spcBef>
                <a:spcPct val="50000"/>
              </a:spcBef>
            </a:pPr>
            <a:endParaRPr lang="hu-HU"/>
          </a:p>
          <a:p>
            <a:pPr algn="l">
              <a:spcBef>
                <a:spcPct val="50000"/>
              </a:spcBef>
            </a:pPr>
            <a:r>
              <a:rPr lang="hu-HU"/>
              <a:t>  PÉNZTÁR                ÁTVEZETÉSI SZÁMLA             BANKBETÉT</a:t>
            </a:r>
          </a:p>
          <a:p>
            <a:pPr algn="l">
              <a:spcBef>
                <a:spcPct val="50000"/>
              </a:spcBef>
            </a:pPr>
            <a:r>
              <a:rPr lang="hu-HU"/>
              <a:t>               Pénztár kiadási biz.        Jóváírási értesítés</a:t>
            </a:r>
          </a:p>
          <a:p>
            <a:pPr algn="l">
              <a:spcBef>
                <a:spcPct val="50000"/>
              </a:spcBef>
            </a:pPr>
            <a:r>
              <a:rPr lang="hu-HU"/>
              <a:t>	</a:t>
            </a:r>
          </a:p>
          <a:p>
            <a:pPr algn="l">
              <a:spcBef>
                <a:spcPct val="50000"/>
              </a:spcBef>
            </a:pPr>
            <a:endParaRPr lang="hu-HU"/>
          </a:p>
          <a:p>
            <a:pPr algn="l">
              <a:spcBef>
                <a:spcPct val="50000"/>
              </a:spcBef>
            </a:pPr>
            <a:r>
              <a:rPr lang="hu-HU"/>
              <a:t>           Pénztár bevételi biz.                   Terhelési értesítés</a:t>
            </a:r>
          </a:p>
        </p:txBody>
      </p:sp>
      <p:sp>
        <p:nvSpPr>
          <p:cNvPr id="188422" name="Line 6"/>
          <p:cNvSpPr>
            <a:spLocks noChangeShapeType="1"/>
          </p:cNvSpPr>
          <p:nvPr/>
        </p:nvSpPr>
        <p:spPr bwMode="auto">
          <a:xfrm>
            <a:off x="2279651" y="35734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23" name="Line 7"/>
          <p:cNvSpPr>
            <a:spLocks noChangeShapeType="1"/>
          </p:cNvSpPr>
          <p:nvPr/>
        </p:nvSpPr>
        <p:spPr bwMode="auto">
          <a:xfrm>
            <a:off x="4800601" y="3573463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24" name="Line 8"/>
          <p:cNvSpPr>
            <a:spLocks noChangeShapeType="1"/>
          </p:cNvSpPr>
          <p:nvPr/>
        </p:nvSpPr>
        <p:spPr bwMode="auto">
          <a:xfrm>
            <a:off x="8256588" y="357346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25" name="Line 9"/>
          <p:cNvSpPr>
            <a:spLocks noChangeShapeType="1"/>
          </p:cNvSpPr>
          <p:nvPr/>
        </p:nvSpPr>
        <p:spPr bwMode="auto">
          <a:xfrm>
            <a:off x="3071813" y="3573464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26" name="Line 10"/>
          <p:cNvSpPr>
            <a:spLocks noChangeShapeType="1"/>
          </p:cNvSpPr>
          <p:nvPr/>
        </p:nvSpPr>
        <p:spPr bwMode="auto">
          <a:xfrm>
            <a:off x="6024563" y="35734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27" name="Line 11"/>
          <p:cNvSpPr>
            <a:spLocks noChangeShapeType="1"/>
          </p:cNvSpPr>
          <p:nvPr/>
        </p:nvSpPr>
        <p:spPr bwMode="auto">
          <a:xfrm>
            <a:off x="9120188" y="35734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28" name="Line 12"/>
          <p:cNvSpPr>
            <a:spLocks noChangeShapeType="1"/>
          </p:cNvSpPr>
          <p:nvPr/>
        </p:nvSpPr>
        <p:spPr bwMode="auto">
          <a:xfrm>
            <a:off x="3432175" y="4005263"/>
            <a:ext cx="23764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29" name="Line 13"/>
          <p:cNvSpPr>
            <a:spLocks noChangeShapeType="1"/>
          </p:cNvSpPr>
          <p:nvPr/>
        </p:nvSpPr>
        <p:spPr bwMode="auto">
          <a:xfrm>
            <a:off x="6383338" y="4005263"/>
            <a:ext cx="252095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 flipV="1">
            <a:off x="2711450" y="3789364"/>
            <a:ext cx="0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31" name="Line 15"/>
          <p:cNvSpPr>
            <a:spLocks noChangeShapeType="1"/>
          </p:cNvSpPr>
          <p:nvPr/>
        </p:nvSpPr>
        <p:spPr bwMode="auto">
          <a:xfrm>
            <a:off x="6240463" y="4005264"/>
            <a:ext cx="0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32" name="Line 16"/>
          <p:cNvSpPr>
            <a:spLocks noChangeShapeType="1"/>
          </p:cNvSpPr>
          <p:nvPr/>
        </p:nvSpPr>
        <p:spPr bwMode="auto">
          <a:xfrm flipH="1">
            <a:off x="2711451" y="4941888"/>
            <a:ext cx="35290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33" name="Line 17"/>
          <p:cNvSpPr>
            <a:spLocks noChangeShapeType="1"/>
          </p:cNvSpPr>
          <p:nvPr/>
        </p:nvSpPr>
        <p:spPr bwMode="auto">
          <a:xfrm>
            <a:off x="9551988" y="3860801"/>
            <a:ext cx="0" cy="14398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34" name="Line 18"/>
          <p:cNvSpPr>
            <a:spLocks noChangeShapeType="1"/>
          </p:cNvSpPr>
          <p:nvPr/>
        </p:nvSpPr>
        <p:spPr bwMode="auto">
          <a:xfrm flipH="1">
            <a:off x="5664200" y="5300663"/>
            <a:ext cx="3887788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35" name="Line 19"/>
          <p:cNvSpPr>
            <a:spLocks noChangeShapeType="1"/>
          </p:cNvSpPr>
          <p:nvPr/>
        </p:nvSpPr>
        <p:spPr bwMode="auto">
          <a:xfrm flipV="1">
            <a:off x="5664200" y="4149725"/>
            <a:ext cx="0" cy="11509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8436" name="Text Box 20"/>
          <p:cNvSpPr txBox="1">
            <a:spLocks noChangeArrowheads="1"/>
          </p:cNvSpPr>
          <p:nvPr/>
        </p:nvSpPr>
        <p:spPr bwMode="auto">
          <a:xfrm>
            <a:off x="2279650" y="5819775"/>
            <a:ext cx="4179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FF"/>
                </a:solidFill>
              </a:rPr>
              <a:t>Készpénzbefizetés a bankszámlára</a:t>
            </a:r>
          </a:p>
          <a:p>
            <a:r>
              <a:rPr lang="hu-HU">
                <a:solidFill>
                  <a:srgbClr val="FF0000"/>
                </a:solidFill>
              </a:rPr>
              <a:t>Készpénzfelvét a bankszámláról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46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PÉNZESZKÖZ SZÁMLÁK KÖZÖTTI ELSZÁMOLÁS(3)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 sz="1800"/>
              <a:t>     </a:t>
            </a:r>
          </a:p>
        </p:txBody>
      </p:sp>
      <p:sp>
        <p:nvSpPr>
          <p:cNvPr id="1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5AE9-B461-4B27-B944-9FF6E0FAFB80}" type="slidenum">
              <a:rPr lang="hu-HU"/>
              <a:pPr/>
              <a:t>61</a:t>
            </a:fld>
            <a:endParaRPr lang="hu-HU"/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3267075" y="2997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2279650" y="2420939"/>
            <a:ext cx="7704138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BANKBETÉT – BANKBETÉT (HITELSZÁMLA) KÖZÖTTI MOZGÁS</a:t>
            </a:r>
          </a:p>
          <a:p>
            <a:pPr>
              <a:spcBef>
                <a:spcPct val="50000"/>
              </a:spcBef>
            </a:pPr>
            <a:endParaRPr lang="hu-HU"/>
          </a:p>
          <a:p>
            <a:pPr algn="l"/>
            <a:r>
              <a:rPr lang="hu-HU"/>
              <a:t>BANKBETÉT (1)                                                BANKBETÉT (2)</a:t>
            </a:r>
          </a:p>
          <a:p>
            <a:pPr algn="l"/>
            <a:r>
              <a:rPr lang="hu-HU"/>
              <a:t>      HITEL                ÁTVEZETÉSI SZÁMLA                HITEL</a:t>
            </a:r>
          </a:p>
          <a:p>
            <a:pPr algn="l">
              <a:spcBef>
                <a:spcPct val="50000"/>
              </a:spcBef>
            </a:pPr>
            <a:r>
              <a:rPr lang="hu-HU"/>
              <a:t>              Terhelési értesítés            Jóváírási értesítés</a:t>
            </a:r>
          </a:p>
        </p:txBody>
      </p:sp>
      <p:sp>
        <p:nvSpPr>
          <p:cNvPr id="189446" name="Line 6"/>
          <p:cNvSpPr>
            <a:spLocks noChangeShapeType="1"/>
          </p:cNvSpPr>
          <p:nvPr/>
        </p:nvSpPr>
        <p:spPr bwMode="auto">
          <a:xfrm>
            <a:off x="2351089" y="37163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47" name="Line 7"/>
          <p:cNvSpPr>
            <a:spLocks noChangeShapeType="1"/>
          </p:cNvSpPr>
          <p:nvPr/>
        </p:nvSpPr>
        <p:spPr bwMode="auto">
          <a:xfrm>
            <a:off x="4800601" y="371633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8040688" y="371633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3143250" y="37179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>
            <a:off x="6024563" y="3716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51" name="Line 11"/>
          <p:cNvSpPr>
            <a:spLocks noChangeShapeType="1"/>
          </p:cNvSpPr>
          <p:nvPr/>
        </p:nvSpPr>
        <p:spPr bwMode="auto">
          <a:xfrm>
            <a:off x="8904288" y="3716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52" name="Line 12"/>
          <p:cNvSpPr>
            <a:spLocks noChangeShapeType="1"/>
          </p:cNvSpPr>
          <p:nvPr/>
        </p:nvSpPr>
        <p:spPr bwMode="auto">
          <a:xfrm>
            <a:off x="3432175" y="414972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53" name="Line 13"/>
          <p:cNvSpPr>
            <a:spLocks noChangeShapeType="1"/>
          </p:cNvSpPr>
          <p:nvPr/>
        </p:nvSpPr>
        <p:spPr bwMode="auto">
          <a:xfrm>
            <a:off x="6240463" y="414972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9454" name="Text Box 14"/>
          <p:cNvSpPr txBox="1">
            <a:spLocks noChangeArrowheads="1"/>
          </p:cNvSpPr>
          <p:nvPr/>
        </p:nvSpPr>
        <p:spPr bwMode="auto">
          <a:xfrm>
            <a:off x="2001839" y="4884739"/>
            <a:ext cx="66643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/>
              <a:t>Előfordulása:</a:t>
            </a:r>
          </a:p>
          <a:p>
            <a:pPr algn="l"/>
            <a:r>
              <a:rPr lang="hu-HU"/>
              <a:t>	Bankszámlák közötti átvezetések (pl. lekötések)</a:t>
            </a:r>
          </a:p>
          <a:p>
            <a:pPr algn="l"/>
            <a:r>
              <a:rPr lang="hu-HU"/>
              <a:t>	Hitelfelvétel és hiteltörlesztés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2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solidFill>
                  <a:schemeClr val="hlink"/>
                </a:solidFill>
              </a:rPr>
              <a:t>Adott-kapott előlegek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1438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/>
              <a:t>Olyan pénzösszeg, amely egy termékértékesítés, vagy szolgáltatás-nyújtás ellenértékének részét képezi, és még az ügylet teljesítése előtt kerül átadásra.</a:t>
            </a:r>
          </a:p>
          <a:p>
            <a:pPr>
              <a:lnSpc>
                <a:spcPct val="80000"/>
              </a:lnSpc>
            </a:pPr>
            <a:r>
              <a:rPr lang="hu-HU" sz="2400"/>
              <a:t>A Ptk. egyik nevesített, szerződést biztosító mellékkötelezettsége</a:t>
            </a:r>
          </a:p>
          <a:p>
            <a:pPr>
              <a:lnSpc>
                <a:spcPct val="80000"/>
              </a:lnSpc>
            </a:pPr>
            <a:r>
              <a:rPr lang="hu-HU" sz="2400"/>
              <a:t>Az ügylet meghiúsulásakor visszajár! </a:t>
            </a:r>
          </a:p>
          <a:p>
            <a:pPr>
              <a:lnSpc>
                <a:spcPct val="80000"/>
              </a:lnSpc>
            </a:pPr>
            <a:r>
              <a:rPr lang="hu-HU" sz="2400"/>
              <a:t>Mivel ellenérték, ezért áfa fizetési kötelezettséget von maga után: az előleg összegét úgy kell tekinteni, mint ami tartalmazza az áfa összegét is (tehát 150 egység előlegben, 25%-os áfa kulcs esetében 30 egységnyi áfa van)</a:t>
            </a:r>
          </a:p>
          <a:p>
            <a:pPr>
              <a:lnSpc>
                <a:spcPct val="80000"/>
              </a:lnSpc>
            </a:pPr>
            <a:r>
              <a:rPr lang="hu-HU" sz="2400"/>
              <a:t>Aki kapja az előleget áfa-t fizet be (fizetendő áfa)</a:t>
            </a:r>
          </a:p>
          <a:p>
            <a:pPr>
              <a:lnSpc>
                <a:spcPct val="80000"/>
              </a:lnSpc>
            </a:pPr>
            <a:r>
              <a:rPr lang="hu-HU" sz="2400"/>
              <a:t>Aki adja az előleget áfa-t von le (előzetes áfa)</a:t>
            </a:r>
          </a:p>
          <a:p>
            <a:pPr>
              <a:lnSpc>
                <a:spcPct val="80000"/>
              </a:lnSpc>
            </a:pPr>
            <a:r>
              <a:rPr lang="hu-HU" sz="2400"/>
              <a:t>Könyvelése: a pénzügyi teljesítéskor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E800-562E-4AB1-AC9D-9B955D9DAA09}" type="slidenum">
              <a:rPr lang="hu-HU"/>
              <a:pPr/>
              <a:t>62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9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Házi feladat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Nézzenek </a:t>
            </a:r>
            <a:r>
              <a:rPr lang="hu-HU" dirty="0"/>
              <a:t>utána, hogy mi </a:t>
            </a:r>
          </a:p>
          <a:p>
            <a:pPr lvl="1"/>
            <a:r>
              <a:rPr lang="hu-HU" dirty="0"/>
              <a:t>a foglaló,  </a:t>
            </a:r>
          </a:p>
          <a:p>
            <a:pPr lvl="1"/>
            <a:r>
              <a:rPr lang="hu-HU" dirty="0"/>
              <a:t>az óvadék (kaució)</a:t>
            </a:r>
          </a:p>
          <a:p>
            <a:pPr lvl="1"/>
            <a:r>
              <a:rPr lang="hu-HU" dirty="0"/>
              <a:t>a letét tartalma</a:t>
            </a:r>
          </a:p>
          <a:p>
            <a:pPr lvl="1">
              <a:buFontTx/>
              <a:buNone/>
            </a:pPr>
            <a:r>
              <a:rPr lang="hu-HU" dirty="0"/>
              <a:t>Miben hasonlítanak, és miben nem az előleghez? </a:t>
            </a:r>
          </a:p>
          <a:p>
            <a:endParaRPr lang="hu-HU" dirty="0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D032-518A-4A3F-8FA0-4DC52D113400}" type="slidenum">
              <a:rPr lang="hu-HU"/>
              <a:pPr/>
              <a:t>63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12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>
                <a:solidFill>
                  <a:schemeClr val="hlink"/>
                </a:solidFill>
              </a:rPr>
              <a:t>ADOTT ELŐLEG ELSZÁMOLÁSA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/>
              <a:t>A teljesítést megelőzően a szállítónak kifizetett összeg, amely a későbbi teljesítés ellenértékébe beszámításra kerül.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Könyvelés: pénzügyi teljesítéskor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Tartalmában követelés, amit a mérlegben 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(levonható) áfa </a:t>
            </a:r>
            <a:r>
              <a:rPr lang="hu-HU" sz="2000" dirty="0"/>
              <a:t>nélküli </a:t>
            </a:r>
            <a:r>
              <a:rPr lang="hu-HU" sz="2000" dirty="0"/>
              <a:t>összegben (az eszközök bekerülési értékének nem része a levonható áfa!) </a:t>
            </a:r>
            <a:endParaRPr lang="hu-HU" sz="2000" dirty="0"/>
          </a:p>
          <a:p>
            <a:pPr lvl="1">
              <a:lnSpc>
                <a:spcPct val="90000"/>
              </a:lnSpc>
            </a:pPr>
            <a:r>
              <a:rPr lang="hu-HU" sz="2000" dirty="0"/>
              <a:t>abban az eszközcsoportban mutatunk ki, amelynek beszerzéséhez kapcsolódik</a:t>
            </a:r>
          </a:p>
          <a:p>
            <a:pPr lvl="2">
              <a:lnSpc>
                <a:spcPct val="90000"/>
              </a:lnSpc>
            </a:pPr>
            <a:r>
              <a:rPr lang="hu-HU" sz="1800" dirty="0"/>
              <a:t>Tárgyi eszközökre adott előleg </a:t>
            </a:r>
            <a:r>
              <a:rPr lang="hu-HU" sz="1800" dirty="0">
                <a:latin typeface="Arial" charset="0"/>
                <a:cs typeface="Arial" charset="0"/>
              </a:rPr>
              <a:t>→ </a:t>
            </a:r>
            <a:r>
              <a:rPr lang="hu-HU" sz="1800" dirty="0"/>
              <a:t>A/II</a:t>
            </a:r>
          </a:p>
          <a:p>
            <a:pPr lvl="2">
              <a:lnSpc>
                <a:spcPct val="90000"/>
              </a:lnSpc>
            </a:pPr>
            <a:r>
              <a:rPr lang="hu-HU" sz="1800" dirty="0"/>
              <a:t>Készletekre adott előleg </a:t>
            </a:r>
            <a:r>
              <a:rPr lang="hu-HU" sz="1800" dirty="0">
                <a:latin typeface="Arial" charset="0"/>
                <a:cs typeface="Arial" charset="0"/>
              </a:rPr>
              <a:t>→</a:t>
            </a:r>
            <a:r>
              <a:rPr lang="hu-HU" sz="1800" dirty="0"/>
              <a:t> B/II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 teljesítéskor el kell számolni (be kell számítani) a szállítókkal szemben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A6A6-7042-46C3-BFBF-BF37FE34A447}" type="slidenum">
              <a:rPr lang="hu-HU"/>
              <a:pPr/>
              <a:t>64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16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>
                <a:solidFill>
                  <a:schemeClr val="hlink"/>
                </a:solidFill>
              </a:rPr>
              <a:t>ADOTT ELŐLEG KÖNYVELÉSE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/>
              <a:t>Pénzeszköz 	35. Adott előleg		  Szállító</a:t>
            </a:r>
          </a:p>
          <a:p>
            <a:pPr>
              <a:buFont typeface="Wingdings" pitchFamily="2" charset="2"/>
              <a:buNone/>
            </a:pPr>
            <a:r>
              <a:rPr lang="hu-HU" sz="2400"/>
              <a:t>E                                 </a:t>
            </a:r>
            <a:r>
              <a:rPr lang="hu-HU"/>
              <a:t>   	      </a:t>
            </a:r>
            <a:endParaRPr lang="hu-HU" sz="2400"/>
          </a:p>
        </p:txBody>
      </p:sp>
      <p:sp>
        <p:nvSpPr>
          <p:cNvPr id="4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4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7D94-CCE1-493E-9F3E-AABB06BC1C4C}" type="slidenum">
              <a:rPr lang="hu-HU"/>
              <a:pPr/>
              <a:t>65</a:t>
            </a:fld>
            <a:endParaRPr lang="hu-HU"/>
          </a:p>
        </p:txBody>
      </p:sp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2063751" y="206057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41" name="Line 5"/>
          <p:cNvSpPr>
            <a:spLocks noChangeShapeType="1"/>
          </p:cNvSpPr>
          <p:nvPr/>
        </p:nvSpPr>
        <p:spPr bwMode="auto">
          <a:xfrm>
            <a:off x="4800601" y="20605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42" name="Line 6"/>
          <p:cNvSpPr>
            <a:spLocks noChangeShapeType="1"/>
          </p:cNvSpPr>
          <p:nvPr/>
        </p:nvSpPr>
        <p:spPr bwMode="auto">
          <a:xfrm>
            <a:off x="8256588" y="206057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43" name="Line 7"/>
          <p:cNvSpPr>
            <a:spLocks noChangeShapeType="1"/>
          </p:cNvSpPr>
          <p:nvPr/>
        </p:nvSpPr>
        <p:spPr bwMode="auto">
          <a:xfrm>
            <a:off x="2855913" y="206057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44" name="Line 8"/>
          <p:cNvSpPr>
            <a:spLocks noChangeShapeType="1"/>
          </p:cNvSpPr>
          <p:nvPr/>
        </p:nvSpPr>
        <p:spPr bwMode="auto">
          <a:xfrm>
            <a:off x="6024563" y="2060576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45" name="Line 9"/>
          <p:cNvSpPr>
            <a:spLocks noChangeShapeType="1"/>
          </p:cNvSpPr>
          <p:nvPr/>
        </p:nvSpPr>
        <p:spPr bwMode="auto">
          <a:xfrm>
            <a:off x="9264650" y="206057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46" name="Line 10"/>
          <p:cNvSpPr>
            <a:spLocks noChangeShapeType="1"/>
          </p:cNvSpPr>
          <p:nvPr/>
        </p:nvSpPr>
        <p:spPr bwMode="auto">
          <a:xfrm>
            <a:off x="4727575" y="393382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47" name="Text Box 11"/>
          <p:cNvSpPr txBox="1">
            <a:spLocks noChangeArrowheads="1"/>
          </p:cNvSpPr>
          <p:nvPr/>
        </p:nvSpPr>
        <p:spPr bwMode="auto">
          <a:xfrm>
            <a:off x="5016501" y="3548063"/>
            <a:ext cx="202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Előzetes áfa</a:t>
            </a:r>
          </a:p>
        </p:txBody>
      </p:sp>
      <p:sp>
        <p:nvSpPr>
          <p:cNvPr id="193548" name="Line 12"/>
          <p:cNvSpPr>
            <a:spLocks noChangeShapeType="1"/>
          </p:cNvSpPr>
          <p:nvPr/>
        </p:nvSpPr>
        <p:spPr bwMode="auto">
          <a:xfrm>
            <a:off x="5951538" y="393382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5237163" y="3943350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20</a:t>
            </a:r>
          </a:p>
        </p:txBody>
      </p:sp>
      <p:sp>
        <p:nvSpPr>
          <p:cNvPr id="193550" name="Text Box 14"/>
          <p:cNvSpPr txBox="1">
            <a:spLocks noChangeArrowheads="1"/>
          </p:cNvSpPr>
          <p:nvPr/>
        </p:nvSpPr>
        <p:spPr bwMode="auto">
          <a:xfrm>
            <a:off x="5159375" y="4437063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60</a:t>
            </a:r>
          </a:p>
        </p:txBody>
      </p:sp>
      <p:sp>
        <p:nvSpPr>
          <p:cNvPr id="193551" name="Line 15"/>
          <p:cNvSpPr>
            <a:spLocks noChangeShapeType="1"/>
          </p:cNvSpPr>
          <p:nvPr/>
        </p:nvSpPr>
        <p:spPr bwMode="auto">
          <a:xfrm>
            <a:off x="8183563" y="393382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52" name="Line 16"/>
          <p:cNvSpPr>
            <a:spLocks noChangeShapeType="1"/>
          </p:cNvSpPr>
          <p:nvPr/>
        </p:nvSpPr>
        <p:spPr bwMode="auto">
          <a:xfrm>
            <a:off x="9264650" y="39338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53" name="Text Box 17"/>
          <p:cNvSpPr txBox="1">
            <a:spLocks noChangeArrowheads="1"/>
          </p:cNvSpPr>
          <p:nvPr/>
        </p:nvSpPr>
        <p:spPr bwMode="auto">
          <a:xfrm>
            <a:off x="8604251" y="3490913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Eszköz</a:t>
            </a:r>
          </a:p>
        </p:txBody>
      </p:sp>
      <p:sp>
        <p:nvSpPr>
          <p:cNvPr id="193554" name="Text Box 18"/>
          <p:cNvSpPr txBox="1">
            <a:spLocks noChangeArrowheads="1"/>
          </p:cNvSpPr>
          <p:nvPr/>
        </p:nvSpPr>
        <p:spPr bwMode="auto">
          <a:xfrm>
            <a:off x="8472488" y="4005263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240</a:t>
            </a:r>
          </a:p>
        </p:txBody>
      </p:sp>
      <p:sp>
        <p:nvSpPr>
          <p:cNvPr id="193555" name="Line 19"/>
          <p:cNvSpPr>
            <a:spLocks noChangeShapeType="1"/>
          </p:cNvSpPr>
          <p:nvPr/>
        </p:nvSpPr>
        <p:spPr bwMode="auto">
          <a:xfrm>
            <a:off x="3719514" y="24209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56" name="Line 20"/>
          <p:cNvSpPr>
            <a:spLocks noChangeShapeType="1"/>
          </p:cNvSpPr>
          <p:nvPr/>
        </p:nvSpPr>
        <p:spPr bwMode="auto">
          <a:xfrm>
            <a:off x="4224338" y="242093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57" name="Line 21"/>
          <p:cNvSpPr>
            <a:spLocks noChangeShapeType="1"/>
          </p:cNvSpPr>
          <p:nvPr/>
        </p:nvSpPr>
        <p:spPr bwMode="auto">
          <a:xfrm>
            <a:off x="4224338" y="42211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58" name="Line 22"/>
          <p:cNvSpPr>
            <a:spLocks noChangeShapeType="1"/>
          </p:cNvSpPr>
          <p:nvPr/>
        </p:nvSpPr>
        <p:spPr bwMode="auto">
          <a:xfrm>
            <a:off x="10056814" y="23495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59" name="Line 23"/>
          <p:cNvSpPr>
            <a:spLocks noChangeShapeType="1"/>
          </p:cNvSpPr>
          <p:nvPr/>
        </p:nvSpPr>
        <p:spPr bwMode="auto">
          <a:xfrm>
            <a:off x="10344150" y="2349501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60" name="Line 24"/>
          <p:cNvSpPr>
            <a:spLocks noChangeShapeType="1"/>
          </p:cNvSpPr>
          <p:nvPr/>
        </p:nvSpPr>
        <p:spPr bwMode="auto">
          <a:xfrm flipH="1">
            <a:off x="5519738" y="5445125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61" name="Line 25"/>
          <p:cNvSpPr>
            <a:spLocks noChangeShapeType="1"/>
          </p:cNvSpPr>
          <p:nvPr/>
        </p:nvSpPr>
        <p:spPr bwMode="auto">
          <a:xfrm flipV="1">
            <a:off x="5519738" y="494188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62" name="Line 26"/>
          <p:cNvSpPr>
            <a:spLocks noChangeShapeType="1"/>
          </p:cNvSpPr>
          <p:nvPr/>
        </p:nvSpPr>
        <p:spPr bwMode="auto">
          <a:xfrm flipV="1">
            <a:off x="8832850" y="44370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63" name="Text Box 27"/>
          <p:cNvSpPr txBox="1">
            <a:spLocks noChangeArrowheads="1"/>
          </p:cNvSpPr>
          <p:nvPr/>
        </p:nvSpPr>
        <p:spPr bwMode="auto">
          <a:xfrm>
            <a:off x="6457950" y="4005263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20</a:t>
            </a:r>
          </a:p>
        </p:txBody>
      </p:sp>
      <p:sp>
        <p:nvSpPr>
          <p:cNvPr id="193564" name="Line 28"/>
          <p:cNvSpPr>
            <a:spLocks noChangeShapeType="1"/>
          </p:cNvSpPr>
          <p:nvPr/>
        </p:nvSpPr>
        <p:spPr bwMode="auto">
          <a:xfrm>
            <a:off x="6959601" y="24209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65" name="Line 29"/>
          <p:cNvSpPr>
            <a:spLocks noChangeShapeType="1"/>
          </p:cNvSpPr>
          <p:nvPr/>
        </p:nvSpPr>
        <p:spPr bwMode="auto">
          <a:xfrm>
            <a:off x="7032626" y="42211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66" name="Line 30"/>
          <p:cNvSpPr>
            <a:spLocks noChangeShapeType="1"/>
          </p:cNvSpPr>
          <p:nvPr/>
        </p:nvSpPr>
        <p:spPr bwMode="auto">
          <a:xfrm flipV="1">
            <a:off x="7608888" y="242093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3567" name="Text Box 31"/>
          <p:cNvSpPr txBox="1">
            <a:spLocks noChangeArrowheads="1"/>
          </p:cNvSpPr>
          <p:nvPr/>
        </p:nvSpPr>
        <p:spPr bwMode="auto">
          <a:xfrm>
            <a:off x="4130675" y="2651126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</a:t>
            </a:r>
          </a:p>
        </p:txBody>
      </p:sp>
      <p:sp>
        <p:nvSpPr>
          <p:cNvPr id="193568" name="Text Box 32"/>
          <p:cNvSpPr txBox="1">
            <a:spLocks noChangeArrowheads="1"/>
          </p:cNvSpPr>
          <p:nvPr/>
        </p:nvSpPr>
        <p:spPr bwMode="auto">
          <a:xfrm>
            <a:off x="7947025" y="510063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</a:t>
            </a:r>
          </a:p>
        </p:txBody>
      </p:sp>
      <p:sp>
        <p:nvSpPr>
          <p:cNvPr id="193569" name="Text Box 33"/>
          <p:cNvSpPr txBox="1">
            <a:spLocks noChangeArrowheads="1"/>
          </p:cNvSpPr>
          <p:nvPr/>
        </p:nvSpPr>
        <p:spPr bwMode="auto">
          <a:xfrm>
            <a:off x="7299325" y="2508251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3</a:t>
            </a:r>
          </a:p>
        </p:txBody>
      </p:sp>
      <p:sp>
        <p:nvSpPr>
          <p:cNvPr id="193570" name="Text Box 34"/>
          <p:cNvSpPr txBox="1">
            <a:spLocks noChangeArrowheads="1"/>
          </p:cNvSpPr>
          <p:nvPr/>
        </p:nvSpPr>
        <p:spPr bwMode="auto">
          <a:xfrm>
            <a:off x="1757364" y="5100639"/>
            <a:ext cx="30241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>
                <a:latin typeface="Verdana" pitchFamily="34" charset="0"/>
              </a:rPr>
              <a:t>1. Előleg kifizetése</a:t>
            </a:r>
          </a:p>
          <a:p>
            <a:r>
              <a:rPr lang="hu-HU">
                <a:latin typeface="Verdana" pitchFamily="34" charset="0"/>
              </a:rPr>
              <a:t>2. Szállító teljesítése</a:t>
            </a:r>
          </a:p>
          <a:p>
            <a:r>
              <a:rPr lang="hu-HU">
                <a:latin typeface="Verdana" pitchFamily="34" charset="0"/>
              </a:rPr>
              <a:t>3. Előleg beszámítása és</a:t>
            </a:r>
          </a:p>
          <a:p>
            <a:r>
              <a:rPr lang="hu-HU">
                <a:latin typeface="Verdana" pitchFamily="34" charset="0"/>
              </a:rPr>
              <a:t>    az áfa helyesbítése </a:t>
            </a:r>
          </a:p>
        </p:txBody>
      </p:sp>
      <p:sp>
        <p:nvSpPr>
          <p:cNvPr id="193571" name="Text Box 35"/>
          <p:cNvSpPr txBox="1">
            <a:spLocks noChangeArrowheads="1"/>
          </p:cNvSpPr>
          <p:nvPr/>
        </p:nvSpPr>
        <p:spPr bwMode="auto">
          <a:xfrm>
            <a:off x="2954339" y="2133600"/>
            <a:ext cx="76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100</a:t>
            </a:r>
          </a:p>
        </p:txBody>
      </p:sp>
      <p:sp>
        <p:nvSpPr>
          <p:cNvPr id="193572" name="Text Box 36"/>
          <p:cNvSpPr txBox="1">
            <a:spLocks noChangeArrowheads="1"/>
          </p:cNvSpPr>
          <p:nvPr/>
        </p:nvSpPr>
        <p:spPr bwMode="auto">
          <a:xfrm>
            <a:off x="6219825" y="2179638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80</a:t>
            </a:r>
          </a:p>
        </p:txBody>
      </p:sp>
      <p:sp>
        <p:nvSpPr>
          <p:cNvPr id="193573" name="Text Box 37"/>
          <p:cNvSpPr txBox="1">
            <a:spLocks noChangeArrowheads="1"/>
          </p:cNvSpPr>
          <p:nvPr/>
        </p:nvSpPr>
        <p:spPr bwMode="auto">
          <a:xfrm>
            <a:off x="5211763" y="2205038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80</a:t>
            </a:r>
          </a:p>
        </p:txBody>
      </p:sp>
      <p:sp>
        <p:nvSpPr>
          <p:cNvPr id="193574" name="Text Box 38"/>
          <p:cNvSpPr txBox="1">
            <a:spLocks noChangeArrowheads="1"/>
          </p:cNvSpPr>
          <p:nvPr/>
        </p:nvSpPr>
        <p:spPr bwMode="auto">
          <a:xfrm>
            <a:off x="8426451" y="2179638"/>
            <a:ext cx="76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100</a:t>
            </a:r>
          </a:p>
        </p:txBody>
      </p:sp>
      <p:sp>
        <p:nvSpPr>
          <p:cNvPr id="193575" name="Text Box 39"/>
          <p:cNvSpPr txBox="1">
            <a:spLocks noChangeArrowheads="1"/>
          </p:cNvSpPr>
          <p:nvPr/>
        </p:nvSpPr>
        <p:spPr bwMode="auto">
          <a:xfrm>
            <a:off x="9291639" y="2179638"/>
            <a:ext cx="76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300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92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9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3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3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9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9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9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9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3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3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1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3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3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19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9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9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19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19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9" grpId="0"/>
      <p:bldP spid="193550" grpId="0"/>
      <p:bldP spid="193554" grpId="0"/>
      <p:bldP spid="193555" grpId="0" animBg="1"/>
      <p:bldP spid="193556" grpId="0" animBg="1"/>
      <p:bldP spid="193557" grpId="0" animBg="1"/>
      <p:bldP spid="193558" grpId="0" animBg="1"/>
      <p:bldP spid="193559" grpId="0" animBg="1"/>
      <p:bldP spid="193560" grpId="0" animBg="1"/>
      <p:bldP spid="193561" grpId="0" animBg="1"/>
      <p:bldP spid="193562" grpId="0" animBg="1"/>
      <p:bldP spid="193563" grpId="0"/>
      <p:bldP spid="193564" grpId="0" animBg="1"/>
      <p:bldP spid="193565" grpId="0" animBg="1"/>
      <p:bldP spid="193566" grpId="0" animBg="1"/>
      <p:bldP spid="193567" grpId="0"/>
      <p:bldP spid="193569" grpId="0"/>
      <p:bldP spid="193571" grpId="0"/>
      <p:bldP spid="193572" grpId="0"/>
      <p:bldP spid="193573" grpId="0"/>
      <p:bldP spid="193574" grpId="0"/>
      <p:bldP spid="19357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Adott előleg könyvelési tételei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68413"/>
            <a:ext cx="8229600" cy="4862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/>
              <a:t>Kifizetéskor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Átutalt összeg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35. – 38.		100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Előzetes áfa rendezése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466. – 35.	  	  20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Szállító teljesítésekor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1-3./5. – 454.	</a:t>
            </a:r>
            <a:r>
              <a:rPr lang="hu-HU" sz="2000" dirty="0"/>
              <a:t>	240</a:t>
            </a:r>
            <a:endParaRPr lang="hu-HU" sz="2000" dirty="0"/>
          </a:p>
          <a:p>
            <a:pPr lvl="2">
              <a:lnSpc>
                <a:spcPct val="80000"/>
              </a:lnSpc>
            </a:pPr>
            <a:r>
              <a:rPr lang="hu-HU" sz="2000" dirty="0"/>
              <a:t>466. – 454.		  60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Előleg rendezése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Beszámítás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454. – 35.		  80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Áfa rendezése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454. – 466.		  20	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8805-291A-41D0-928F-E8549E38D507}" type="slidenum">
              <a:rPr lang="hu-HU"/>
              <a:pPr/>
              <a:t>66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560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>
                <a:solidFill>
                  <a:schemeClr val="hlink"/>
                </a:solidFill>
              </a:rPr>
              <a:t>KAPOTT ELŐLEG ELSZÁMOLÁSA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A teljesítést megelőzően a vevőtől kapott összeg, amely a későbbi teljesítés ellenértékébe beszámításra kerül.</a:t>
            </a:r>
          </a:p>
          <a:p>
            <a:pPr>
              <a:lnSpc>
                <a:spcPct val="90000"/>
              </a:lnSpc>
            </a:pPr>
            <a:r>
              <a:rPr lang="hu-HU"/>
              <a:t>Könyvelés: pénzügyi teljesítéskor</a:t>
            </a:r>
          </a:p>
          <a:p>
            <a:pPr>
              <a:lnSpc>
                <a:spcPct val="90000"/>
              </a:lnSpc>
            </a:pPr>
            <a:r>
              <a:rPr lang="hu-HU"/>
              <a:t>Kötelezettség (F/III.) </a:t>
            </a:r>
            <a:r>
              <a:rPr lang="hu-HU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>
                <a:cs typeface="Times New Roman" pitchFamily="18" charset="0"/>
              </a:rPr>
              <a:t>kimutatása a visszafizetendő (vagyis áfa-s) összegben</a:t>
            </a:r>
          </a:p>
          <a:p>
            <a:pPr>
              <a:lnSpc>
                <a:spcPct val="90000"/>
              </a:lnSpc>
            </a:pPr>
            <a:r>
              <a:rPr lang="hu-HU"/>
              <a:t>A teljesítéskor át kell vezetni a vevőkre (beszámítás)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2515A-07C1-409B-B325-7201AFA8F1AE}" type="slidenum">
              <a:rPr lang="hu-HU"/>
              <a:pPr/>
              <a:t>67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56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>
                <a:solidFill>
                  <a:schemeClr val="hlink"/>
                </a:solidFill>
              </a:rPr>
              <a:t>KAPOTT ELŐLEG KÖNYVELÉSE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 dirty="0"/>
              <a:t>  </a:t>
            </a:r>
            <a:r>
              <a:rPr lang="hu-HU" sz="2400" dirty="0"/>
              <a:t>    </a:t>
            </a:r>
            <a:r>
              <a:rPr lang="hu-HU" sz="2400" dirty="0"/>
              <a:t>Vevők 	      </a:t>
            </a:r>
            <a:r>
              <a:rPr lang="hu-HU" sz="2400" dirty="0"/>
              <a:t>       </a:t>
            </a:r>
            <a:r>
              <a:rPr lang="hu-HU" sz="2400" dirty="0"/>
              <a:t>453.Kapott előleg        </a:t>
            </a:r>
            <a:r>
              <a:rPr lang="hu-HU" sz="2400" dirty="0"/>
              <a:t>                 Pénzeszköz</a:t>
            </a:r>
            <a:endParaRPr lang="hu-HU" sz="2400" dirty="0"/>
          </a:p>
          <a:p>
            <a:pPr>
              <a:buFont typeface="Wingdings" pitchFamily="2" charset="2"/>
              <a:buNone/>
            </a:pPr>
            <a:r>
              <a:rPr lang="hu-HU" sz="2400" dirty="0">
                <a:solidFill>
                  <a:srgbClr val="FF0000"/>
                </a:solidFill>
              </a:rPr>
              <a:t>300</a:t>
            </a:r>
            <a:r>
              <a:rPr lang="hu-HU" sz="2400" dirty="0"/>
              <a:t>     </a:t>
            </a:r>
            <a:r>
              <a:rPr lang="hu-HU" sz="2400" dirty="0">
                <a:solidFill>
                  <a:srgbClr val="0000FF"/>
                </a:solidFill>
              </a:rPr>
              <a:t>100  </a:t>
            </a:r>
            <a:r>
              <a:rPr lang="hu-HU" sz="2400" dirty="0">
                <a:solidFill>
                  <a:srgbClr val="0000FF"/>
                </a:solidFill>
              </a:rPr>
              <a:t>                            </a:t>
            </a:r>
            <a:r>
              <a:rPr lang="hu-HU" sz="2400" dirty="0" err="1">
                <a:solidFill>
                  <a:srgbClr val="0000FF"/>
                </a:solidFill>
              </a:rPr>
              <a:t>100</a:t>
            </a:r>
            <a:r>
              <a:rPr lang="hu-HU" dirty="0"/>
              <a:t>     </a:t>
            </a:r>
            <a:r>
              <a:rPr lang="hu-HU" dirty="0" smtClean="0"/>
              <a:t> </a:t>
            </a:r>
            <a:r>
              <a:rPr lang="hu-HU" sz="2400" dirty="0" err="1">
                <a:solidFill>
                  <a:srgbClr val="FF9933"/>
                </a:solidFill>
              </a:rPr>
              <a:t>100</a:t>
            </a:r>
            <a:r>
              <a:rPr lang="hu-HU" dirty="0">
                <a:solidFill>
                  <a:srgbClr val="FF9933"/>
                </a:solidFill>
              </a:rPr>
              <a:t>	       </a:t>
            </a:r>
            <a:r>
              <a:rPr lang="hu-HU" dirty="0" smtClean="0">
                <a:solidFill>
                  <a:srgbClr val="FF9933"/>
                </a:solidFill>
              </a:rPr>
              <a:t>     </a:t>
            </a:r>
            <a:r>
              <a:rPr lang="hu-HU" sz="2400" dirty="0" err="1">
                <a:solidFill>
                  <a:srgbClr val="FF9933"/>
                </a:solidFill>
              </a:rPr>
              <a:t>100</a:t>
            </a:r>
            <a:endParaRPr lang="hu-HU" sz="2400" dirty="0">
              <a:solidFill>
                <a:srgbClr val="FF9933"/>
              </a:solidFill>
            </a:endParaRPr>
          </a:p>
        </p:txBody>
      </p:sp>
      <p:sp>
        <p:nvSpPr>
          <p:cNvPr id="4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4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06A-97E4-40CC-85B0-9D89198098CF}" type="slidenum">
              <a:rPr lang="hu-HU"/>
              <a:pPr/>
              <a:t>68</a:t>
            </a:fld>
            <a:endParaRPr lang="hu-HU"/>
          </a:p>
        </p:txBody>
      </p:sp>
      <p:sp>
        <p:nvSpPr>
          <p:cNvPr id="196612" name="Line 4"/>
          <p:cNvSpPr>
            <a:spLocks noChangeShapeType="1"/>
          </p:cNvSpPr>
          <p:nvPr/>
        </p:nvSpPr>
        <p:spPr bwMode="auto">
          <a:xfrm>
            <a:off x="2063751" y="206057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13" name="Line 5"/>
          <p:cNvSpPr>
            <a:spLocks noChangeShapeType="1"/>
          </p:cNvSpPr>
          <p:nvPr/>
        </p:nvSpPr>
        <p:spPr bwMode="auto">
          <a:xfrm>
            <a:off x="4800601" y="20605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14" name="Line 6"/>
          <p:cNvSpPr>
            <a:spLocks noChangeShapeType="1"/>
          </p:cNvSpPr>
          <p:nvPr/>
        </p:nvSpPr>
        <p:spPr bwMode="auto">
          <a:xfrm>
            <a:off x="8256588" y="206057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15" name="Line 7"/>
          <p:cNvSpPr>
            <a:spLocks noChangeShapeType="1"/>
          </p:cNvSpPr>
          <p:nvPr/>
        </p:nvSpPr>
        <p:spPr bwMode="auto">
          <a:xfrm>
            <a:off x="2855913" y="206057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>
            <a:off x="6024563" y="2060576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9264650" y="206057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4727575" y="393382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4911725" y="3548063"/>
            <a:ext cx="223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Fizetendő áfa</a:t>
            </a:r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5951538" y="393382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5237163" y="3943350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6384925" y="4437063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96623" name="Line 15"/>
          <p:cNvSpPr>
            <a:spLocks noChangeShapeType="1"/>
          </p:cNvSpPr>
          <p:nvPr/>
        </p:nvSpPr>
        <p:spPr bwMode="auto">
          <a:xfrm>
            <a:off x="8183563" y="393382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9264650" y="39338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25" name="Text Box 17"/>
          <p:cNvSpPr txBox="1">
            <a:spLocks noChangeArrowheads="1"/>
          </p:cNvSpPr>
          <p:nvPr/>
        </p:nvSpPr>
        <p:spPr bwMode="auto">
          <a:xfrm>
            <a:off x="8270875" y="3490913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Egyéb köv.</a:t>
            </a:r>
          </a:p>
        </p:txBody>
      </p:sp>
      <p:sp>
        <p:nvSpPr>
          <p:cNvPr id="196626" name="Text Box 18"/>
          <p:cNvSpPr txBox="1">
            <a:spLocks noChangeArrowheads="1"/>
          </p:cNvSpPr>
          <p:nvPr/>
        </p:nvSpPr>
        <p:spPr bwMode="auto">
          <a:xfrm>
            <a:off x="8472488" y="4005263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solidFill>
                  <a:srgbClr val="FF9933"/>
                </a:solidFill>
              </a:rPr>
              <a:t>20</a:t>
            </a:r>
          </a:p>
        </p:txBody>
      </p:sp>
      <p:sp>
        <p:nvSpPr>
          <p:cNvPr id="196627" name="Line 19"/>
          <p:cNvSpPr>
            <a:spLocks noChangeShapeType="1"/>
          </p:cNvSpPr>
          <p:nvPr/>
        </p:nvSpPr>
        <p:spPr bwMode="auto">
          <a:xfrm>
            <a:off x="3790951" y="24209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>
            <a:off x="4224338" y="42211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29" name="Text Box 21"/>
          <p:cNvSpPr txBox="1">
            <a:spLocks noChangeArrowheads="1"/>
          </p:cNvSpPr>
          <p:nvPr/>
        </p:nvSpPr>
        <p:spPr bwMode="auto">
          <a:xfrm>
            <a:off x="6457950" y="4005263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>
                <a:solidFill>
                  <a:srgbClr val="FF9933"/>
                </a:solidFill>
              </a:rPr>
              <a:t>20</a:t>
            </a:r>
          </a:p>
        </p:txBody>
      </p:sp>
      <p:sp>
        <p:nvSpPr>
          <p:cNvPr id="196630" name="Line 22"/>
          <p:cNvSpPr>
            <a:spLocks noChangeShapeType="1"/>
          </p:cNvSpPr>
          <p:nvPr/>
        </p:nvSpPr>
        <p:spPr bwMode="auto">
          <a:xfrm>
            <a:off x="7032626" y="24209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31" name="Line 23"/>
          <p:cNvSpPr>
            <a:spLocks noChangeShapeType="1"/>
          </p:cNvSpPr>
          <p:nvPr/>
        </p:nvSpPr>
        <p:spPr bwMode="auto">
          <a:xfrm>
            <a:off x="7032626" y="42211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32" name="Line 24"/>
          <p:cNvSpPr>
            <a:spLocks noChangeShapeType="1"/>
          </p:cNvSpPr>
          <p:nvPr/>
        </p:nvSpPr>
        <p:spPr bwMode="auto">
          <a:xfrm flipV="1">
            <a:off x="4224338" y="3284539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33" name="Line 25"/>
          <p:cNvSpPr>
            <a:spLocks noChangeShapeType="1"/>
          </p:cNvSpPr>
          <p:nvPr/>
        </p:nvSpPr>
        <p:spPr bwMode="auto">
          <a:xfrm>
            <a:off x="4224339" y="3284538"/>
            <a:ext cx="6264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34" name="Line 26"/>
          <p:cNvSpPr>
            <a:spLocks noChangeShapeType="1"/>
          </p:cNvSpPr>
          <p:nvPr/>
        </p:nvSpPr>
        <p:spPr bwMode="auto">
          <a:xfrm>
            <a:off x="10488613" y="32845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35" name="Line 27"/>
          <p:cNvSpPr>
            <a:spLocks noChangeShapeType="1"/>
          </p:cNvSpPr>
          <p:nvPr/>
        </p:nvSpPr>
        <p:spPr bwMode="auto">
          <a:xfrm flipH="1">
            <a:off x="9912351" y="42926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36" name="Text Box 28"/>
          <p:cNvSpPr txBox="1">
            <a:spLocks noChangeArrowheads="1"/>
          </p:cNvSpPr>
          <p:nvPr/>
        </p:nvSpPr>
        <p:spPr bwMode="auto">
          <a:xfrm>
            <a:off x="9340850" y="4076700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196637" name="Line 29"/>
          <p:cNvSpPr>
            <a:spLocks noChangeShapeType="1"/>
          </p:cNvSpPr>
          <p:nvPr/>
        </p:nvSpPr>
        <p:spPr bwMode="auto">
          <a:xfrm>
            <a:off x="2063751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38" name="Text Box 30"/>
          <p:cNvSpPr txBox="1">
            <a:spLocks noChangeArrowheads="1"/>
          </p:cNvSpPr>
          <p:nvPr/>
        </p:nvSpPr>
        <p:spPr bwMode="auto">
          <a:xfrm>
            <a:off x="2266950" y="3500438"/>
            <a:ext cx="132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Bevétel</a:t>
            </a:r>
          </a:p>
        </p:txBody>
      </p:sp>
      <p:sp>
        <p:nvSpPr>
          <p:cNvPr id="196639" name="Line 31"/>
          <p:cNvSpPr>
            <a:spLocks noChangeShapeType="1"/>
          </p:cNvSpPr>
          <p:nvPr/>
        </p:nvSpPr>
        <p:spPr bwMode="auto">
          <a:xfrm>
            <a:off x="2927350" y="393382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40" name="Text Box 32"/>
          <p:cNvSpPr txBox="1">
            <a:spLocks noChangeArrowheads="1"/>
          </p:cNvSpPr>
          <p:nvPr/>
        </p:nvSpPr>
        <p:spPr bwMode="auto">
          <a:xfrm>
            <a:off x="2976564" y="4016375"/>
            <a:ext cx="76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>
                <a:solidFill>
                  <a:srgbClr val="FF0000"/>
                </a:solidFill>
              </a:rPr>
              <a:t>240</a:t>
            </a:r>
          </a:p>
        </p:txBody>
      </p:sp>
      <p:sp>
        <p:nvSpPr>
          <p:cNvPr id="196641" name="Line 33"/>
          <p:cNvSpPr>
            <a:spLocks noChangeShapeType="1"/>
          </p:cNvSpPr>
          <p:nvPr/>
        </p:nvSpPr>
        <p:spPr bwMode="auto">
          <a:xfrm flipH="1">
            <a:off x="1847850" y="24209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42" name="Line 34"/>
          <p:cNvSpPr>
            <a:spLocks noChangeShapeType="1"/>
          </p:cNvSpPr>
          <p:nvPr/>
        </p:nvSpPr>
        <p:spPr bwMode="auto">
          <a:xfrm>
            <a:off x="1847850" y="2420938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43" name="Line 35"/>
          <p:cNvSpPr>
            <a:spLocks noChangeShapeType="1"/>
          </p:cNvSpPr>
          <p:nvPr/>
        </p:nvSpPr>
        <p:spPr bwMode="auto">
          <a:xfrm>
            <a:off x="1847851" y="558958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44" name="Line 36"/>
          <p:cNvSpPr>
            <a:spLocks noChangeShapeType="1"/>
          </p:cNvSpPr>
          <p:nvPr/>
        </p:nvSpPr>
        <p:spPr bwMode="auto">
          <a:xfrm flipV="1">
            <a:off x="6816725" y="4868864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45" name="Line 37"/>
          <p:cNvSpPr>
            <a:spLocks noChangeShapeType="1"/>
          </p:cNvSpPr>
          <p:nvPr/>
        </p:nvSpPr>
        <p:spPr bwMode="auto">
          <a:xfrm flipV="1">
            <a:off x="3432175" y="4437064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6646" name="Text Box 38"/>
          <p:cNvSpPr txBox="1">
            <a:spLocks noChangeArrowheads="1"/>
          </p:cNvSpPr>
          <p:nvPr/>
        </p:nvSpPr>
        <p:spPr bwMode="auto">
          <a:xfrm>
            <a:off x="7467601" y="2125663"/>
            <a:ext cx="569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9933"/>
                </a:solidFill>
              </a:rPr>
              <a:t>1/a</a:t>
            </a:r>
          </a:p>
        </p:txBody>
      </p:sp>
      <p:sp>
        <p:nvSpPr>
          <p:cNvPr id="196647" name="Text Box 39"/>
          <p:cNvSpPr txBox="1">
            <a:spLocks noChangeArrowheads="1"/>
          </p:cNvSpPr>
          <p:nvPr/>
        </p:nvSpPr>
        <p:spPr bwMode="auto">
          <a:xfrm>
            <a:off x="7537451" y="3876676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9933"/>
                </a:solidFill>
              </a:rPr>
              <a:t>1/b</a:t>
            </a:r>
          </a:p>
        </p:txBody>
      </p:sp>
      <p:sp>
        <p:nvSpPr>
          <p:cNvPr id="196648" name="Text Box 40"/>
          <p:cNvSpPr txBox="1">
            <a:spLocks noChangeArrowheads="1"/>
          </p:cNvSpPr>
          <p:nvPr/>
        </p:nvSpPr>
        <p:spPr bwMode="auto">
          <a:xfrm>
            <a:off x="4635500" y="531653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</a:t>
            </a:r>
          </a:p>
        </p:txBody>
      </p:sp>
      <p:sp>
        <p:nvSpPr>
          <p:cNvPr id="196649" name="Text Box 41"/>
          <p:cNvSpPr txBox="1">
            <a:spLocks noChangeArrowheads="1"/>
          </p:cNvSpPr>
          <p:nvPr/>
        </p:nvSpPr>
        <p:spPr bwMode="auto">
          <a:xfrm>
            <a:off x="4156076" y="2060576"/>
            <a:ext cx="569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0000FF"/>
                </a:solidFill>
              </a:rPr>
              <a:t>3/a</a:t>
            </a:r>
          </a:p>
        </p:txBody>
      </p:sp>
      <p:sp>
        <p:nvSpPr>
          <p:cNvPr id="196650" name="Text Box 42"/>
          <p:cNvSpPr txBox="1">
            <a:spLocks noChangeArrowheads="1"/>
          </p:cNvSpPr>
          <p:nvPr/>
        </p:nvSpPr>
        <p:spPr bwMode="auto">
          <a:xfrm>
            <a:off x="7321551" y="32273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FF"/>
                </a:solidFill>
              </a:rPr>
              <a:t>3/b</a:t>
            </a:r>
          </a:p>
        </p:txBody>
      </p:sp>
      <p:sp>
        <p:nvSpPr>
          <p:cNvPr id="196651" name="Text Box 43"/>
          <p:cNvSpPr txBox="1">
            <a:spLocks noChangeArrowheads="1"/>
          </p:cNvSpPr>
          <p:nvPr/>
        </p:nvSpPr>
        <p:spPr bwMode="auto">
          <a:xfrm>
            <a:off x="7091364" y="5027613"/>
            <a:ext cx="33369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>
                <a:solidFill>
                  <a:srgbClr val="FF9933"/>
                </a:solidFill>
                <a:latin typeface="Verdana" pitchFamily="34" charset="0"/>
              </a:rPr>
              <a:t>1/a. Előleg jóváírása</a:t>
            </a:r>
          </a:p>
          <a:p>
            <a:r>
              <a:rPr lang="hu-HU">
                <a:solidFill>
                  <a:srgbClr val="FF9933"/>
                </a:solidFill>
                <a:latin typeface="Verdana" pitchFamily="34" charset="0"/>
              </a:rPr>
              <a:t>1/b. előleg áfa tartalma</a:t>
            </a:r>
          </a:p>
          <a:p>
            <a:r>
              <a:rPr lang="hu-HU">
                <a:solidFill>
                  <a:srgbClr val="FF0000"/>
                </a:solidFill>
                <a:latin typeface="Verdana" pitchFamily="34" charset="0"/>
              </a:rPr>
              <a:t>2. a teljesítés kiszámlázása</a:t>
            </a:r>
          </a:p>
          <a:p>
            <a:r>
              <a:rPr lang="hu-HU">
                <a:solidFill>
                  <a:srgbClr val="0000FF"/>
                </a:solidFill>
                <a:latin typeface="Verdana" pitchFamily="34" charset="0"/>
              </a:rPr>
              <a:t>3/a. az előleg beszámítása</a:t>
            </a:r>
          </a:p>
          <a:p>
            <a:r>
              <a:rPr lang="hu-HU">
                <a:solidFill>
                  <a:srgbClr val="0000FF"/>
                </a:solidFill>
                <a:latin typeface="Verdana" pitchFamily="34" charset="0"/>
              </a:rPr>
              <a:t>3/b. az áfa helyesbítése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75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Kapott előleg könyvelési tételei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68413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Jóváíráskor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Átutalt összeg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38. – 453.		100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Fizetendő áfa kimutatása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368. – 467.		  20</a:t>
            </a:r>
          </a:p>
          <a:p>
            <a:pPr>
              <a:lnSpc>
                <a:spcPct val="90000"/>
              </a:lnSpc>
            </a:pPr>
            <a:r>
              <a:rPr lang="hu-HU" sz="2800"/>
              <a:t>Teljesítés a vevőnek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31. – 91.		240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31. – 467.		  60</a:t>
            </a:r>
          </a:p>
          <a:p>
            <a:pPr>
              <a:lnSpc>
                <a:spcPct val="90000"/>
              </a:lnSpc>
            </a:pPr>
            <a:r>
              <a:rPr lang="hu-HU" sz="2800"/>
              <a:t>Előleg rendezése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Beszámítás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453. – 31.		100</a:t>
            </a:r>
          </a:p>
          <a:p>
            <a:pPr lvl="1">
              <a:lnSpc>
                <a:spcPct val="90000"/>
              </a:lnSpc>
            </a:pPr>
            <a:r>
              <a:rPr lang="hu-HU" sz="2400"/>
              <a:t>Áfa rendezése</a:t>
            </a:r>
          </a:p>
          <a:p>
            <a:pPr lvl="2">
              <a:lnSpc>
                <a:spcPct val="90000"/>
              </a:lnSpc>
            </a:pPr>
            <a:r>
              <a:rPr lang="hu-HU" sz="2000"/>
              <a:t>467. – 368.		  20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E466-096D-4956-8922-AA136A096A1D}" type="slidenum">
              <a:rPr lang="hu-HU"/>
              <a:pPr/>
              <a:t>69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37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a kontírozásra</a:t>
            </a:r>
            <a:endParaRPr lang="hu-HU" dirty="0"/>
          </a:p>
        </p:txBody>
      </p:sp>
      <p:sp>
        <p:nvSpPr>
          <p:cNvPr id="1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B529-DA42-4EBB-B988-A1BC76ACB20E}" type="slidenum">
              <a:rPr lang="hu-HU"/>
              <a:pPr/>
              <a:t>7</a:t>
            </a:fld>
            <a:endParaRPr lang="hu-HU"/>
          </a:p>
        </p:txBody>
      </p:sp>
      <p:sp>
        <p:nvSpPr>
          <p:cNvPr id="221188" name="Line 4"/>
          <p:cNvSpPr>
            <a:spLocks noChangeShapeType="1"/>
          </p:cNvSpPr>
          <p:nvPr/>
        </p:nvSpPr>
        <p:spPr bwMode="auto">
          <a:xfrm>
            <a:off x="2135189" y="1844675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5808664" y="1844675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0" name="Line 6"/>
          <p:cNvSpPr>
            <a:spLocks noChangeShapeType="1"/>
          </p:cNvSpPr>
          <p:nvPr/>
        </p:nvSpPr>
        <p:spPr bwMode="auto">
          <a:xfrm>
            <a:off x="3575050" y="184467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auto">
          <a:xfrm>
            <a:off x="3575050" y="29972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7319963" y="184467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>
            <a:off x="2135189" y="2997200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2740025" y="1477963"/>
            <a:ext cx="1627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21. Anyagok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2513013" y="2636838"/>
            <a:ext cx="2170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466. Előzetes áfa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6421438" y="1484313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454. Szállítók</a:t>
            </a:r>
          </a:p>
        </p:txBody>
      </p:sp>
      <p:sp>
        <p:nvSpPr>
          <p:cNvPr id="221197" name="Rectangle 13"/>
          <p:cNvSpPr>
            <a:spLocks noChangeArrowheads="1"/>
          </p:cNvSpPr>
          <p:nvPr/>
        </p:nvSpPr>
        <p:spPr bwMode="auto">
          <a:xfrm>
            <a:off x="1847851" y="3789363"/>
            <a:ext cx="8424863" cy="36036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2000" b="1" dirty="0"/>
              <a:t>h</a:t>
            </a:r>
            <a:r>
              <a:rPr lang="hu-HU" sz="2000" b="1" dirty="0"/>
              <a:t> e l y e t </a:t>
            </a:r>
            <a:r>
              <a:rPr lang="hu-HU" sz="2000" b="1" dirty="0" err="1"/>
              <a:t>t</a:t>
            </a:r>
            <a:endParaRPr lang="hu-HU" sz="2000" b="1" dirty="0"/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391401" y="1916113"/>
            <a:ext cx="1565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1.      1.250</a:t>
            </a:r>
          </a:p>
        </p:txBody>
      </p:sp>
      <p:sp>
        <p:nvSpPr>
          <p:cNvPr id="221199" name="Text Box 15"/>
          <p:cNvSpPr txBox="1">
            <a:spLocks noChangeArrowheads="1"/>
          </p:cNvSpPr>
          <p:nvPr/>
        </p:nvSpPr>
        <p:spPr bwMode="auto">
          <a:xfrm>
            <a:off x="2125664" y="3062288"/>
            <a:ext cx="1450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hu-HU">
                <a:latin typeface="Verdana" pitchFamily="34" charset="0"/>
              </a:rPr>
              <a:t>      250</a:t>
            </a:r>
          </a:p>
        </p:txBody>
      </p:sp>
      <p:sp>
        <p:nvSpPr>
          <p:cNvPr id="221200" name="Text Box 16"/>
          <p:cNvSpPr txBox="1">
            <a:spLocks noChangeArrowheads="1"/>
          </p:cNvSpPr>
          <p:nvPr/>
        </p:nvSpPr>
        <p:spPr bwMode="auto">
          <a:xfrm>
            <a:off x="2063751" y="1916113"/>
            <a:ext cx="1565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1.      1.000</a:t>
            </a:r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2640013" y="4292600"/>
            <a:ext cx="6769100" cy="208915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r>
              <a:rPr lang="hu-HU" dirty="0">
                <a:solidFill>
                  <a:schemeClr val="tx1"/>
                </a:solidFill>
              </a:rPr>
              <a:t>		21. – 454.           1.000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	466. – 454.            250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		</a:t>
            </a:r>
            <a:r>
              <a:rPr lang="hu-HU" b="1" dirty="0" smtClean="0">
                <a:solidFill>
                  <a:srgbClr val="FF0000"/>
                </a:solidFill>
              </a:rPr>
              <a:t>vagy</a:t>
            </a:r>
            <a:endParaRPr lang="hu-HU" b="1" dirty="0">
              <a:solidFill>
                <a:srgbClr val="FF0000"/>
              </a:solidFill>
            </a:endParaRPr>
          </a:p>
          <a:p>
            <a:pPr algn="l"/>
            <a:r>
              <a:rPr lang="hu-HU" dirty="0">
                <a:solidFill>
                  <a:schemeClr val="tx1"/>
                </a:solidFill>
              </a:rPr>
              <a:t>		21. – 454.           1.000  - 1.250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	466.                      250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		</a:t>
            </a:r>
            <a:r>
              <a:rPr lang="hu-HU" b="1" dirty="0">
                <a:solidFill>
                  <a:srgbClr val="FF0000"/>
                </a:solidFill>
              </a:rPr>
              <a:t>vagy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   </a:t>
            </a:r>
            <a:r>
              <a:rPr lang="hu-HU" dirty="0" smtClean="0">
                <a:solidFill>
                  <a:schemeClr val="tx1"/>
                </a:solidFill>
              </a:rPr>
              <a:t>         </a:t>
            </a:r>
            <a:r>
              <a:rPr lang="hu-HU" dirty="0">
                <a:solidFill>
                  <a:schemeClr val="tx1"/>
                </a:solidFill>
              </a:rPr>
              <a:t>21./466. – 454.    1.000/250 – 1.250</a:t>
            </a:r>
          </a:p>
        </p:txBody>
      </p:sp>
      <p:sp>
        <p:nvSpPr>
          <p:cNvPr id="20" name="1. sz. felirat 19"/>
          <p:cNvSpPr/>
          <p:nvPr/>
        </p:nvSpPr>
        <p:spPr>
          <a:xfrm>
            <a:off x="6672064" y="2960368"/>
            <a:ext cx="3457078" cy="612648"/>
          </a:xfrm>
          <a:prstGeom prst="borderCallout1">
            <a:avLst>
              <a:gd name="adj1" fmla="val 5581"/>
              <a:gd name="adj2" fmla="val -318"/>
              <a:gd name="adj3" fmla="val 36932"/>
              <a:gd name="adj4" fmla="val -91440"/>
            </a:avLst>
          </a:pr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Igen! Tudjuk, hogy 27 % az áfa kulcs, de ez csak technikai kérdés!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7" grpId="0" animBg="1"/>
      <p:bldP spid="221201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7568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 a kontírozásra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2214306" y="1844825"/>
            <a:ext cx="7632649" cy="15950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000" dirty="0"/>
              <a:t>Természetesen így is jó:</a:t>
            </a:r>
          </a:p>
          <a:p>
            <a:pPr algn="ctr"/>
            <a:r>
              <a:rPr lang="hu-HU" sz="3000" dirty="0"/>
              <a:t>Anyagok 	– Szállítók 	1.000</a:t>
            </a:r>
          </a:p>
          <a:p>
            <a:pPr algn="ctr"/>
            <a:r>
              <a:rPr lang="hu-HU" sz="3000" dirty="0"/>
              <a:t>Előzetes áfa – Szállítók      250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94797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Tananyag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800" dirty="0"/>
              <a:t>Előadások anyaga </a:t>
            </a:r>
          </a:p>
          <a:p>
            <a:pPr lvl="1">
              <a:lnSpc>
                <a:spcPct val="90000"/>
              </a:lnSpc>
            </a:pPr>
            <a:r>
              <a:rPr lang="hu-HU" sz="2400" dirty="0" err="1"/>
              <a:t>coospace</a:t>
            </a:r>
            <a:r>
              <a:rPr lang="hu-HU" sz="2400" dirty="0"/>
              <a:t>: sillabuszok alapján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Közforgalmú </a:t>
            </a:r>
            <a:r>
              <a:rPr lang="hu-HU" sz="2800" dirty="0"/>
              <a:t>(</a:t>
            </a:r>
            <a:r>
              <a:rPr lang="hu-HU" sz="2800" dirty="0"/>
              <a:t>AJÁNLOTT) tankönyvek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Kardos B. et </a:t>
            </a:r>
            <a:r>
              <a:rPr lang="hu-HU" sz="2400" dirty="0" err="1"/>
              <a:t>al</a:t>
            </a:r>
            <a:r>
              <a:rPr lang="hu-HU" sz="2400" dirty="0"/>
              <a:t> (2016):Pénzügyi számvitel. Perfekt </a:t>
            </a:r>
            <a:r>
              <a:rPr lang="hu-HU" sz="2400" dirty="0" err="1"/>
              <a:t>Zrt</a:t>
            </a:r>
            <a:r>
              <a:rPr lang="hu-HU" sz="2400" dirty="0"/>
              <a:t>. PR-024/16</a:t>
            </a:r>
            <a:endParaRPr lang="hu-HU" sz="24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Siklósi-Veress (2016): Pénzügyi számvitel példatár. Perfekt </a:t>
            </a:r>
            <a:r>
              <a:rPr lang="hu-HU" sz="2400" dirty="0" err="1"/>
              <a:t>Zrt</a:t>
            </a:r>
            <a:r>
              <a:rPr lang="hu-HU" sz="2400" dirty="0"/>
              <a:t>. PR-024-P/16</a:t>
            </a:r>
            <a:endParaRPr lang="hu-HU" sz="20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Siklósi-Veress: Könyvvezetés és </a:t>
            </a:r>
            <a:r>
              <a:rPr lang="hu-HU" sz="2400" dirty="0" err="1"/>
              <a:t>beszámolókészítés</a:t>
            </a:r>
            <a:r>
              <a:rPr lang="hu-HU" sz="2400" dirty="0"/>
              <a:t> 2016. SALDO </a:t>
            </a:r>
            <a:r>
              <a:rPr lang="hu-HU" sz="2400" dirty="0" err="1"/>
              <a:t>Zrt</a:t>
            </a:r>
            <a:r>
              <a:rPr lang="hu-HU" sz="2400" dirty="0"/>
              <a:t>.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Pénzügyi </a:t>
            </a:r>
            <a:r>
              <a:rPr lang="hu-HU" sz="2800" dirty="0"/>
              <a:t>számvitel I. példatár (</a:t>
            </a:r>
            <a:r>
              <a:rPr lang="hu-HU" sz="2800" dirty="0" err="1"/>
              <a:t>coospace</a:t>
            </a:r>
            <a:r>
              <a:rPr lang="hu-HU" sz="2800" dirty="0"/>
              <a:t>)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Deák: Értékeléstan (</a:t>
            </a:r>
            <a:r>
              <a:rPr lang="hu-HU" sz="2800" dirty="0" err="1"/>
              <a:t>coospace</a:t>
            </a:r>
            <a:r>
              <a:rPr lang="hu-HU" sz="2800" dirty="0"/>
              <a:t>)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Deák István © - 2017.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D35F-D608-450A-8DF2-9B8CBD512071}" type="slidenum">
              <a:rPr lang="hu-HU"/>
              <a:pPr/>
              <a:t>9</a:t>
            </a:fld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2. lecke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48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3678</Words>
  <Application>Microsoft Office PowerPoint</Application>
  <PresentationFormat>Szélesvásznú</PresentationFormat>
  <Paragraphs>911</Paragraphs>
  <Slides>70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3</vt:i4>
      </vt:variant>
      <vt:variant>
        <vt:lpstr>Diacímek</vt:lpstr>
      </vt:variant>
      <vt:variant>
        <vt:i4>70</vt:i4>
      </vt:variant>
    </vt:vector>
  </HeadingPairs>
  <TitlesOfParts>
    <vt:vector size="83" baseType="lpstr">
      <vt:lpstr>Arial</vt:lpstr>
      <vt:lpstr>Arial Rounded MT Bold</vt:lpstr>
      <vt:lpstr>Calibri</vt:lpstr>
      <vt:lpstr>Franklin Gothic Book</vt:lpstr>
      <vt:lpstr>Garamond</vt:lpstr>
      <vt:lpstr>Perpetua</vt:lpstr>
      <vt:lpstr>Times New Roman</vt:lpstr>
      <vt:lpstr>Verdana</vt:lpstr>
      <vt:lpstr>Wingdings</vt:lpstr>
      <vt:lpstr>Wingdings 2</vt:lpstr>
      <vt:lpstr>Office-téma</vt:lpstr>
      <vt:lpstr>Részvény</vt:lpstr>
      <vt:lpstr>1_SZTE</vt:lpstr>
      <vt:lpstr>PÉNZÜGYI SZÁMVITEL</vt:lpstr>
      <vt:lpstr>PÉNZÜGYI SZÁMVITEL TÁRGYA</vt:lpstr>
      <vt:lpstr>A módszertan változik</vt:lpstr>
      <vt:lpstr>Számvitel alapjai logika nyitástól zárásig</vt:lpstr>
      <vt:lpstr>Pénzügyi számvitel logika bekerüléstől kivezetésig</vt:lpstr>
      <vt:lpstr>A módszertan változik</vt:lpstr>
      <vt:lpstr>PÉLDA a kontírozásra</vt:lpstr>
      <vt:lpstr>PÉLDA a kontírozásra</vt:lpstr>
      <vt:lpstr>Tananyag</vt:lpstr>
      <vt:lpstr>GAZDASÁGI ESEMÉNYEK – KÖNYVELÉSI TÉTELEK</vt:lpstr>
      <vt:lpstr>Hogyan is kezdtük anno?</vt:lpstr>
      <vt:lpstr>SZÁMVITEL FELADATA</vt:lpstr>
      <vt:lpstr>Alkalmazzuk ezt egy konkrét vagyonelemre!</vt:lpstr>
      <vt:lpstr>PowerPoint-bemutató</vt:lpstr>
      <vt:lpstr>Az eszközök életpályája Az értékelés a vagyonrészek életpályájának számviteli lekövetése</vt:lpstr>
      <vt:lpstr>BESZERZÉSI JOGCÍMEK ÁTTEKINTÉSE</vt:lpstr>
      <vt:lpstr>Beszerzési jogcímek a) VÁSÁRLÁS</vt:lpstr>
      <vt:lpstr>Belföldi beszerzés (vásárlás)</vt:lpstr>
      <vt:lpstr>IMPORTBESZERZÉS</vt:lpstr>
      <vt:lpstr>PowerPoint-bemutató</vt:lpstr>
      <vt:lpstr>Importbeszerzés</vt:lpstr>
      <vt:lpstr>Külföldi beszerzés áfa-ja (Áfa tv. előírásai)</vt:lpstr>
      <vt:lpstr>Közösségi beszerzés (levonható) áfa-ja (számviteli elszámolás)</vt:lpstr>
      <vt:lpstr>Külföldi beszerzés áfa-ja (Áfa tv. előírásai)</vt:lpstr>
      <vt:lpstr>Közösségen kívüli beszerzés (levonható) áfa-ja (számviteli elszámolás)</vt:lpstr>
      <vt:lpstr>Szolgáltatás vásárlása</vt:lpstr>
      <vt:lpstr>Beszerzési jogcímek: b) APPORTKÉNT ÁTVETT ESZKÖZ</vt:lpstr>
      <vt:lpstr>Jegyzett tőke cégbírósági regisztrálása, valamint a tulajdonosok jegyzett tőkére vonatkozó teljesítései időben elválnak egymástól</vt:lpstr>
      <vt:lpstr>Alapítás elszámolásainak összefüggései (a társaságnál)</vt:lpstr>
      <vt:lpstr>Beszerzési jogcímek: b) APPORTKÉNT ÁTVETT ESZKÖZ</vt:lpstr>
      <vt:lpstr>APPORTKÉNT ÁTVETT ESZKÖZ</vt:lpstr>
      <vt:lpstr>Beszerzési jogcímek: c) TÉRÍTÉS NÉLKÜL ÁTVÉTEL</vt:lpstr>
      <vt:lpstr>TÉRÍTÉS NÉLKÜL ÁTVÉTEL: eredmény ágon (általános szabály)</vt:lpstr>
      <vt:lpstr>Beszerzéshez kapcsolódó LE NEM VONHATÓ ÁFA</vt:lpstr>
      <vt:lpstr>SAJÁT ELŐÁLLÍTÁS</vt:lpstr>
      <vt:lpstr>Ugorjunk az eszközök életpályájának a végére!</vt:lpstr>
      <vt:lpstr>ESZKÖZÖK KIVEZETÉSE Csökkenési jogcímek</vt:lpstr>
      <vt:lpstr>Kivezetési jogcímek: 1a) ÉRTÉKESÍTÉS</vt:lpstr>
      <vt:lpstr>ÉRTÉKESÍTÉS általában (1)</vt:lpstr>
      <vt:lpstr>ÉRTÉKESÍTÉS általában (2)</vt:lpstr>
      <vt:lpstr>ÉRTÉKESÍTÉS: készlet</vt:lpstr>
      <vt:lpstr>ÉRTÉKESÍTÉS: tárgyi eszköz</vt:lpstr>
      <vt:lpstr>TÁRGYI ESZKÖZ  KIVEZETÉSI TECHNIKÁJA</vt:lpstr>
      <vt:lpstr>ÉRTÉKESÍTÉS: értékpapírok</vt:lpstr>
      <vt:lpstr>Technikai számla alkalmazása  az értékpapírok eladásánál</vt:lpstr>
      <vt:lpstr>Kivezetési jogcímek: 1b) ÁTADÁS APPORTKÉNT</vt:lpstr>
      <vt:lpstr>Kivezetési jogcímek: 1b) ÁTADÁS APPORTKÉNT</vt:lpstr>
      <vt:lpstr>ÁTADÁS APPORTKÉNT (nem értékpapír, nem részesedés)</vt:lpstr>
      <vt:lpstr>Technikai számla alkalmazása  az apport elszámolásánál  (nem értékpapír, nem részesedés)</vt:lpstr>
      <vt:lpstr>Vigyázzunk az apportkénti átadás és átvétel értelmezésére!</vt:lpstr>
      <vt:lpstr>Kivezetési jogcímek: 1c) TÉRÍTÉS NÉLKÜL ÁTADÁS (Véglegesen, ellenszolgáltatás nélkül)</vt:lpstr>
      <vt:lpstr>ÁFA ELSZÁMOLÁS TÉRÍTÉS NÉLKÜLI ÁTADÁS ESETÉBEN</vt:lpstr>
      <vt:lpstr>ÁFA ELSZÁMOLÁSA TÉRÍTÉS NÉLKÜLI ÁTADÁS ESETÉBEN</vt:lpstr>
      <vt:lpstr>ÁFA ELSZÁMOLÁS TÉRÍTÉS NÉLKÜLI ÁTVÉTEL ESETÉBEN</vt:lpstr>
      <vt:lpstr>Kivezetési jogcímek: 2a) (Anyag)felhasználás</vt:lpstr>
      <vt:lpstr>Kivezetési jogcímek: 2b) KÁRESEMÉNY, SELEJTEZÉS, HIÁNY</vt:lpstr>
      <vt:lpstr>PowerPoint-bemutató</vt:lpstr>
      <vt:lpstr>Pénzeszközökkel kapcsolatos elszámolások</vt:lpstr>
      <vt:lpstr>PÉNZESZKÖZ SZÁMLÁK KÖZÖTTI ELSZÁMOLÁSOK(1)</vt:lpstr>
      <vt:lpstr>PÉNZESZKÖZ SZÁMLÁK KÖZÖTTI ELSZÁMOLÁSOK(2)</vt:lpstr>
      <vt:lpstr>PÉNZESZKÖZ SZÁMLÁK KÖZÖTTI ELSZÁMOLÁS(3)</vt:lpstr>
      <vt:lpstr>Adott-kapott előlegek</vt:lpstr>
      <vt:lpstr>Házi feladat</vt:lpstr>
      <vt:lpstr>ADOTT ELŐLEG ELSZÁMOLÁSA</vt:lpstr>
      <vt:lpstr>ADOTT ELŐLEG KÖNYVELÉSE</vt:lpstr>
      <vt:lpstr>Adott előleg könyvelési tételei</vt:lpstr>
      <vt:lpstr>KAPOTT ELŐLEG ELSZÁMOLÁSA</vt:lpstr>
      <vt:lpstr>KAPOTT ELŐLEG KÖNYVELÉSE</vt:lpstr>
      <vt:lpstr>Kapott előleg könyvelési tételei</vt:lpstr>
      <vt:lpstr>Jelen tananyag  a Szegedi Tudományegyetemen készült az Európai Unió támogatásával.  Projekt azonosító: EFOP-3.4.3-16-2016-00014</vt:lpstr>
    </vt:vector>
  </TitlesOfParts>
  <Company>SZTE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GAZDASÁGI ESEMÉNYEK – KÖNYVELÉSI TÉTELEK</dc:title>
  <dc:creator>GTK</dc:creator>
  <cp:lastModifiedBy>Némethi László</cp:lastModifiedBy>
  <cp:revision>150</cp:revision>
  <dcterms:created xsi:type="dcterms:W3CDTF">2004-01-28T13:36:09Z</dcterms:created>
  <dcterms:modified xsi:type="dcterms:W3CDTF">2018-03-26T11:23:52Z</dcterms:modified>
</cp:coreProperties>
</file>