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88" autoAdjust="0"/>
  </p:normalViewPr>
  <p:slideViewPr>
    <p:cSldViewPr snapToGrid="0">
      <p:cViewPr varScale="1">
        <p:scale>
          <a:sx n="95" d="100"/>
          <a:sy n="95" d="100"/>
        </p:scale>
        <p:origin x="27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E48F-4C00-48B6-AC15-AC715780D20F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BBDD-1CEA-4CC1-BC98-88717C664C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10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3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projektet célszerű egy szimbolikus eseménnyel érzelmileg is lezárni, a sikert megünnepelni </a:t>
            </a:r>
            <a:r>
              <a:rPr lang="hu-HU" dirty="0" err="1"/>
              <a:t>mindazokkal</a:t>
            </a:r>
            <a:r>
              <a:rPr lang="hu-HU" dirty="0"/>
              <a:t> közösen, akik hozzájárultak a projekteredményhez, illetve a projekt kulcsérintettjei voltak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52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84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EB98F9-61FD-4F7D-889E-E507234D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27BA93B-3809-44BB-B641-96F24EB0A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0F0CAE-3756-4E43-9C5B-6C36DA7F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45B9EB-98C6-48C0-A3C4-42B5AECD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99A286-EFED-49B3-8599-19C81852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5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697FA-C073-42B9-A9B8-E9DE68D9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7D71C5-0DD1-4DE7-A984-E3F1E4F4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7BC655-892D-4A7B-B82A-F115299F9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5B5809-F1A1-4D43-A292-4D473482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3B890B-E232-45D2-9DDE-15736003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2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A6FFB65-FD00-4A76-ACDC-D3B1755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9060A3-7EC8-426B-AB22-AB42E010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7401E8-8B5C-4663-9593-5C542BA1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6E71A7-75E6-4644-BBAD-56AD9CC0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BA6A75-6C31-40F8-B507-0D16A6D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45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85066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97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72665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0760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496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77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16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44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D0C70-48E6-44A0-BD03-5A99856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D38B9C-507F-4A16-BBE1-2C4044BA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602C20C-83BC-45D7-8718-E580C83F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ED86D4-6CEF-495C-986B-723C34DA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2B6E63-D29E-4A18-A4B3-41F42348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676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100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519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85134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869266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6730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24238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02282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1E4EC7-CCAF-45AE-9730-CCB5379D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6A0D4E-7C6E-4B2E-A9E2-F1239CAA5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C2082A-65E7-4184-AAD9-96BDCCA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CC0D72-F4DB-487D-A978-21EBCDC7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AF90DE-8C95-4C73-A51F-930FBF24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5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280C8-B22A-41B5-B8E6-EFC8F691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99FC88-40B3-4368-9BD7-7F1ACC78F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59B282-6CC3-45A5-A3A8-31AC1EE5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E84DB28-650A-4DD8-9690-1D152E0E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E4C7C8-5DDF-4C29-9D61-A761EF35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1FDAE7-8949-4204-A13D-F41D3D84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3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E9B064-4D7A-45A6-9D69-150C0B20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C2F553-0C8D-4DAC-87E2-2353405E4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02C333-1505-4055-B9C0-DC223A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E17A686-2C5E-4730-BAD9-C1CE0230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6DBE4AD-A20A-4C09-A00D-3884495DB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AAEB8C9-AE4F-4D0B-BE6E-7A68BBB0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845421C-9A31-4DB0-9C0C-959D7D23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5A8BE62-52DE-4DE2-B0E6-60F248FB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C90CD-D61D-480E-8301-2CBD12E5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43C0F9E-BBCB-4E26-ACAD-E9161459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A81A2-747C-4A5C-86B8-BE4C3311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91D6E5-0733-4835-BF58-35FC84CF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4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11330B5-B121-42BD-8E1A-3D8CB750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7E70721-18FB-40E7-A5CE-739D5D4F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588E67-5677-4AE9-8A3B-E6458C58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9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ED4998-F4FE-4768-81D7-6A06ECEF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FA5BA1-56D4-432A-BD3E-5801F4C9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A8DCC1-EFE3-495E-97D1-E168B050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FACED3B-8019-4716-BBEE-A47691E1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184712F-D199-44DE-8FE3-BF7872D9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CA56FD-10F4-4DF8-B5B1-22B657E2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1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65F9F5-5562-404A-99CD-B88A0730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06F3870-1F7E-45B3-892C-D19660C80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24029D8-E97D-4BA9-9B17-273C121B0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7376EC-AFC8-49C2-85E5-D2D7F063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A8E1E46-DB8B-409B-BFF3-CC23A84B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2BD7E2-209C-4EF0-89C3-C6FED2A6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06A6EE-A089-4AEE-8F83-2D3E8957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E7EAE4-6CDA-43A6-B44F-1EA73095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945478-2C75-442F-B7DB-4D1CED10A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105284-3B20-4061-98CB-7F9EC6ED1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44E1B-BECA-4B63-A24C-48BF2F04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7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72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163DD1-5F0B-4923-93DC-5D81FE66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046" y="232228"/>
            <a:ext cx="10874326" cy="1856897"/>
          </a:xfrm>
        </p:spPr>
        <p:txBody>
          <a:bodyPr>
            <a:normAutofit/>
          </a:bodyPr>
          <a:lstStyle/>
          <a:p>
            <a:r>
              <a:rPr lang="hu-HU" sz="5400" b="1" dirty="0"/>
              <a:t>PROJEKTMENEDZSMENT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11</a:t>
            </a:r>
            <a:r>
              <a:rPr lang="hu-HU" sz="5400" dirty="0"/>
              <a:t>.LECKE: A projekt zárás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E1DDEFB-5CED-443C-9C3E-233F4806B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929" y="2743921"/>
            <a:ext cx="11723913" cy="3727226"/>
          </a:xfrm>
        </p:spPr>
        <p:txBody>
          <a:bodyPr anchor="ctr" anchorCtr="0"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hu-HU" sz="7300" b="1" dirty="0"/>
              <a:t>11.1. VIDEÓLECKE</a:t>
            </a:r>
            <a:r>
              <a:rPr lang="hu-HU" sz="73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800" dirty="0"/>
              <a:t>A projekt végeredmény átadása és a projekt lezárása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4800" dirty="0"/>
          </a:p>
          <a:p>
            <a:r>
              <a:rPr lang="hu-HU" sz="4000" dirty="0"/>
              <a:t>Dr. Keczer Gabriella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1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9F165B-0023-410E-896B-C72281BC3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79614"/>
            <a:ext cx="11593285" cy="65151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A </a:t>
            </a:r>
            <a:r>
              <a:rPr lang="hu-HU" b="1" dirty="0"/>
              <a:t>projekt zárás fázisában</a:t>
            </a:r>
            <a:r>
              <a:rPr lang="hu-HU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befejezik az összes projekt tevékenységet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átadják a projekt végeredményt és formálisan rögzítik annak átvételét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lezárják a projektet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A </a:t>
            </a:r>
            <a:r>
              <a:rPr lang="hu-HU" b="1" dirty="0"/>
              <a:t>projekt végeredmény átadása </a:t>
            </a:r>
            <a:r>
              <a:rPr lang="hu-HU" dirty="0"/>
              <a:t>során a projekt eredmény leszállításra kerül, az ügyfél vagy szponzor pedig formálisan (pl. projektteljesítési igazolással) elfogadja azt.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highlight>
                  <a:srgbClr val="00FFFF"/>
                </a:highlight>
              </a:rPr>
              <a:t>Műszaki és infrastruktúra projektek esetében a projekt átadása hosszabb és komplexebb folyamat, melyről a 11.1. Olvasóleckében olvashat.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A projekteredmény elfogadása felmenti a projektmenedzsert a további formális felelősség alól.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De! Külső projekteknél nem mindig jelenti a külső közreműködő kötelezettségeinek megszűntét -- lehet </a:t>
            </a:r>
            <a:r>
              <a:rPr lang="hu-HU" b="1" dirty="0"/>
              <a:t>garanciális időszak</a:t>
            </a:r>
            <a:r>
              <a:rPr lang="hu-HU" dirty="0"/>
              <a:t> vagy </a:t>
            </a:r>
            <a:r>
              <a:rPr lang="hu-HU" b="1" dirty="0"/>
              <a:t>szavatossági kötelezettség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83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349BA6-058F-4351-A8BD-E57F1A792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61258"/>
            <a:ext cx="11430000" cy="63354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A </a:t>
            </a:r>
            <a:r>
              <a:rPr lang="hu-HU" b="1" dirty="0"/>
              <a:t>projekt lezárása </a:t>
            </a:r>
            <a:r>
              <a:rPr lang="hu-HU" dirty="0"/>
              <a:t>során, különösen komplex, külső projektek esetén, a következő feladatok merülhetnek fel: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a dokumentum-szolgáltató kötelezettségek teljesítése és a dokumentumok </a:t>
            </a:r>
            <a:r>
              <a:rPr lang="hu-HU" dirty="0" err="1"/>
              <a:t>irattározása</a:t>
            </a:r>
            <a:endParaRPr lang="hu-HU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a pénzügyi rendezés, ezen belül a projektköltséghely lezárása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a szerződések lezárása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a technikai jellegű erőforrások (anyagok, eszközök, berendezések) elszállítása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a projektcsapat megszüntetése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összefoglaló jelentés készítése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projektzáró értekezlet lebonyolítása.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5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61878A4-2738-4AEF-9C2E-FB8384613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375557"/>
            <a:ext cx="11495314" cy="60579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Az </a:t>
            </a:r>
            <a:r>
              <a:rPr lang="hu-HU" b="1" dirty="0"/>
              <a:t>összefoglaló jelentés </a:t>
            </a:r>
            <a:r>
              <a:rPr lang="hu-HU" dirty="0"/>
              <a:t>a következőkre térhet ki: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a projekteredmény rövid összefoglalása és összehasonlítása az elvárt projekteredménnyel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az idő-, erőforrás és költségterv főbb adatainak összefoglalása, teljesülésük bemutatása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a projekt során kezdeményezett változtatások összefoglalása és hatásuk bemutatása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a projektteljesítést hátráltató körülmények áttekintése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a projekteredmény működtetésére vonatkozó javaslatok (karbantartás, korszerűsítés stb.)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az alkalmazott projektvezetési eszközök és megoldások megfelelőségének értékelése és a tanulságok összefoglalása. (Görög 2003:318)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>
                <a:highlight>
                  <a:srgbClr val="00FFFF"/>
                </a:highlight>
              </a:rPr>
              <a:t>Az </a:t>
            </a:r>
            <a:r>
              <a:rPr lang="hu-HU" dirty="0" err="1">
                <a:highlight>
                  <a:srgbClr val="00FFFF"/>
                </a:highlight>
              </a:rPr>
              <a:t>öszefoglaló</a:t>
            </a:r>
            <a:r>
              <a:rPr lang="hu-HU" dirty="0">
                <a:highlight>
                  <a:srgbClr val="00FFFF"/>
                </a:highlight>
              </a:rPr>
              <a:t> jelentés részletes tartalma és egy példa az összefoglaló jelentésre a Mellékletekben található.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611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78139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321</Words>
  <Application>Microsoft Office PowerPoint</Application>
  <PresentationFormat>Szélesvásznú</PresentationFormat>
  <Paragraphs>48</Paragraphs>
  <Slides>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1_SZTE</vt:lpstr>
      <vt:lpstr>PROJEKTMENEDZSMENT 11.LECKE: A projekt zárás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PROJEKTMENEDZSMENT 1.LECKE: Bevezetés</dc:title>
  <dc:creator>Keczer Gabi</dc:creator>
  <cp:lastModifiedBy>Némethi László</cp:lastModifiedBy>
  <cp:revision>53</cp:revision>
  <dcterms:created xsi:type="dcterms:W3CDTF">2017-08-08T14:03:35Z</dcterms:created>
  <dcterms:modified xsi:type="dcterms:W3CDTF">2018-03-28T09:00:05Z</dcterms:modified>
</cp:coreProperties>
</file>