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6" r:id="rId3"/>
    <p:sldId id="259" r:id="rId4"/>
    <p:sldId id="260" r:id="rId5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317" autoAdjust="0"/>
  </p:normalViewPr>
  <p:slideViewPr>
    <p:cSldViewPr snapToGrid="0">
      <p:cViewPr varScale="1">
        <p:scale>
          <a:sx n="97" d="100"/>
          <a:sy n="97" d="100"/>
        </p:scale>
        <p:origin x="26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4E48F-4C00-48B6-AC15-AC715780D20F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2BBDD-1CEA-4CC1-BC98-88717C664C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2101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2BBDD-1CEA-4CC1-BC98-88717C664C5B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252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függőségi kapcsolatok jellemzői: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befejezés-kezdés típusú kapcsolat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a követő tevékenység elkezdése a megelőző tevékenység befejezésétől függ, azaz B tevékenységet nem kezdhetjük el addig, amíg A tevékenység be nem fejeződött (ez a leggyakoribb függőségi kapcsolat a projektekben) Ilyen függőség például az, hogy a háztető építését nem kezdhetik el addig, amíg a falakat fel nem húzták, vagy, hogy nem nyomtathatjuk ki a rendezvény plakátját addig, amíg a helyszínt, az időpontot és a programot nem véglegesítettük. Ugyanígy: egy termék prototípusát le kell gyártani ahhoz, hogy a tesztelését el tudják végezni.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kezdés-befejezés típusú kapcsolat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egy tevékenység befejezése egy másik tevékenység kezdésétől függ, azaz A tevékenység addig nem 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fejeződhet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be, amíg B tevékenység el nem kezdődik (ez a legritkábban előforduló függőségi kapcsolat a projektekben) Ha a tetőfedő csak május közepétől áll rendelkezésre (B tevékenység), akkor a megelőző munkálatok elkészültét (A tevékenység) erre az időpontra kell időzíteni. Ellenkező esetben a felhúzott, de fedetlen épületrészen komoly károk keletkezhetnek. (PMI 2006:165)</a:t>
            </a:r>
          </a:p>
          <a:p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kezdés-kezdés típusú kapcsolat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egy tevékenység kezdése egy másik tevékenység kezdésétől függ, azaz B tevékenységet nem kezdhetjük addig, amíg A tevékenység el nem kezdődött. Ilyen függőség például az, hogy egy családi napon a kifejezetten a felnőtteknek szóló programokat (B tevékenység) nem kezdhetjük el addig, amíg a gyerekek felügyelete, foglalkoztatása (A tevékenység) el nem kezdődött.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befejezés-befejezés típusú kapcsolat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egy tevékenység befejezése egy másik tevékenység befejezésétől függ, azaz B tevékenységet nem fejezhetjük be addig, amíg A tevékenység be nem fejeződött. Például egy házépítés során még folyik a villanyszerelés az utolsó helyiségben, de a többi helyiségben már a villamos hálózat ellenőrzése folyik. Az ellenőrzés (B tevékenység) nem </a:t>
            </a:r>
            <a:r>
              <a:rPr lang="hu-H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fejeződhet</a:t>
            </a:r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 addig, amíg az utolsó helyiségben a villanyszereléssel el nem készültek (A tevékenység).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D2BBDD-1CEA-4CC1-BC98-88717C664C5B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088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6323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4EB98F9-61FD-4F7D-889E-E507234DB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727BA93B-3809-44BB-B641-96F24EB0AC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B0F0CAE-3756-4E43-9C5B-6C36DA7FA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245B9EB-98C6-48C0-A3C4-42B5AECDE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F99A286-EFED-49B3-8599-19C81852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475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D697FA-C073-42B9-A9B8-E9DE68D91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047D71C5-0DD1-4DE7-A984-E3F1E4F4D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07BC655-892D-4A7B-B82A-F115299F9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D5B5809-F1A1-4D43-A292-4D473482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3B890B-E232-45D2-9DDE-157360033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5224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4A6FFB65-FD00-4A76-ACDC-D3B1755A81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09060A3-7EC8-426B-AB22-AB42E0108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07401E8-8B5C-4663-9593-5C542BA1A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6E71A7-75E6-4644-BBAD-56AD9CC0F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0BA6A75-6C31-40F8-B507-0D16A6D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459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48935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8881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577037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2325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69984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1606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5184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062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1D0C70-48E6-44A0-BD03-5A99856CD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2D38B9C-507F-4A16-BBE1-2C4044BA8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602C20C-83BC-45D7-8718-E580C83F1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DED86D4-6CEF-495C-986B-723C34DA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A2B6E63-D29E-4A18-A4B3-41F42348E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526765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4080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70739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34149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39380570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99027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69539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82957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1E4EC7-CCAF-45AE-9730-CCB5379DF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E6A0D4E-7C6E-4B2E-A9E2-F1239CAA5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CC2082A-65E7-4184-AAD9-96BDCCA57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5CC0D72-F4DB-487D-A978-21EBCDC7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FAF90DE-8C95-4C73-A51F-930FBF24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1572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7280C8-B22A-41B5-B8E6-EFC8F6918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299FC88-40B3-4368-9BD7-7F1ACC78F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2A59B282-6CC3-45A5-A3A8-31AC1EE54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E84DB28-650A-4DD8-9690-1D152E0EF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31E4C7C8-5DDF-4C29-9D61-A761EF35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D1FDAE7-8949-4204-A13D-F41D3D84F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13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E9B064-4D7A-45A6-9D69-150C0B208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2C2F553-0C8D-4DAC-87E2-2353405E4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702C333-1505-4055-B9C0-DC223A0AF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8E17A686-2C5E-4730-BAD9-C1CE023089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D6DBE4AD-A20A-4C09-A00D-3884495DBD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AAEB8C9-AE4F-4D0B-BE6E-7A68BBB0B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D845421C-9A31-4DB0-9C0C-959D7D232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E5A8BE62-52DE-4DE2-B0E6-60F248FBB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299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0C90CD-D61D-480E-8301-2CBD12E52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43C0F9E-BBCB-4E26-ACAD-E9161459D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98A81A2-747C-4A5C-86B8-BE4C33118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2E91D6E5-0733-4835-BF58-35FC84CF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242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A11330B5-B121-42BD-8E1A-3D8CB7505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37E70721-18FB-40E7-A5CE-739D5D4FD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D588E67-5677-4AE9-8A3B-E6458C581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6909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DED4998-F4FE-4768-81D7-6A06ECEFD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6FA5BA1-56D4-432A-BD3E-5801F4C90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DA8DCC1-EFE3-495E-97D1-E168B050A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FACED3B-8019-4716-BBEE-A47691E10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184712F-D199-44DE-8FE3-BF7872D9B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3CA56FD-10F4-4DF8-B5B1-22B657E27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9107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65F9F5-5562-404A-99CD-B88A07307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06F3870-1F7E-45B3-892C-D19660C80A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924029D8-E97D-4BA9-9B17-273C121B0A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C87376EC-AFC8-49C2-85E5-D2D7F063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A8E1E46-DB8B-409B-BFF3-CC23A84B3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D2BD7E2-209C-4EF0-89C3-C6FED2A69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5584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9706A6EE-A089-4AEE-8F83-2D3E89573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AE7EAE4-6CDA-43A6-B44F-1EA730950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5945478-2C75-442F-B7DB-4D1CED10A5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76DA-098E-4629-97F5-958A9F0A745C}" type="datetimeFigureOut">
              <a:rPr lang="hu-HU" smtClean="0"/>
              <a:t>2018. 03. 28.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105284-3B20-4061-98CB-7F9EC6ED19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9644E1B-BECA-4B63-A24C-48BF2F046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F2E32-8125-4894-8FC1-3E5FBEE2C43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6874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2018. 03. 28.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684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D163DD1-5F0B-4923-93DC-5D81FE662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3046" y="232228"/>
            <a:ext cx="10874326" cy="1856897"/>
          </a:xfrm>
        </p:spPr>
        <p:txBody>
          <a:bodyPr>
            <a:normAutofit/>
          </a:bodyPr>
          <a:lstStyle/>
          <a:p>
            <a:r>
              <a:rPr lang="hu-HU" sz="5400" b="1" dirty="0"/>
              <a:t>PROJEKTMENEDZSMENT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5</a:t>
            </a:r>
            <a:r>
              <a:rPr lang="hu-HU" sz="5400" dirty="0"/>
              <a:t>.LECKE: Projekt tervezés 2. rész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5E1DDEFB-5CED-443C-9C3E-233F4806B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4234" y="2711263"/>
            <a:ext cx="11226018" cy="3727226"/>
          </a:xfrm>
        </p:spPr>
        <p:txBody>
          <a:bodyPr anchor="ctr" anchorCtr="0"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hu-HU" sz="7300" b="1" dirty="0"/>
              <a:t>5.1. VIDEÓLECKE</a:t>
            </a:r>
            <a:r>
              <a:rPr lang="hu-HU" sz="73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6000" dirty="0"/>
              <a:t>A projekt tevékenységek és a köztük lévő függőségek meghatározása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hu-HU" sz="33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hu-HU" sz="4000" dirty="0"/>
              <a:t>Dr. Keczer Gabriella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214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0369AD4E-3C8D-47C7-BCED-FB912EC192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2271"/>
            <a:ext cx="11430000" cy="631915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2400" dirty="0"/>
              <a:t>A </a:t>
            </a:r>
            <a:r>
              <a:rPr lang="hu-HU" sz="2400" b="1" dirty="0"/>
              <a:t>tevékenység meghatározás </a:t>
            </a:r>
            <a:r>
              <a:rPr lang="hu-HU" sz="2400" dirty="0"/>
              <a:t>során azonosítják az egyes munkacsomagokhoz tartozó tevékenységeket, melyek a munkacsomagok megvalósításához, teljesítéséhez szükségesek. Minden tevékenységhez azonosítót (számot) kell rendelni.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2400" dirty="0"/>
              <a:t>Ezt követően, annak érdekében, hogy ütemezhetők legyenek, meg kell határozni a köztük levő függőségi kapcsolatokat.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2400" dirty="0"/>
              <a:t>A projektek során bizonyos tevékenységek </a:t>
            </a:r>
            <a:r>
              <a:rPr lang="hu-HU" sz="2400" b="1" dirty="0"/>
              <a:t>egymástól függetlenül </a:t>
            </a:r>
            <a:r>
              <a:rPr lang="hu-HU" sz="2400" dirty="0"/>
              <a:t>végezhetők, más tevékenységek között azonban a munka természetéből adódóan </a:t>
            </a:r>
            <a:r>
              <a:rPr lang="hu-HU" sz="2400" b="1" dirty="0"/>
              <a:t>függőségi kapcsolatok </a:t>
            </a:r>
            <a:r>
              <a:rPr lang="hu-HU" sz="2400" dirty="0"/>
              <a:t>vannak – ezeket a tevékenységeket csak a függőségek figyelembe vételével ütemezhetjük.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hu-HU" sz="2400" b="1" dirty="0"/>
              <a:t>Négyféle függőség lehetséges:</a:t>
            </a:r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endParaRPr lang="hu-HU" sz="2400" dirty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hu-HU" sz="2400" dirty="0"/>
              <a:t>befejezés-kezdés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2400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hu-HU" sz="2400" dirty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hu-HU" sz="2400" dirty="0"/>
              <a:t>kezdés-befejezés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0F05A6A1-C76A-41E2-A78D-6DF2C0F78E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9472" y="3821060"/>
            <a:ext cx="2798798" cy="1708090"/>
          </a:xfrm>
          <a:prstGeom prst="rect">
            <a:avLst/>
          </a:prstGeom>
        </p:spPr>
      </p:pic>
      <p:pic>
        <p:nvPicPr>
          <p:cNvPr id="6" name="Kép 5">
            <a:extLst>
              <a:ext uri="{FF2B5EF4-FFF2-40B4-BE49-F238E27FC236}">
                <a16:creationId xmlns:a16="http://schemas.microsoft.com/office/drawing/2014/main" id="{F43712BA-6C96-4157-8928-9342822960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7321" y="5201242"/>
            <a:ext cx="2875274" cy="1656757"/>
          </a:xfrm>
          <a:prstGeom prst="rect">
            <a:avLst/>
          </a:prstGeom>
        </p:spPr>
      </p:pic>
      <p:sp>
        <p:nvSpPr>
          <p:cNvPr id="7" name="Szövegdoboz 6">
            <a:extLst>
              <a:ext uri="{FF2B5EF4-FFF2-40B4-BE49-F238E27FC236}">
                <a16:creationId xmlns:a16="http://schemas.microsoft.com/office/drawing/2014/main" id="{C8E438B7-B412-4334-B1D0-15EF3BD0EAC4}"/>
              </a:ext>
            </a:extLst>
          </p:cNvPr>
          <p:cNvSpPr txBox="1"/>
          <p:nvPr/>
        </p:nvSpPr>
        <p:spPr>
          <a:xfrm>
            <a:off x="6711042" y="3821060"/>
            <a:ext cx="341267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  <a:buFontTx/>
              <a:buChar char="-"/>
            </a:pPr>
            <a:r>
              <a:rPr lang="hu-HU" sz="2400" dirty="0"/>
              <a:t> kezdés-kezdés</a:t>
            </a:r>
          </a:p>
          <a:p>
            <a:pPr>
              <a:lnSpc>
                <a:spcPct val="110000"/>
              </a:lnSpc>
              <a:buFontTx/>
              <a:buChar char="-"/>
            </a:pPr>
            <a:endParaRPr lang="hu-HU" sz="2400" dirty="0"/>
          </a:p>
          <a:p>
            <a:pPr>
              <a:lnSpc>
                <a:spcPct val="110000"/>
              </a:lnSpc>
              <a:buFontTx/>
              <a:buChar char="-"/>
            </a:pPr>
            <a:endParaRPr lang="hu-HU" sz="2400" dirty="0"/>
          </a:p>
          <a:p>
            <a:pPr>
              <a:lnSpc>
                <a:spcPct val="110000"/>
              </a:lnSpc>
            </a:pPr>
            <a:endParaRPr lang="hu-HU" sz="2400" dirty="0"/>
          </a:p>
          <a:p>
            <a:pPr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hu-HU" sz="2400" dirty="0"/>
              <a:t> befejezés-befejezés</a:t>
            </a:r>
          </a:p>
          <a:p>
            <a:endParaRPr lang="hu-HU" dirty="0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7CDC8FDE-2768-4268-AE44-F48E0BDF0A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5074" y="3431471"/>
            <a:ext cx="2433230" cy="1693613"/>
          </a:xfrm>
          <a:prstGeom prst="rect">
            <a:avLst/>
          </a:prstGeom>
        </p:spPr>
      </p:pic>
      <p:pic>
        <p:nvPicPr>
          <p:cNvPr id="9" name="Kép 8">
            <a:extLst>
              <a:ext uri="{FF2B5EF4-FFF2-40B4-BE49-F238E27FC236}">
                <a16:creationId xmlns:a16="http://schemas.microsoft.com/office/drawing/2014/main" id="{0574C76F-778D-4A55-9B44-8751DC8BF3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23658" y="5125082"/>
            <a:ext cx="2188949" cy="1732918"/>
          </a:xfrm>
          <a:prstGeom prst="rect">
            <a:avLst/>
          </a:prstGeom>
        </p:spPr>
      </p:pic>
      <p:sp>
        <p:nvSpPr>
          <p:cNvPr id="2" name="Szövegdoboz 1">
            <a:extLst>
              <a:ext uri="{FF2B5EF4-FFF2-40B4-BE49-F238E27FC236}">
                <a16:creationId xmlns:a16="http://schemas.microsoft.com/office/drawing/2014/main" id="{CF659EA9-5CA0-4A5D-8F6F-754C0C9691EA}"/>
              </a:ext>
            </a:extLst>
          </p:cNvPr>
          <p:cNvSpPr txBox="1"/>
          <p:nvPr/>
        </p:nvSpPr>
        <p:spPr>
          <a:xfrm>
            <a:off x="7546618" y="6531428"/>
            <a:ext cx="2842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/>
              <a:t>Forrás: (PMI 2006:165)</a:t>
            </a:r>
          </a:p>
        </p:txBody>
      </p:sp>
    </p:spTree>
    <p:extLst>
      <p:ext uri="{BB962C8B-B14F-4D97-AF65-F5344CB8AC3E}">
        <p14:creationId xmlns:p14="http://schemas.microsoft.com/office/powerpoint/2010/main" val="3079460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3641278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468</Words>
  <Application>Microsoft Office PowerPoint</Application>
  <PresentationFormat>Szélesvásznú</PresentationFormat>
  <Paragraphs>38</Paragraphs>
  <Slides>3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2</vt:i4>
      </vt:variant>
      <vt:variant>
        <vt:lpstr>Diacímek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1_SZTE</vt:lpstr>
      <vt:lpstr>PROJEKTMENEDZSMENT 5.LECKE: Projekt tervezés 2. rész</vt:lpstr>
      <vt:lpstr>PowerPoint-bemutató</vt:lpstr>
      <vt:lpstr>Jelen tananyag  a Szegedi Tudományegyetemen készült az Európai Unió támogatásával.  Projekt azonosító: EFOP-3.4.3-16-2016-00014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PROJEKTMENEDZSMENT 1.LECKE: Bevezetés</dc:title>
  <dc:creator>Keczer Gabi</dc:creator>
  <cp:lastModifiedBy>Némethi László</cp:lastModifiedBy>
  <cp:revision>32</cp:revision>
  <dcterms:created xsi:type="dcterms:W3CDTF">2017-08-08T14:03:35Z</dcterms:created>
  <dcterms:modified xsi:type="dcterms:W3CDTF">2018-03-28T08:52:26Z</dcterms:modified>
</cp:coreProperties>
</file>